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065" r:id="rId5"/>
    <p:sldId id="919" r:id="rId6"/>
    <p:sldId id="1019" r:id="rId7"/>
    <p:sldId id="1036" r:id="rId8"/>
    <p:sldId id="926" r:id="rId9"/>
    <p:sldId id="1037" r:id="rId10"/>
    <p:sldId id="819" r:id="rId11"/>
    <p:sldId id="1043" r:id="rId12"/>
    <p:sldId id="1052" r:id="rId13"/>
    <p:sldId id="1054" r:id="rId14"/>
    <p:sldId id="1050" r:id="rId15"/>
    <p:sldId id="1039" r:id="rId16"/>
    <p:sldId id="1040" r:id="rId17"/>
    <p:sldId id="1062" r:id="rId18"/>
    <p:sldId id="1042" r:id="rId19"/>
    <p:sldId id="1063" r:id="rId20"/>
    <p:sldId id="1044" r:id="rId21"/>
    <p:sldId id="1064" r:id="rId22"/>
    <p:sldId id="1046" r:id="rId23"/>
    <p:sldId id="726" r:id="rId24"/>
    <p:sldId id="936" r:id="rId25"/>
    <p:sldId id="1059" r:id="rId26"/>
    <p:sldId id="923" r:id="rId27"/>
    <p:sldId id="1061" r:id="rId28"/>
  </p:sldIdLst>
  <p:sldSz cx="9144000" cy="5143500" type="screen16x9"/>
  <p:notesSz cx="6669088" cy="9926638"/>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0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140"/>
    <a:srgbClr val="1F497D"/>
    <a:srgbClr val="83AEE1"/>
    <a:srgbClr val="FF6600"/>
    <a:srgbClr val="FFFFFF"/>
    <a:srgbClr val="71FFB0"/>
    <a:srgbClr val="FAF5F5"/>
    <a:srgbClr val="5791D7"/>
    <a:srgbClr val="003399"/>
    <a:srgbClr val="FBC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182" autoAdjust="0"/>
  </p:normalViewPr>
  <p:slideViewPr>
    <p:cSldViewPr showGuides="1">
      <p:cViewPr varScale="1">
        <p:scale>
          <a:sx n="147" d="100"/>
          <a:sy n="147" d="100"/>
        </p:scale>
        <p:origin x="108" y="108"/>
      </p:cViewPr>
      <p:guideLst>
        <p:guide orient="horz" pos="1620"/>
        <p:guide pos="2925"/>
      </p:guideLst>
    </p:cSldViewPr>
  </p:slideViewPr>
  <p:outlineViewPr>
    <p:cViewPr>
      <p:scale>
        <a:sx n="33" d="100"/>
        <a:sy n="33" d="100"/>
      </p:scale>
      <p:origin x="0" y="-1772"/>
    </p:cViewPr>
  </p:outlineViewPr>
  <p:notesTextViewPr>
    <p:cViewPr>
      <p:scale>
        <a:sx n="3" d="2"/>
        <a:sy n="3" d="2"/>
      </p:scale>
      <p:origin x="0" y="0"/>
    </p:cViewPr>
  </p:notesTextViewPr>
  <p:sorterViewPr>
    <p:cViewPr>
      <p:scale>
        <a:sx n="150" d="100"/>
        <a:sy n="150" d="100"/>
      </p:scale>
      <p:origin x="0" y="-2992"/>
    </p:cViewPr>
  </p:sorterViewPr>
  <p:notesViewPr>
    <p:cSldViewPr showGuides="1">
      <p:cViewPr varScale="1">
        <p:scale>
          <a:sx n="80" d="100"/>
          <a:sy n="80" d="100"/>
        </p:scale>
        <p:origin x="4050" y="96"/>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file:///\\net1.cec.eu.int\ercea\Public\02_RESEARCH_CONTRACTS\20_Cross_FP_Activities\X-FP\010_DATA_ANALYSIS\CALLS\2020\FPCM\FPCM%20briefing%20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sz="2400" b="0" i="0">
                <a:latin typeface="Calibri Light" panose="020F0302020204030204" pitchFamily="34" charset="0"/>
                <a:cs typeface="Calibri Light" panose="020F0302020204030204" pitchFamily="34" charset="0"/>
              </a:defRPr>
            </a:pPr>
            <a:r>
              <a:rPr lang="en-US" sz="2000" b="0" i="0" dirty="0">
                <a:latin typeface="Calibri Light" panose="020F0302020204030204" pitchFamily="34" charset="0"/>
                <a:cs typeface="Calibri Light" panose="020F0302020204030204" pitchFamily="34" charset="0"/>
              </a:rPr>
              <a:t>STG COG ADG 2020 Grantees by years since PhD</a:t>
            </a:r>
          </a:p>
        </c:rich>
      </c:tx>
      <c:overlay val="0"/>
    </c:title>
    <c:autoTitleDeleted val="0"/>
    <c:plotArea>
      <c:layout>
        <c:manualLayout>
          <c:layoutTarget val="inner"/>
          <c:xMode val="edge"/>
          <c:yMode val="edge"/>
          <c:x val="0.1425113596155049"/>
          <c:y val="0.193260657605208"/>
          <c:w val="0.77310200827359055"/>
          <c:h val="0.67212059356588905"/>
        </c:manualLayout>
      </c:layout>
      <c:barChart>
        <c:barDir val="col"/>
        <c:grouping val="stacked"/>
        <c:varyColors val="0"/>
        <c:ser>
          <c:idx val="2"/>
          <c:order val="0"/>
          <c:tx>
            <c:strRef>
              <c:f>'age phd'!$S$3</c:f>
              <c:strCache>
                <c:ptCount val="1"/>
                <c:pt idx="0">
                  <c:v>ADG</c:v>
                </c:pt>
              </c:strCache>
            </c:strRef>
          </c:tx>
          <c:spPr>
            <a:solidFill>
              <a:srgbClr val="4472C4">
                <a:lumMod val="60000"/>
                <a:lumOff val="40000"/>
              </a:srgbClr>
            </a:solidFill>
            <a:ln>
              <a:solidFill>
                <a:sysClr val="windowText" lastClr="000000"/>
              </a:solidFill>
            </a:ln>
          </c:spPr>
          <c:invertIfNegative val="0"/>
          <c:cat>
            <c:numRef>
              <c:f>'age phd'!$P$4:$P$48</c:f>
              <c:numCache>
                <c:formatCode>General</c:formatCode>
                <c:ptCount val="45"/>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numCache>
            </c:numRef>
          </c:cat>
          <c:val>
            <c:numRef>
              <c:f>'age phd'!$S$4:$S$48</c:f>
              <c:numCache>
                <c:formatCode>General</c:formatCode>
                <c:ptCount val="45"/>
                <c:pt idx="3">
                  <c:v>1</c:v>
                </c:pt>
                <c:pt idx="9">
                  <c:v>1</c:v>
                </c:pt>
                <c:pt idx="10">
                  <c:v>3</c:v>
                </c:pt>
                <c:pt idx="11">
                  <c:v>4</c:v>
                </c:pt>
                <c:pt idx="12">
                  <c:v>5</c:v>
                </c:pt>
                <c:pt idx="13">
                  <c:v>11</c:v>
                </c:pt>
                <c:pt idx="14">
                  <c:v>16</c:v>
                </c:pt>
                <c:pt idx="15">
                  <c:v>9</c:v>
                </c:pt>
                <c:pt idx="16">
                  <c:v>11</c:v>
                </c:pt>
                <c:pt idx="17">
                  <c:v>12</c:v>
                </c:pt>
                <c:pt idx="18">
                  <c:v>8</c:v>
                </c:pt>
                <c:pt idx="19">
                  <c:v>9</c:v>
                </c:pt>
                <c:pt idx="20">
                  <c:v>12</c:v>
                </c:pt>
                <c:pt idx="21">
                  <c:v>16</c:v>
                </c:pt>
                <c:pt idx="22">
                  <c:v>14</c:v>
                </c:pt>
                <c:pt idx="23">
                  <c:v>11</c:v>
                </c:pt>
                <c:pt idx="24">
                  <c:v>6</c:v>
                </c:pt>
                <c:pt idx="25">
                  <c:v>4</c:v>
                </c:pt>
                <c:pt idx="26">
                  <c:v>15</c:v>
                </c:pt>
                <c:pt idx="27">
                  <c:v>10</c:v>
                </c:pt>
                <c:pt idx="28">
                  <c:v>8</c:v>
                </c:pt>
                <c:pt idx="29">
                  <c:v>3</c:v>
                </c:pt>
                <c:pt idx="32">
                  <c:v>6</c:v>
                </c:pt>
                <c:pt idx="33">
                  <c:v>8</c:v>
                </c:pt>
                <c:pt idx="35">
                  <c:v>1</c:v>
                </c:pt>
                <c:pt idx="38">
                  <c:v>1</c:v>
                </c:pt>
                <c:pt idx="40">
                  <c:v>3</c:v>
                </c:pt>
                <c:pt idx="44">
                  <c:v>1</c:v>
                </c:pt>
              </c:numCache>
            </c:numRef>
          </c:val>
          <c:extLst>
            <c:ext xmlns:c16="http://schemas.microsoft.com/office/drawing/2014/chart" uri="{C3380CC4-5D6E-409C-BE32-E72D297353CC}">
              <c16:uniqueId val="{00000000-6DD8-D748-81B4-24C014FBC6AA}"/>
            </c:ext>
          </c:extLst>
        </c:ser>
        <c:ser>
          <c:idx val="1"/>
          <c:order val="1"/>
          <c:tx>
            <c:strRef>
              <c:f>'age phd'!$R$3</c:f>
              <c:strCache>
                <c:ptCount val="1"/>
                <c:pt idx="0">
                  <c:v>COG</c:v>
                </c:pt>
              </c:strCache>
            </c:strRef>
          </c:tx>
          <c:spPr>
            <a:solidFill>
              <a:srgbClr val="ED7D31">
                <a:lumMod val="60000"/>
                <a:lumOff val="40000"/>
              </a:srgbClr>
            </a:solidFill>
            <a:ln>
              <a:solidFill>
                <a:sysClr val="windowText" lastClr="000000"/>
              </a:solidFill>
            </a:ln>
          </c:spPr>
          <c:invertIfNegative val="0"/>
          <c:cat>
            <c:numRef>
              <c:f>'age phd'!$P$4:$P$48</c:f>
              <c:numCache>
                <c:formatCode>General</c:formatCode>
                <c:ptCount val="45"/>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numCache>
            </c:numRef>
          </c:cat>
          <c:val>
            <c:numRef>
              <c:f>'age phd'!$R$4:$R$48</c:f>
              <c:numCache>
                <c:formatCode>General</c:formatCode>
                <c:ptCount val="45"/>
                <c:pt idx="5">
                  <c:v>10</c:v>
                </c:pt>
                <c:pt idx="6">
                  <c:v>30</c:v>
                </c:pt>
                <c:pt idx="7">
                  <c:v>38</c:v>
                </c:pt>
                <c:pt idx="8">
                  <c:v>52</c:v>
                </c:pt>
                <c:pt idx="9">
                  <c:v>116</c:v>
                </c:pt>
                <c:pt idx="10">
                  <c:v>32</c:v>
                </c:pt>
                <c:pt idx="11">
                  <c:v>20</c:v>
                </c:pt>
                <c:pt idx="12">
                  <c:v>16</c:v>
                </c:pt>
                <c:pt idx="13">
                  <c:v>8</c:v>
                </c:pt>
                <c:pt idx="14">
                  <c:v>2</c:v>
                </c:pt>
                <c:pt idx="15">
                  <c:v>2</c:v>
                </c:pt>
                <c:pt idx="17">
                  <c:v>1</c:v>
                </c:pt>
              </c:numCache>
            </c:numRef>
          </c:val>
          <c:extLst>
            <c:ext xmlns:c16="http://schemas.microsoft.com/office/drawing/2014/chart" uri="{C3380CC4-5D6E-409C-BE32-E72D297353CC}">
              <c16:uniqueId val="{00000001-6DD8-D748-81B4-24C014FBC6AA}"/>
            </c:ext>
          </c:extLst>
        </c:ser>
        <c:ser>
          <c:idx val="0"/>
          <c:order val="2"/>
          <c:tx>
            <c:strRef>
              <c:f>'age phd'!$Q$3</c:f>
              <c:strCache>
                <c:ptCount val="1"/>
                <c:pt idx="0">
                  <c:v>STG</c:v>
                </c:pt>
              </c:strCache>
            </c:strRef>
          </c:tx>
          <c:spPr>
            <a:solidFill>
              <a:srgbClr val="70AD47">
                <a:lumMod val="40000"/>
                <a:lumOff val="60000"/>
              </a:srgbClr>
            </a:solidFill>
            <a:ln w="9525">
              <a:solidFill>
                <a:sysClr val="windowText" lastClr="000000"/>
              </a:solidFill>
            </a:ln>
          </c:spPr>
          <c:invertIfNegative val="0"/>
          <c:cat>
            <c:numRef>
              <c:f>'age phd'!$P$4:$P$48</c:f>
              <c:numCache>
                <c:formatCode>General</c:formatCode>
                <c:ptCount val="45"/>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numCache>
            </c:numRef>
          </c:cat>
          <c:val>
            <c:numRef>
              <c:f>'age phd'!$Q$4:$Q$48</c:f>
              <c:numCache>
                <c:formatCode>General</c:formatCode>
                <c:ptCount val="45"/>
                <c:pt idx="0">
                  <c:v>6</c:v>
                </c:pt>
                <c:pt idx="1">
                  <c:v>25</c:v>
                </c:pt>
                <c:pt idx="2">
                  <c:v>50</c:v>
                </c:pt>
                <c:pt idx="3">
                  <c:v>72</c:v>
                </c:pt>
                <c:pt idx="4">
                  <c:v>201</c:v>
                </c:pt>
                <c:pt idx="5">
                  <c:v>31</c:v>
                </c:pt>
                <c:pt idx="6">
                  <c:v>19</c:v>
                </c:pt>
                <c:pt idx="7">
                  <c:v>22</c:v>
                </c:pt>
                <c:pt idx="8">
                  <c:v>3</c:v>
                </c:pt>
                <c:pt idx="9">
                  <c:v>6</c:v>
                </c:pt>
                <c:pt idx="10">
                  <c:v>1</c:v>
                </c:pt>
              </c:numCache>
            </c:numRef>
          </c:val>
          <c:extLst>
            <c:ext xmlns:c16="http://schemas.microsoft.com/office/drawing/2014/chart" uri="{C3380CC4-5D6E-409C-BE32-E72D297353CC}">
              <c16:uniqueId val="{00000002-6DD8-D748-81B4-24C014FBC6AA}"/>
            </c:ext>
          </c:extLst>
        </c:ser>
        <c:dLbls>
          <c:showLegendKey val="0"/>
          <c:showVal val="0"/>
          <c:showCatName val="0"/>
          <c:showSerName val="0"/>
          <c:showPercent val="0"/>
          <c:showBubbleSize val="0"/>
        </c:dLbls>
        <c:gapWidth val="40"/>
        <c:overlap val="100"/>
        <c:axId val="42180992"/>
        <c:axId val="42182912"/>
      </c:barChart>
      <c:lineChart>
        <c:grouping val="standard"/>
        <c:varyColors val="0"/>
        <c:ser>
          <c:idx val="3"/>
          <c:order val="3"/>
          <c:tx>
            <c:strRef>
              <c:f>'age phd'!$Y$3</c:f>
              <c:strCache>
                <c:ptCount val="1"/>
                <c:pt idx="0">
                  <c:v>Success rate</c:v>
                </c:pt>
              </c:strCache>
            </c:strRef>
          </c:tx>
          <c:marker>
            <c:symbol val="none"/>
          </c:marker>
          <c:cat>
            <c:numRef>
              <c:f>'age phd'!$P$4:$P$48</c:f>
              <c:numCache>
                <c:formatCode>General</c:formatCode>
                <c:ptCount val="45"/>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numCache>
            </c:numRef>
          </c:cat>
          <c:val>
            <c:numRef>
              <c:f>'age phd'!$Y$4:$Y$48</c:f>
              <c:numCache>
                <c:formatCode>General</c:formatCode>
                <c:ptCount val="45"/>
                <c:pt idx="0">
                  <c:v>5.5555555555555552E-2</c:v>
                </c:pt>
                <c:pt idx="1">
                  <c:v>0.12820512820512819</c:v>
                </c:pt>
                <c:pt idx="2">
                  <c:v>0.13157894736842105</c:v>
                </c:pt>
                <c:pt idx="3">
                  <c:v>0.12920353982300886</c:v>
                </c:pt>
                <c:pt idx="4">
                  <c:v>0.14639475600874</c:v>
                </c:pt>
                <c:pt idx="5">
                  <c:v>9.8086124401913874E-2</c:v>
                </c:pt>
                <c:pt idx="6">
                  <c:v>0.13136729222520108</c:v>
                </c:pt>
                <c:pt idx="7">
                  <c:v>0.12219959266802444</c:v>
                </c:pt>
                <c:pt idx="8">
                  <c:v>0.12643678160919541</c:v>
                </c:pt>
                <c:pt idx="9">
                  <c:v>0.13835770528683913</c:v>
                </c:pt>
                <c:pt idx="10">
                  <c:v>0.13584905660377358</c:v>
                </c:pt>
                <c:pt idx="11">
                  <c:v>0.12371134020618557</c:v>
                </c:pt>
                <c:pt idx="12">
                  <c:v>9.5454545454545459E-2</c:v>
                </c:pt>
                <c:pt idx="13">
                  <c:v>0.12666666666666668</c:v>
                </c:pt>
                <c:pt idx="14">
                  <c:v>0.12676056338028169</c:v>
                </c:pt>
                <c:pt idx="15">
                  <c:v>6.6265060240963861E-2</c:v>
                </c:pt>
                <c:pt idx="16">
                  <c:v>7.586206896551724E-2</c:v>
                </c:pt>
                <c:pt idx="17">
                  <c:v>8.9655172413793102E-2</c:v>
                </c:pt>
                <c:pt idx="18">
                  <c:v>5.7553956834532377E-2</c:v>
                </c:pt>
                <c:pt idx="19">
                  <c:v>6.8181818181818177E-2</c:v>
                </c:pt>
                <c:pt idx="20">
                  <c:v>7.8431372549019607E-2</c:v>
                </c:pt>
                <c:pt idx="21">
                  <c:v>0.10810810810810811</c:v>
                </c:pt>
                <c:pt idx="22">
                  <c:v>0.11290322580645161</c:v>
                </c:pt>
                <c:pt idx="23">
                  <c:v>0.10185185185185185</c:v>
                </c:pt>
                <c:pt idx="24">
                  <c:v>6.8965517241379309E-2</c:v>
                </c:pt>
                <c:pt idx="25">
                  <c:v>3.9603960396039604E-2</c:v>
                </c:pt>
                <c:pt idx="26">
                  <c:v>0.1388888888888889</c:v>
                </c:pt>
                <c:pt idx="27">
                  <c:v>0.10989010989010989</c:v>
                </c:pt>
                <c:pt idx="28">
                  <c:v>9.3023255813953487E-2</c:v>
                </c:pt>
                <c:pt idx="29">
                  <c:v>4.6153846153846156E-2</c:v>
                </c:pt>
                <c:pt idx="30">
                  <c:v>0</c:v>
                </c:pt>
                <c:pt idx="31">
                  <c:v>0</c:v>
                </c:pt>
                <c:pt idx="32">
                  <c:v>0.14634146341463414</c:v>
                </c:pt>
                <c:pt idx="33">
                  <c:v>0.21621621621621623</c:v>
                </c:pt>
                <c:pt idx="34">
                  <c:v>0</c:v>
                </c:pt>
                <c:pt idx="35">
                  <c:v>4.7619047619047616E-2</c:v>
                </c:pt>
                <c:pt idx="36">
                  <c:v>0</c:v>
                </c:pt>
                <c:pt idx="37">
                  <c:v>0</c:v>
                </c:pt>
                <c:pt idx="38">
                  <c:v>0.16666666666666666</c:v>
                </c:pt>
                <c:pt idx="39">
                  <c:v>0</c:v>
                </c:pt>
                <c:pt idx="40">
                  <c:v>0.27272727272727271</c:v>
                </c:pt>
                <c:pt idx="41">
                  <c:v>0</c:v>
                </c:pt>
                <c:pt idx="42">
                  <c:v>0</c:v>
                </c:pt>
                <c:pt idx="43">
                  <c:v>0</c:v>
                </c:pt>
                <c:pt idx="44">
                  <c:v>0.5</c:v>
                </c:pt>
              </c:numCache>
            </c:numRef>
          </c:val>
          <c:smooth val="0"/>
          <c:extLst>
            <c:ext xmlns:c16="http://schemas.microsoft.com/office/drawing/2014/chart" uri="{C3380CC4-5D6E-409C-BE32-E72D297353CC}">
              <c16:uniqueId val="{00000003-6DD8-D748-81B4-24C014FBC6AA}"/>
            </c:ext>
          </c:extLst>
        </c:ser>
        <c:dLbls>
          <c:showLegendKey val="0"/>
          <c:showVal val="0"/>
          <c:showCatName val="0"/>
          <c:showSerName val="0"/>
          <c:showPercent val="0"/>
          <c:showBubbleSize val="0"/>
        </c:dLbls>
        <c:marker val="1"/>
        <c:smooth val="0"/>
        <c:axId val="867140728"/>
        <c:axId val="867137448"/>
      </c:lineChart>
      <c:catAx>
        <c:axId val="42180992"/>
        <c:scaling>
          <c:orientation val="minMax"/>
        </c:scaling>
        <c:delete val="0"/>
        <c:axPos val="b"/>
        <c:title>
          <c:tx>
            <c:rich>
              <a:bodyPr/>
              <a:lstStyle/>
              <a:p>
                <a:pPr>
                  <a:defRPr sz="1800" b="0" i="0">
                    <a:latin typeface="Calibri Light" panose="020F0302020204030204" pitchFamily="34" charset="0"/>
                    <a:cs typeface="Calibri Light" panose="020F0302020204030204" pitchFamily="34" charset="0"/>
                  </a:defRPr>
                </a:pPr>
                <a:r>
                  <a:rPr lang="en-US" b="0" i="0">
                    <a:latin typeface="Calibri Light" panose="020F0302020204030204" pitchFamily="34" charset="0"/>
                    <a:cs typeface="Calibri Light" panose="020F0302020204030204" pitchFamily="34" charset="0"/>
                  </a:rPr>
                  <a:t># Yrs since PhD</a:t>
                </a:r>
              </a:p>
            </c:rich>
          </c:tx>
          <c:overlay val="0"/>
        </c:title>
        <c:numFmt formatCode="General" sourceLinked="1"/>
        <c:majorTickMark val="out"/>
        <c:minorTickMark val="none"/>
        <c:tickLblPos val="nextTo"/>
        <c:txPr>
          <a:bodyPr/>
          <a:lstStyle/>
          <a:p>
            <a:pPr>
              <a:defRPr b="0" i="0">
                <a:latin typeface="Calibri Light" panose="020F0302020204030204" pitchFamily="34" charset="0"/>
                <a:cs typeface="Calibri Light" panose="020F0302020204030204" pitchFamily="34" charset="0"/>
              </a:defRPr>
            </a:pPr>
            <a:endParaRPr lang="en-US"/>
          </a:p>
        </c:txPr>
        <c:crossAx val="42182912"/>
        <c:crosses val="autoZero"/>
        <c:auto val="1"/>
        <c:lblAlgn val="ctr"/>
        <c:lblOffset val="100"/>
        <c:noMultiLvlLbl val="0"/>
      </c:catAx>
      <c:valAx>
        <c:axId val="42182912"/>
        <c:scaling>
          <c:orientation val="minMax"/>
          <c:max val="220"/>
        </c:scaling>
        <c:delete val="0"/>
        <c:axPos val="l"/>
        <c:majorGridlines/>
        <c:title>
          <c:tx>
            <c:rich>
              <a:bodyPr rot="-5400000" vert="horz"/>
              <a:lstStyle/>
              <a:p>
                <a:pPr>
                  <a:defRPr sz="1800" b="0" i="0">
                    <a:latin typeface="Calibri Light" panose="020F0302020204030204" pitchFamily="34" charset="0"/>
                    <a:cs typeface="Calibri Light" panose="020F0302020204030204" pitchFamily="34" charset="0"/>
                  </a:defRPr>
                </a:pPr>
                <a:r>
                  <a:rPr lang="en-US" b="0" i="0">
                    <a:latin typeface="Calibri Light" panose="020F0302020204030204" pitchFamily="34" charset="0"/>
                    <a:cs typeface="Calibri Light" panose="020F0302020204030204" pitchFamily="34" charset="0"/>
                  </a:rPr>
                  <a:t># grantees</a:t>
                </a:r>
              </a:p>
            </c:rich>
          </c:tx>
          <c:layout>
            <c:manualLayout>
              <c:xMode val="edge"/>
              <c:yMode val="edge"/>
              <c:x val="2.2222222222222223E-2"/>
              <c:y val="0.33259295713035869"/>
            </c:manualLayout>
          </c:layout>
          <c:overlay val="0"/>
        </c:title>
        <c:numFmt formatCode="General" sourceLinked="1"/>
        <c:majorTickMark val="out"/>
        <c:minorTickMark val="none"/>
        <c:tickLblPos val="nextTo"/>
        <c:txPr>
          <a:bodyPr/>
          <a:lstStyle/>
          <a:p>
            <a:pPr>
              <a:defRPr b="0" i="0">
                <a:latin typeface="Calibri Light" panose="020F0302020204030204" pitchFamily="34" charset="0"/>
                <a:cs typeface="Calibri Light" panose="020F0302020204030204" pitchFamily="34" charset="0"/>
              </a:defRPr>
            </a:pPr>
            <a:endParaRPr lang="en-US"/>
          </a:p>
        </c:txPr>
        <c:crossAx val="42180992"/>
        <c:crosses val="autoZero"/>
        <c:crossBetween val="between"/>
        <c:majorUnit val="20"/>
      </c:valAx>
      <c:valAx>
        <c:axId val="867137448"/>
        <c:scaling>
          <c:orientation val="minMax"/>
        </c:scaling>
        <c:delete val="0"/>
        <c:axPos val="r"/>
        <c:numFmt formatCode="0%" sourceLinked="0"/>
        <c:majorTickMark val="out"/>
        <c:minorTickMark val="none"/>
        <c:tickLblPos val="nextTo"/>
        <c:txPr>
          <a:bodyPr/>
          <a:lstStyle/>
          <a:p>
            <a:pPr>
              <a:defRPr sz="1600"/>
            </a:pPr>
            <a:endParaRPr lang="en-US"/>
          </a:p>
        </c:txPr>
        <c:crossAx val="867140728"/>
        <c:crosses val="max"/>
        <c:crossBetween val="between"/>
      </c:valAx>
      <c:catAx>
        <c:axId val="867140728"/>
        <c:scaling>
          <c:orientation val="minMax"/>
        </c:scaling>
        <c:delete val="1"/>
        <c:axPos val="b"/>
        <c:numFmt formatCode="General" sourceLinked="1"/>
        <c:majorTickMark val="out"/>
        <c:minorTickMark val="none"/>
        <c:tickLblPos val="nextTo"/>
        <c:crossAx val="867137448"/>
        <c:crosses val="autoZero"/>
        <c:auto val="1"/>
        <c:lblAlgn val="ctr"/>
        <c:lblOffset val="100"/>
        <c:noMultiLvlLbl val="0"/>
      </c:catAx>
      <c:spPr>
        <a:solidFill>
          <a:schemeClr val="bg1"/>
        </a:solidFill>
        <a:ln>
          <a:solidFill>
            <a:schemeClr val="tx1">
              <a:lumMod val="65000"/>
              <a:lumOff val="35000"/>
            </a:schemeClr>
          </a:solidFill>
        </a:ln>
      </c:spPr>
    </c:plotArea>
    <c:legend>
      <c:legendPos val="r"/>
      <c:layout>
        <c:manualLayout>
          <c:xMode val="edge"/>
          <c:yMode val="edge"/>
          <c:x val="0.56128672444424943"/>
          <c:y val="0.22526953887379014"/>
          <c:w val="0.1774369841259468"/>
          <c:h val="0.35870887968553383"/>
        </c:manualLayout>
      </c:layout>
      <c:overlay val="0"/>
      <c:spPr>
        <a:solidFill>
          <a:sysClr val="window" lastClr="FFFFFF"/>
        </a:solidFill>
        <a:ln>
          <a:solidFill>
            <a:sysClr val="windowText" lastClr="000000"/>
          </a:solidFill>
        </a:ln>
      </c:spPr>
      <c:txPr>
        <a:bodyPr/>
        <a:lstStyle/>
        <a:p>
          <a:pPr>
            <a:defRPr sz="1400" b="0" i="0">
              <a:latin typeface="Calibri Light" panose="020F0302020204030204" pitchFamily="34" charset="0"/>
              <a:cs typeface="Calibri Light" panose="020F0302020204030204" pitchFamily="34" charset="0"/>
            </a:defRPr>
          </a:pPr>
          <a:endParaRPr lang="en-US"/>
        </a:p>
      </c:txPr>
    </c:legend>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6"/>
            <a:ext cx="6669088" cy="1005776"/>
          </a:xfrm>
          <a:prstGeom prst="rect">
            <a:avLst/>
          </a:prstGeom>
          <a:noFill/>
          <a:ln w="9525">
            <a:noFill/>
            <a:miter lim="800000"/>
            <a:headEnd/>
            <a:tailEnd/>
          </a:ln>
        </p:spPr>
        <p:txBody>
          <a:bodyPr vert="horz" wrap="square" lIns="89217" tIns="44608" rIns="89217" bIns="44608" numCol="1" anchor="ctr" anchorCtr="0" compatLnSpc="1">
            <a:prstTxWarp prst="textNoShape">
              <a:avLst/>
            </a:prstTxWarp>
          </a:bodyPr>
          <a:lstStyle>
            <a:lvl1pPr algn="ctr" defTabSz="892545">
              <a:defRPr sz="2400" b="1">
                <a:solidFill>
                  <a:schemeClr val="tx2"/>
                </a:solidFill>
                <a:latin typeface="Arial" charset="0"/>
                <a:ea typeface="+mn-ea"/>
                <a:cs typeface="+mn-cs"/>
              </a:defRPr>
            </a:lvl1pPr>
          </a:lstStyle>
          <a:p>
            <a:pPr>
              <a:defRPr/>
            </a:pPr>
            <a:r>
              <a:rPr lang="fr-BE"/>
              <a:t>European Research Council</a:t>
            </a:r>
            <a:endParaRPr lang="en-US" sz="1200"/>
          </a:p>
        </p:txBody>
      </p:sp>
      <p:sp>
        <p:nvSpPr>
          <p:cNvPr id="38917" name="Rectangle 5"/>
          <p:cNvSpPr>
            <a:spLocks noGrp="1" noChangeArrowheads="1"/>
          </p:cNvSpPr>
          <p:nvPr>
            <p:ph type="sldNum" sz="quarter" idx="3"/>
          </p:nvPr>
        </p:nvSpPr>
        <p:spPr bwMode="auto">
          <a:xfrm>
            <a:off x="0" y="8920867"/>
            <a:ext cx="6667513" cy="1004175"/>
          </a:xfrm>
          <a:prstGeom prst="rect">
            <a:avLst/>
          </a:prstGeom>
          <a:noFill/>
          <a:ln w="9525">
            <a:noFill/>
            <a:miter lim="800000"/>
            <a:headEnd/>
            <a:tailEnd/>
          </a:ln>
        </p:spPr>
        <p:txBody>
          <a:bodyPr vert="horz" wrap="square" lIns="89217" tIns="44608" rIns="89217" bIns="44608" numCol="1" anchor="ctr" anchorCtr="0" compatLnSpc="1">
            <a:prstTxWarp prst="textNoShape">
              <a:avLst/>
            </a:prstTxWarp>
          </a:bodyPr>
          <a:lstStyle>
            <a:lvl1pPr algn="ctr" defTabSz="892545">
              <a:defRPr sz="1200" smtClean="0">
                <a:latin typeface="Arial" pitchFamily="34" charset="0"/>
              </a:defRPr>
            </a:lvl1pPr>
          </a:lstStyle>
          <a:p>
            <a:pPr>
              <a:defRPr/>
            </a:pPr>
            <a:fld id="{DC5E6965-B652-44DC-ABCE-ED0A4C9AC137}" type="slidenum">
              <a:rPr lang="en-US"/>
              <a:pPr>
                <a:defRPr/>
              </a:pPr>
              <a:t>‹#›</a:t>
            </a:fld>
            <a:endParaRPr lang="en-US"/>
          </a:p>
        </p:txBody>
      </p:sp>
    </p:spTree>
    <p:extLst>
      <p:ext uri="{BB962C8B-B14F-4D97-AF65-F5344CB8AC3E}">
        <p14:creationId xmlns:p14="http://schemas.microsoft.com/office/powerpoint/2010/main" val="3232880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3" y="8"/>
            <a:ext cx="2890148" cy="497291"/>
          </a:xfrm>
          <a:prstGeom prst="rect">
            <a:avLst/>
          </a:prstGeom>
          <a:noFill/>
          <a:ln w="9525">
            <a:noFill/>
            <a:miter lim="800000"/>
            <a:headEnd/>
            <a:tailEnd/>
          </a:ln>
        </p:spPr>
        <p:txBody>
          <a:bodyPr vert="horz" wrap="square" lIns="89217" tIns="44608" rIns="89217" bIns="44608" numCol="1" anchor="t" anchorCtr="0" compatLnSpc="1">
            <a:prstTxWarp prst="textNoShape">
              <a:avLst/>
            </a:prstTxWarp>
          </a:bodyPr>
          <a:lstStyle>
            <a:lvl1pPr defTabSz="892545">
              <a:defRPr sz="1200">
                <a:latin typeface="Arial" charset="0"/>
                <a:ea typeface="+mn-ea"/>
                <a:cs typeface="+mn-cs"/>
              </a:defRPr>
            </a:lvl1pPr>
          </a:lstStyle>
          <a:p>
            <a:pPr>
              <a:defRPr/>
            </a:pPr>
            <a:endParaRPr lang="en-GB"/>
          </a:p>
        </p:txBody>
      </p:sp>
      <p:sp>
        <p:nvSpPr>
          <p:cNvPr id="24579" name="Rectangle 3"/>
          <p:cNvSpPr>
            <a:spLocks noGrp="1" noChangeArrowheads="1"/>
          </p:cNvSpPr>
          <p:nvPr>
            <p:ph type="dt" idx="1"/>
          </p:nvPr>
        </p:nvSpPr>
        <p:spPr bwMode="auto">
          <a:xfrm>
            <a:off x="3777373" y="8"/>
            <a:ext cx="2890148" cy="497291"/>
          </a:xfrm>
          <a:prstGeom prst="rect">
            <a:avLst/>
          </a:prstGeom>
          <a:noFill/>
          <a:ln w="9525">
            <a:noFill/>
            <a:miter lim="800000"/>
            <a:headEnd/>
            <a:tailEnd/>
          </a:ln>
        </p:spPr>
        <p:txBody>
          <a:bodyPr vert="horz" wrap="square" lIns="89217" tIns="44608" rIns="89217" bIns="44608" numCol="1" anchor="t" anchorCtr="0" compatLnSpc="1">
            <a:prstTxWarp prst="textNoShape">
              <a:avLst/>
            </a:prstTxWarp>
          </a:bodyPr>
          <a:lstStyle>
            <a:lvl1pPr algn="r" defTabSz="892545">
              <a:defRPr sz="1200">
                <a:latin typeface="Arial" charset="0"/>
                <a:ea typeface="+mn-ea"/>
                <a:cs typeface="+mn-cs"/>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25400" y="744538"/>
            <a:ext cx="6618288" cy="37242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81" name="Rectangle 5"/>
          <p:cNvSpPr>
            <a:spLocks noGrp="1" noChangeArrowheads="1"/>
          </p:cNvSpPr>
          <p:nvPr>
            <p:ph type="body" sz="quarter" idx="3"/>
          </p:nvPr>
        </p:nvSpPr>
        <p:spPr bwMode="auto">
          <a:xfrm>
            <a:off x="666601" y="4715482"/>
            <a:ext cx="5335901" cy="4466027"/>
          </a:xfrm>
          <a:prstGeom prst="rect">
            <a:avLst/>
          </a:prstGeom>
          <a:noFill/>
          <a:ln w="9525">
            <a:noFill/>
            <a:miter lim="800000"/>
            <a:headEnd/>
            <a:tailEnd/>
          </a:ln>
        </p:spPr>
        <p:txBody>
          <a:bodyPr vert="horz" wrap="square" lIns="89217" tIns="44608" rIns="89217" bIns="446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3" y="9427757"/>
            <a:ext cx="2890148" cy="497291"/>
          </a:xfrm>
          <a:prstGeom prst="rect">
            <a:avLst/>
          </a:prstGeom>
          <a:noFill/>
          <a:ln w="9525">
            <a:noFill/>
            <a:miter lim="800000"/>
            <a:headEnd/>
            <a:tailEnd/>
          </a:ln>
        </p:spPr>
        <p:txBody>
          <a:bodyPr vert="horz" wrap="square" lIns="89217" tIns="44608" rIns="89217" bIns="44608" numCol="1" anchor="b" anchorCtr="0" compatLnSpc="1">
            <a:prstTxWarp prst="textNoShape">
              <a:avLst/>
            </a:prstTxWarp>
          </a:bodyPr>
          <a:lstStyle>
            <a:lvl1pPr defTabSz="892545">
              <a:defRPr sz="1200">
                <a:latin typeface="Arial" charset="0"/>
                <a:ea typeface="+mn-ea"/>
                <a:cs typeface="+mn-cs"/>
              </a:defRPr>
            </a:lvl1pPr>
          </a:lstStyle>
          <a:p>
            <a:pPr>
              <a:defRPr/>
            </a:pPr>
            <a:endParaRPr lang="en-GB"/>
          </a:p>
        </p:txBody>
      </p:sp>
      <p:sp>
        <p:nvSpPr>
          <p:cNvPr id="24583" name="Rectangle 7"/>
          <p:cNvSpPr>
            <a:spLocks noGrp="1" noChangeArrowheads="1"/>
          </p:cNvSpPr>
          <p:nvPr>
            <p:ph type="sldNum" sz="quarter" idx="5"/>
          </p:nvPr>
        </p:nvSpPr>
        <p:spPr bwMode="auto">
          <a:xfrm>
            <a:off x="3777373" y="9427757"/>
            <a:ext cx="2890148" cy="497291"/>
          </a:xfrm>
          <a:prstGeom prst="rect">
            <a:avLst/>
          </a:prstGeom>
          <a:noFill/>
          <a:ln w="9525">
            <a:noFill/>
            <a:miter lim="800000"/>
            <a:headEnd/>
            <a:tailEnd/>
          </a:ln>
        </p:spPr>
        <p:txBody>
          <a:bodyPr vert="horz" wrap="square" lIns="89217" tIns="44608" rIns="89217" bIns="44608" numCol="1" anchor="b" anchorCtr="0" compatLnSpc="1">
            <a:prstTxWarp prst="textNoShape">
              <a:avLst/>
            </a:prstTxWarp>
          </a:bodyPr>
          <a:lstStyle>
            <a:lvl1pPr algn="r" defTabSz="892545">
              <a:defRPr sz="1200" smtClean="0">
                <a:latin typeface="Arial" pitchFamily="34" charset="0"/>
              </a:defRPr>
            </a:lvl1pPr>
          </a:lstStyle>
          <a:p>
            <a:pPr>
              <a:defRPr/>
            </a:pPr>
            <a:fld id="{80C349A3-44AF-4E97-9945-9F0AB40C2E43}" type="slidenum">
              <a:rPr lang="en-US"/>
              <a:pPr>
                <a:defRPr/>
              </a:pPr>
              <a:t>‹#›</a:t>
            </a:fld>
            <a:endParaRPr lang="en-US"/>
          </a:p>
        </p:txBody>
      </p:sp>
    </p:spTree>
    <p:extLst>
      <p:ext uri="{BB962C8B-B14F-4D97-AF65-F5344CB8AC3E}">
        <p14:creationId xmlns:p14="http://schemas.microsoft.com/office/powerpoint/2010/main" val="170838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0C349A3-44AF-4E97-9945-9F0AB40C2E43}" type="slidenum">
              <a:rPr lang="en-US" smtClean="0"/>
              <a:pPr>
                <a:defRPr/>
              </a:pPr>
              <a:t>1</a:t>
            </a:fld>
            <a:endParaRPr lang="en-US"/>
          </a:p>
        </p:txBody>
      </p:sp>
      <p:sp>
        <p:nvSpPr>
          <p:cNvPr id="3" name="Notes Placeholder 2">
            <a:extLst>
              <a:ext uri="{FF2B5EF4-FFF2-40B4-BE49-F238E27FC236}">
                <a16:creationId xmlns:a16="http://schemas.microsoft.com/office/drawing/2014/main" id="{3271E722-0C6B-74A9-8BD2-9BAD02BCC5C0}"/>
              </a:ext>
            </a:extLst>
          </p:cNvPr>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82201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10</a:t>
            </a:fld>
            <a:endParaRPr lang="en-US"/>
          </a:p>
        </p:txBody>
      </p:sp>
    </p:spTree>
    <p:extLst>
      <p:ext uri="{BB962C8B-B14F-4D97-AF65-F5344CB8AC3E}">
        <p14:creationId xmlns:p14="http://schemas.microsoft.com/office/powerpoint/2010/main" val="102353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6771" y="4715482"/>
            <a:ext cx="6269524" cy="4881544"/>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IE" sz="1050" dirty="0"/>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11</a:t>
            </a:fld>
            <a:endParaRPr lang="en-US"/>
          </a:p>
        </p:txBody>
      </p:sp>
    </p:spTree>
    <p:extLst>
      <p:ext uri="{BB962C8B-B14F-4D97-AF65-F5344CB8AC3E}">
        <p14:creationId xmlns:p14="http://schemas.microsoft.com/office/powerpoint/2010/main" val="2370527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12</a:t>
            </a:fld>
            <a:endParaRPr lang="en-US"/>
          </a:p>
        </p:txBody>
      </p:sp>
    </p:spTree>
    <p:extLst>
      <p:ext uri="{BB962C8B-B14F-4D97-AF65-F5344CB8AC3E}">
        <p14:creationId xmlns:p14="http://schemas.microsoft.com/office/powerpoint/2010/main" val="2998724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13</a:t>
            </a:fld>
            <a:endParaRPr lang="en-US"/>
          </a:p>
        </p:txBody>
      </p:sp>
    </p:spTree>
    <p:extLst>
      <p:ext uri="{BB962C8B-B14F-4D97-AF65-F5344CB8AC3E}">
        <p14:creationId xmlns:p14="http://schemas.microsoft.com/office/powerpoint/2010/main" val="1318442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14</a:t>
            </a:fld>
            <a:endParaRPr lang="en-US"/>
          </a:p>
        </p:txBody>
      </p:sp>
    </p:spTree>
    <p:extLst>
      <p:ext uri="{BB962C8B-B14F-4D97-AF65-F5344CB8AC3E}">
        <p14:creationId xmlns:p14="http://schemas.microsoft.com/office/powerpoint/2010/main" val="562305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15</a:t>
            </a:fld>
            <a:endParaRPr lang="en-US"/>
          </a:p>
        </p:txBody>
      </p:sp>
    </p:spTree>
    <p:extLst>
      <p:ext uri="{BB962C8B-B14F-4D97-AF65-F5344CB8AC3E}">
        <p14:creationId xmlns:p14="http://schemas.microsoft.com/office/powerpoint/2010/main" val="419809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16</a:t>
            </a:fld>
            <a:endParaRPr lang="en-US"/>
          </a:p>
        </p:txBody>
      </p:sp>
    </p:spTree>
    <p:extLst>
      <p:ext uri="{BB962C8B-B14F-4D97-AF65-F5344CB8AC3E}">
        <p14:creationId xmlns:p14="http://schemas.microsoft.com/office/powerpoint/2010/main" val="31518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17</a:t>
            </a:fld>
            <a:endParaRPr lang="en-US"/>
          </a:p>
        </p:txBody>
      </p:sp>
    </p:spTree>
    <p:extLst>
      <p:ext uri="{BB962C8B-B14F-4D97-AF65-F5344CB8AC3E}">
        <p14:creationId xmlns:p14="http://schemas.microsoft.com/office/powerpoint/2010/main" val="3473497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18</a:t>
            </a:fld>
            <a:endParaRPr lang="en-US"/>
          </a:p>
        </p:txBody>
      </p:sp>
    </p:spTree>
    <p:extLst>
      <p:ext uri="{BB962C8B-B14F-4D97-AF65-F5344CB8AC3E}">
        <p14:creationId xmlns:p14="http://schemas.microsoft.com/office/powerpoint/2010/main" val="763403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19</a:t>
            </a:fld>
            <a:endParaRPr lang="en-US"/>
          </a:p>
        </p:txBody>
      </p:sp>
    </p:spTree>
    <p:extLst>
      <p:ext uri="{BB962C8B-B14F-4D97-AF65-F5344CB8AC3E}">
        <p14:creationId xmlns:p14="http://schemas.microsoft.com/office/powerpoint/2010/main" val="5756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txBox="1">
            <a:spLocks noGrp="1" noChangeArrowheads="1"/>
          </p:cNvSpPr>
          <p:nvPr/>
        </p:nvSpPr>
        <p:spPr bwMode="auto">
          <a:xfrm>
            <a:off x="3776669" y="3"/>
            <a:ext cx="2890837"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3" tIns="45356" rIns="90713" bIns="45356"/>
          <a:lstStyle>
            <a:lvl1pPr defTabSz="900113" eaLnBrk="0" hangingPunct="0">
              <a:defRPr>
                <a:solidFill>
                  <a:schemeClr val="tx1"/>
                </a:solidFill>
                <a:latin typeface="Arial" charset="0"/>
                <a:ea typeface="ＭＳ Ｐゴシック" pitchFamily="34" charset="-128"/>
              </a:defRPr>
            </a:lvl1pPr>
            <a:lvl2pPr marL="742950" indent="-285750" defTabSz="900113" eaLnBrk="0" hangingPunct="0">
              <a:defRPr>
                <a:solidFill>
                  <a:schemeClr val="tx1"/>
                </a:solidFill>
                <a:latin typeface="Arial" charset="0"/>
                <a:ea typeface="ＭＳ Ｐゴシック" pitchFamily="34" charset="-128"/>
              </a:defRPr>
            </a:lvl2pPr>
            <a:lvl3pPr marL="1143000" indent="-228600" defTabSz="900113" eaLnBrk="0" hangingPunct="0">
              <a:defRPr>
                <a:solidFill>
                  <a:schemeClr val="tx1"/>
                </a:solidFill>
                <a:latin typeface="Arial" charset="0"/>
                <a:ea typeface="ＭＳ Ｐゴシック" pitchFamily="34" charset="-128"/>
              </a:defRPr>
            </a:lvl3pPr>
            <a:lvl4pPr marL="1600200" indent="-228600" defTabSz="900113" eaLnBrk="0" hangingPunct="0">
              <a:defRPr>
                <a:solidFill>
                  <a:schemeClr val="tx1"/>
                </a:solidFill>
                <a:latin typeface="Arial" charset="0"/>
                <a:ea typeface="ＭＳ Ｐゴシック" pitchFamily="34" charset="-128"/>
              </a:defRPr>
            </a:lvl4pPr>
            <a:lvl5pPr marL="2057400" indent="-228600" defTabSz="900113" eaLnBrk="0" hangingPunct="0">
              <a:defRPr>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95DB58A-8A39-4B99-936B-BD1E0B510485}" type="datetime1">
              <a:rPr lang="en-US" sz="1200">
                <a:solidFill>
                  <a:srgbClr val="000000"/>
                </a:solidFill>
              </a:rPr>
              <a:pPr algn="r" eaLnBrk="1" hangingPunct="1"/>
              <a:t>7/10/2024</a:t>
            </a:fld>
            <a:endParaRPr lang="en-US" sz="1200" dirty="0">
              <a:solidFill>
                <a:srgbClr val="000000"/>
              </a:solidFill>
            </a:endParaRPr>
          </a:p>
        </p:txBody>
      </p:sp>
      <p:sp>
        <p:nvSpPr>
          <p:cNvPr id="144387" name="Rectangle 7"/>
          <p:cNvSpPr txBox="1">
            <a:spLocks noGrp="1" noChangeArrowheads="1"/>
          </p:cNvSpPr>
          <p:nvPr/>
        </p:nvSpPr>
        <p:spPr bwMode="auto">
          <a:xfrm>
            <a:off x="3776669" y="9376989"/>
            <a:ext cx="2890837" cy="49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13" tIns="45356" rIns="90713" bIns="45356" anchor="b"/>
          <a:lstStyle>
            <a:lvl1pPr defTabSz="900113" eaLnBrk="0" hangingPunct="0">
              <a:defRPr>
                <a:solidFill>
                  <a:schemeClr val="tx1"/>
                </a:solidFill>
                <a:latin typeface="Arial" charset="0"/>
                <a:ea typeface="ＭＳ Ｐゴシック" pitchFamily="34" charset="-128"/>
              </a:defRPr>
            </a:lvl1pPr>
            <a:lvl2pPr marL="742950" indent="-285750" defTabSz="900113" eaLnBrk="0" hangingPunct="0">
              <a:defRPr>
                <a:solidFill>
                  <a:schemeClr val="tx1"/>
                </a:solidFill>
                <a:latin typeface="Arial" charset="0"/>
                <a:ea typeface="ＭＳ Ｐゴシック" pitchFamily="34" charset="-128"/>
              </a:defRPr>
            </a:lvl2pPr>
            <a:lvl3pPr marL="1143000" indent="-228600" defTabSz="900113" eaLnBrk="0" hangingPunct="0">
              <a:defRPr>
                <a:solidFill>
                  <a:schemeClr val="tx1"/>
                </a:solidFill>
                <a:latin typeface="Arial" charset="0"/>
                <a:ea typeface="ＭＳ Ｐゴシック" pitchFamily="34" charset="-128"/>
              </a:defRPr>
            </a:lvl3pPr>
            <a:lvl4pPr marL="1600200" indent="-228600" defTabSz="900113" eaLnBrk="0" hangingPunct="0">
              <a:defRPr>
                <a:solidFill>
                  <a:schemeClr val="tx1"/>
                </a:solidFill>
                <a:latin typeface="Arial" charset="0"/>
                <a:ea typeface="ＭＳ Ｐゴシック" pitchFamily="34" charset="-128"/>
              </a:defRPr>
            </a:lvl4pPr>
            <a:lvl5pPr marL="2057400" indent="-228600" defTabSz="900113" eaLnBrk="0" hangingPunct="0">
              <a:defRPr>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CFE3F64-3479-41F9-8809-7F05548E1B3A}" type="slidenum">
              <a:rPr lang="en-US" sz="1200">
                <a:solidFill>
                  <a:srgbClr val="000000"/>
                </a:solidFill>
              </a:rPr>
              <a:pPr algn="r" eaLnBrk="1" hangingPunct="1"/>
              <a:t>2</a:t>
            </a:fld>
            <a:endParaRPr lang="en-US" sz="1200" dirty="0">
              <a:solidFill>
                <a:srgbClr val="000000"/>
              </a:solidFill>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4069900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20</a:t>
            </a:fld>
            <a:endParaRPr lang="en-US"/>
          </a:p>
        </p:txBody>
      </p:sp>
    </p:spTree>
    <p:extLst>
      <p:ext uri="{BB962C8B-B14F-4D97-AF65-F5344CB8AC3E}">
        <p14:creationId xmlns:p14="http://schemas.microsoft.com/office/powerpoint/2010/main" val="1797969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4"/>
          <p:cNvSpPr>
            <a:spLocks noGrp="1" noChangeArrowheads="1"/>
          </p:cNvSpPr>
          <p:nvPr>
            <p:ph type="dt" sz="quarter"/>
          </p:nvPr>
        </p:nvSpPr>
        <p:spPr>
          <a:noFill/>
        </p:spPr>
        <p:txBody>
          <a:bodyPr/>
          <a:lstStyle>
            <a:lvl1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5pPr>
            <a:lvl6pPr marL="2494683"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6pPr>
            <a:lvl7pPr marL="2948261"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7pPr>
            <a:lvl8pPr marL="3401840"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8pPr>
            <a:lvl9pPr marL="3855419"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9pPr>
          </a:lstStyle>
          <a:p>
            <a:pPr eaLnBrk="1" hangingPunct="1"/>
            <a:r>
              <a:rPr lang="en-US">
                <a:solidFill>
                  <a:srgbClr val="000000"/>
                </a:solidFill>
                <a:latin typeface="Times New Roman" pitchFamily="18" charset="0"/>
              </a:rPr>
              <a:t>10/08/12</a:t>
            </a:r>
          </a:p>
        </p:txBody>
      </p:sp>
      <p:sp>
        <p:nvSpPr>
          <p:cNvPr id="172035" name="Rectangle 8"/>
          <p:cNvSpPr>
            <a:spLocks noGrp="1" noChangeArrowheads="1"/>
          </p:cNvSpPr>
          <p:nvPr>
            <p:ph type="sldNum" sz="quarter"/>
          </p:nvPr>
        </p:nvSpPr>
        <p:spPr>
          <a:noFill/>
        </p:spPr>
        <p:txBody>
          <a:bodyPr/>
          <a:lstStyle>
            <a:lvl1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5pPr>
            <a:lvl6pPr marL="2494683"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6pPr>
            <a:lvl7pPr marL="2948261"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7pPr>
            <a:lvl8pPr marL="3401840"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8pPr>
            <a:lvl9pPr marL="3855419"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9pPr>
          </a:lstStyle>
          <a:p>
            <a:pPr eaLnBrk="1" hangingPunct="1"/>
            <a:fld id="{468A6567-BFC1-4FE2-ACBE-3543BF189635}" type="slidenum">
              <a:rPr lang="en-US">
                <a:solidFill>
                  <a:srgbClr val="000000"/>
                </a:solidFill>
                <a:latin typeface="Times New Roman" pitchFamily="18" charset="0"/>
              </a:rPr>
              <a:pPr eaLnBrk="1" hangingPunct="1"/>
              <a:t>21</a:t>
            </a:fld>
            <a:endParaRPr lang="en-US">
              <a:solidFill>
                <a:srgbClr val="000000"/>
              </a:solidFill>
              <a:latin typeface="Times New Roman" pitchFamily="18" charset="0"/>
            </a:endParaRPr>
          </a:p>
        </p:txBody>
      </p:sp>
      <p:sp>
        <p:nvSpPr>
          <p:cNvPr id="172036" name="Text Box 1"/>
          <p:cNvSpPr txBox="1">
            <a:spLocks noChangeArrowheads="1"/>
          </p:cNvSpPr>
          <p:nvPr/>
        </p:nvSpPr>
        <p:spPr bwMode="auto">
          <a:xfrm>
            <a:off x="3777748" y="1"/>
            <a:ext cx="2889782" cy="492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87" tIns="46429" rIns="89287" bIns="46429"/>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r>
              <a:rPr lang="en-US" sz="1200">
                <a:solidFill>
                  <a:srgbClr val="000000"/>
                </a:solidFill>
                <a:latin typeface="Times New Roman" pitchFamily="18" charset="0"/>
              </a:rPr>
              <a:t>10/08/12</a:t>
            </a:r>
          </a:p>
        </p:txBody>
      </p:sp>
      <p:sp>
        <p:nvSpPr>
          <p:cNvPr id="172037" name="Text Box 2"/>
          <p:cNvSpPr txBox="1">
            <a:spLocks noChangeArrowheads="1"/>
          </p:cNvSpPr>
          <p:nvPr/>
        </p:nvSpPr>
        <p:spPr bwMode="auto">
          <a:xfrm>
            <a:off x="3777748" y="9376828"/>
            <a:ext cx="2889782" cy="492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87" tIns="46429" rIns="89287" bIns="46429"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fld id="{7FDF5418-678A-479A-BD87-9C510B14F987}" type="slidenum">
              <a:rPr lang="en-US" sz="1200">
                <a:solidFill>
                  <a:srgbClr val="000000"/>
                </a:solidFill>
                <a:latin typeface="Times New Roman" pitchFamily="18" charset="0"/>
              </a:rPr>
              <a:pPr algn="r" eaLnBrk="1" hangingPunct="1">
                <a:buClrTx/>
                <a:buFontTx/>
                <a:buNone/>
              </a:pPr>
              <a:t>21</a:t>
            </a:fld>
            <a:endParaRPr lang="en-US" sz="1200">
              <a:solidFill>
                <a:srgbClr val="000000"/>
              </a:solidFill>
              <a:latin typeface="Times New Roman" pitchFamily="18" charset="0"/>
            </a:endParaRPr>
          </a:p>
        </p:txBody>
      </p:sp>
      <p:sp>
        <p:nvSpPr>
          <p:cNvPr id="172038" name="Rectangle 3"/>
          <p:cNvSpPr>
            <a:spLocks noGrp="1" noRot="1" noChangeAspect="1" noChangeArrowheads="1" noTextEdit="1"/>
          </p:cNvSpPr>
          <p:nvPr>
            <p:ph type="sldImg"/>
          </p:nvPr>
        </p:nvSpPr>
        <p:spPr>
          <a:xfrm>
            <a:off x="44450" y="739775"/>
            <a:ext cx="6584950" cy="37052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9" name="Rectangle 4"/>
          <p:cNvSpPr>
            <a:spLocks noGrp="1" noChangeArrowheads="1"/>
          </p:cNvSpPr>
          <p:nvPr>
            <p:ph type="body" idx="1"/>
          </p:nvPr>
        </p:nvSpPr>
        <p:spPr>
          <a:xfrm>
            <a:off x="666757" y="4689996"/>
            <a:ext cx="5337139" cy="44436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0000"/>
              </a:lnSpc>
              <a:spcBef>
                <a:spcPts val="1240"/>
              </a:spcBef>
            </a:pPr>
            <a:endParaRPr lang="en-US" dirty="0">
              <a:latin typeface="Times New Roman" pitchFamily="18" charset="0"/>
            </a:endParaRPr>
          </a:p>
        </p:txBody>
      </p:sp>
    </p:spTree>
    <p:extLst>
      <p:ext uri="{BB962C8B-B14F-4D97-AF65-F5344CB8AC3E}">
        <p14:creationId xmlns:p14="http://schemas.microsoft.com/office/powerpoint/2010/main" val="2635509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4"/>
          <p:cNvSpPr>
            <a:spLocks noGrp="1" noChangeArrowheads="1"/>
          </p:cNvSpPr>
          <p:nvPr>
            <p:ph type="dt" sz="quarter"/>
          </p:nvPr>
        </p:nvSpPr>
        <p:spPr>
          <a:noFill/>
        </p:spPr>
        <p:txBody>
          <a:bodyPr/>
          <a:lstStyle>
            <a:lvl1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5pPr>
            <a:lvl6pPr marL="2494683"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6pPr>
            <a:lvl7pPr marL="2948261"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7pPr>
            <a:lvl8pPr marL="3401840"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8pPr>
            <a:lvl9pPr marL="3855419"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9pPr>
          </a:lstStyle>
          <a:p>
            <a:pPr eaLnBrk="1" hangingPunct="1"/>
            <a:r>
              <a:rPr lang="en-US">
                <a:solidFill>
                  <a:srgbClr val="000000"/>
                </a:solidFill>
                <a:latin typeface="Times New Roman" pitchFamily="18" charset="0"/>
              </a:rPr>
              <a:t>10/08/12</a:t>
            </a:r>
          </a:p>
        </p:txBody>
      </p:sp>
      <p:sp>
        <p:nvSpPr>
          <p:cNvPr id="121859" name="Rectangle 8"/>
          <p:cNvSpPr>
            <a:spLocks noGrp="1" noChangeArrowheads="1"/>
          </p:cNvSpPr>
          <p:nvPr>
            <p:ph type="sldNum" sz="quarter"/>
          </p:nvPr>
        </p:nvSpPr>
        <p:spPr>
          <a:noFill/>
        </p:spPr>
        <p:txBody>
          <a:bodyPr/>
          <a:lstStyle>
            <a:lvl1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5pPr>
            <a:lvl6pPr marL="2494683"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6pPr>
            <a:lvl7pPr marL="2948261"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7pPr>
            <a:lvl8pPr marL="3401840"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8pPr>
            <a:lvl9pPr marL="3855419"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9pPr>
          </a:lstStyle>
          <a:p>
            <a:pPr eaLnBrk="1" hangingPunct="1"/>
            <a:fld id="{A829ACA4-8C07-4151-86CF-F1BA783DC0F7}" type="slidenum">
              <a:rPr lang="en-US" smtClean="0">
                <a:solidFill>
                  <a:srgbClr val="000000"/>
                </a:solidFill>
                <a:latin typeface="Times New Roman" pitchFamily="18" charset="0"/>
              </a:rPr>
              <a:pPr eaLnBrk="1" hangingPunct="1"/>
              <a:t>22</a:t>
            </a:fld>
            <a:endParaRPr lang="en-US">
              <a:solidFill>
                <a:srgbClr val="000000"/>
              </a:solidFill>
              <a:latin typeface="Times New Roman" pitchFamily="18" charset="0"/>
            </a:endParaRPr>
          </a:p>
        </p:txBody>
      </p:sp>
      <p:sp>
        <p:nvSpPr>
          <p:cNvPr id="121860" name="Text Box 1"/>
          <p:cNvSpPr txBox="1">
            <a:spLocks noChangeArrowheads="1"/>
          </p:cNvSpPr>
          <p:nvPr/>
        </p:nvSpPr>
        <p:spPr bwMode="auto">
          <a:xfrm>
            <a:off x="3777748" y="1"/>
            <a:ext cx="2889782" cy="492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87" tIns="46429" rIns="89287" bIns="46429"/>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r>
              <a:rPr lang="en-US" sz="1200">
                <a:solidFill>
                  <a:srgbClr val="000000"/>
                </a:solidFill>
                <a:latin typeface="Times New Roman" pitchFamily="18" charset="0"/>
              </a:rPr>
              <a:t>10/08/12</a:t>
            </a:r>
          </a:p>
        </p:txBody>
      </p:sp>
      <p:sp>
        <p:nvSpPr>
          <p:cNvPr id="121861" name="Text Box 2"/>
          <p:cNvSpPr txBox="1">
            <a:spLocks noChangeArrowheads="1"/>
          </p:cNvSpPr>
          <p:nvPr/>
        </p:nvSpPr>
        <p:spPr bwMode="auto">
          <a:xfrm>
            <a:off x="3777748" y="9376828"/>
            <a:ext cx="2889782" cy="492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87" tIns="46429" rIns="89287" bIns="46429"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fld id="{2B196633-9BDF-4543-A7C3-2591429A1525}" type="slidenum">
              <a:rPr lang="en-US" sz="1200">
                <a:solidFill>
                  <a:srgbClr val="000000"/>
                </a:solidFill>
                <a:latin typeface="Times New Roman" pitchFamily="18" charset="0"/>
              </a:rPr>
              <a:pPr algn="r" eaLnBrk="1" hangingPunct="1">
                <a:buClrTx/>
                <a:buFontTx/>
                <a:buNone/>
              </a:pPr>
              <a:t>22</a:t>
            </a:fld>
            <a:endParaRPr lang="en-US" sz="1200">
              <a:solidFill>
                <a:srgbClr val="000000"/>
              </a:solidFill>
              <a:latin typeface="Times New Roman" pitchFamily="18" charset="0"/>
            </a:endParaRPr>
          </a:p>
        </p:txBody>
      </p:sp>
      <p:sp>
        <p:nvSpPr>
          <p:cNvPr id="121862" name="Text Box 3"/>
          <p:cNvSpPr txBox="1">
            <a:spLocks noChangeArrowheads="1"/>
          </p:cNvSpPr>
          <p:nvPr/>
        </p:nvSpPr>
        <p:spPr bwMode="auto">
          <a:xfrm>
            <a:off x="3777748" y="3"/>
            <a:ext cx="2889782" cy="495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287" tIns="47144" rIns="94287" bIns="47144"/>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r>
              <a:rPr lang="en-US" sz="1300">
                <a:solidFill>
                  <a:srgbClr val="4B413C"/>
                </a:solidFill>
                <a:ea typeface="ＭＳ Ｐゴシック" pitchFamily="34" charset="-128"/>
              </a:rPr>
              <a:t>09/16/12</a:t>
            </a:r>
          </a:p>
        </p:txBody>
      </p:sp>
      <p:sp>
        <p:nvSpPr>
          <p:cNvPr id="121863" name="Text Box 4"/>
          <p:cNvSpPr txBox="1">
            <a:spLocks noChangeArrowheads="1"/>
          </p:cNvSpPr>
          <p:nvPr/>
        </p:nvSpPr>
        <p:spPr bwMode="auto">
          <a:xfrm>
            <a:off x="3777748" y="9376831"/>
            <a:ext cx="2889782" cy="494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287" tIns="47144" rIns="94287" bIns="47144"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fld id="{3FF86497-D800-40D5-BA3E-76AF551B518A}" type="slidenum">
              <a:rPr lang="en-US" sz="1300">
                <a:solidFill>
                  <a:srgbClr val="4B413C"/>
                </a:solidFill>
                <a:ea typeface="ＭＳ Ｐゴシック" pitchFamily="34" charset="-128"/>
              </a:rPr>
              <a:pPr algn="r" eaLnBrk="1" hangingPunct="1">
                <a:buClrTx/>
                <a:buFontTx/>
                <a:buNone/>
              </a:pPr>
              <a:t>22</a:t>
            </a:fld>
            <a:endParaRPr lang="en-US" sz="1300">
              <a:solidFill>
                <a:srgbClr val="4B413C"/>
              </a:solidFill>
              <a:ea typeface="ＭＳ Ｐゴシック" pitchFamily="34" charset="-128"/>
            </a:endParaRPr>
          </a:p>
        </p:txBody>
      </p:sp>
      <p:sp>
        <p:nvSpPr>
          <p:cNvPr id="121864" name="Rectangle 5"/>
          <p:cNvSpPr>
            <a:spLocks noGrp="1" noRot="1" noChangeAspect="1" noChangeArrowheads="1" noTextEdit="1"/>
          </p:cNvSpPr>
          <p:nvPr>
            <p:ph type="sldImg"/>
          </p:nvPr>
        </p:nvSpPr>
        <p:spPr>
          <a:xfrm>
            <a:off x="42863" y="739775"/>
            <a:ext cx="658336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65" name="Rectangle 6"/>
          <p:cNvSpPr>
            <a:spLocks noGrp="1" noChangeArrowheads="1"/>
          </p:cNvSpPr>
          <p:nvPr>
            <p:ph type="body" idx="1"/>
          </p:nvPr>
        </p:nvSpPr>
        <p:spPr>
          <a:xfrm>
            <a:off x="666754" y="4688418"/>
            <a:ext cx="5334024" cy="44436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46"/>
              </a:spcBef>
              <a:tabLst>
                <a:tab pos="0" algn="l"/>
                <a:tab pos="444129" algn="l"/>
                <a:tab pos="889834" algn="l"/>
                <a:tab pos="1335538" algn="l"/>
                <a:tab pos="1781242" algn="l"/>
                <a:tab pos="2226945" algn="l"/>
                <a:tab pos="2672649" algn="l"/>
                <a:tab pos="3118354" algn="l"/>
                <a:tab pos="3564059" algn="l"/>
                <a:tab pos="4009761" algn="l"/>
                <a:tab pos="4455466" algn="l"/>
                <a:tab pos="4901169" algn="l"/>
                <a:tab pos="5346875" algn="l"/>
                <a:tab pos="5792578" algn="l"/>
                <a:tab pos="6238282" algn="l"/>
                <a:tab pos="6683986" algn="l"/>
                <a:tab pos="7129690" algn="l"/>
                <a:tab pos="7575393" algn="l"/>
                <a:tab pos="8021099" algn="l"/>
                <a:tab pos="8466802" algn="l"/>
                <a:tab pos="8912507" algn="l"/>
              </a:tabLst>
            </a:pPr>
            <a:endParaRPr lang="fr-BE" dirty="0">
              <a:latin typeface="Arial"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935524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7CFC45C-EE53-4273-A3E8-B42D2CE99AC0}" type="slidenum">
              <a:rPr lang="en-US" smtClean="0"/>
              <a:pPr>
                <a:defRPr/>
              </a:pPr>
              <a:t>23</a:t>
            </a:fld>
            <a:endParaRPr lang="en-US"/>
          </a:p>
        </p:txBody>
      </p:sp>
    </p:spTree>
    <p:extLst>
      <p:ext uri="{BB962C8B-B14F-4D97-AF65-F5344CB8AC3E}">
        <p14:creationId xmlns:p14="http://schemas.microsoft.com/office/powerpoint/2010/main" val="253783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3</a:t>
            </a:fld>
            <a:endParaRPr lang="en-US"/>
          </a:p>
        </p:txBody>
      </p:sp>
    </p:spTree>
    <p:extLst>
      <p:ext uri="{BB962C8B-B14F-4D97-AF65-F5344CB8AC3E}">
        <p14:creationId xmlns:p14="http://schemas.microsoft.com/office/powerpoint/2010/main" val="217166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4</a:t>
            </a:fld>
            <a:endParaRPr lang="en-US"/>
          </a:p>
        </p:txBody>
      </p:sp>
    </p:spTree>
    <p:extLst>
      <p:ext uri="{BB962C8B-B14F-4D97-AF65-F5344CB8AC3E}">
        <p14:creationId xmlns:p14="http://schemas.microsoft.com/office/powerpoint/2010/main" val="421011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4"/>
          <p:cNvSpPr>
            <a:spLocks noGrp="1" noChangeArrowheads="1"/>
          </p:cNvSpPr>
          <p:nvPr>
            <p:ph type="dt" sz="quarter"/>
          </p:nvPr>
        </p:nvSpPr>
        <p:spPr>
          <a:noFill/>
        </p:spPr>
        <p:txBody>
          <a:bodyPr/>
          <a:lstStyle>
            <a:lvl1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5pPr>
            <a:lvl6pPr marL="2494683"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6pPr>
            <a:lvl7pPr marL="2948261"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7pPr>
            <a:lvl8pPr marL="3401840"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8pPr>
            <a:lvl9pPr marL="3855419"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9pPr>
          </a:lstStyle>
          <a:p>
            <a:pPr eaLnBrk="1" hangingPunct="1"/>
            <a:r>
              <a:rPr lang="en-US">
                <a:solidFill>
                  <a:srgbClr val="000000"/>
                </a:solidFill>
                <a:latin typeface="Times New Roman" pitchFamily="18" charset="0"/>
              </a:rPr>
              <a:t>10/08/12</a:t>
            </a:r>
          </a:p>
        </p:txBody>
      </p:sp>
      <p:sp>
        <p:nvSpPr>
          <p:cNvPr id="172035" name="Rectangle 8"/>
          <p:cNvSpPr>
            <a:spLocks noGrp="1" noChangeArrowheads="1"/>
          </p:cNvSpPr>
          <p:nvPr>
            <p:ph type="sldNum" sz="quarter"/>
          </p:nvPr>
        </p:nvSpPr>
        <p:spPr>
          <a:noFill/>
        </p:spPr>
        <p:txBody>
          <a:bodyPr/>
          <a:lstStyle>
            <a:lvl1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5pPr>
            <a:lvl6pPr marL="2494683"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6pPr>
            <a:lvl7pPr marL="2948261"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7pPr>
            <a:lvl8pPr marL="3401840"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8pPr>
            <a:lvl9pPr marL="3855419" indent="-226790" algn="ctr" defTabSz="445705" eaLnBrk="0" fontAlgn="base" hangingPunct="0">
              <a:spcBef>
                <a:spcPct val="0"/>
              </a:spcBef>
              <a:spcAft>
                <a:spcPct val="0"/>
              </a:spcAft>
              <a:buClr>
                <a:srgbClr val="000000"/>
              </a:buClr>
              <a:buSzPct val="100000"/>
              <a:buFont typeface="Times New Roman" pitchFamily="18" charset="0"/>
              <a:tabLst>
                <a:tab pos="718166" algn="l"/>
                <a:tab pos="1436333" algn="l"/>
                <a:tab pos="2154499" algn="l"/>
                <a:tab pos="2872665" algn="l"/>
              </a:tabLst>
              <a:defRPr>
                <a:solidFill>
                  <a:schemeClr val="bg1"/>
                </a:solidFill>
                <a:latin typeface="Arial" pitchFamily="34" charset="0"/>
                <a:ea typeface="Arial Unicode MS" pitchFamily="34" charset="-128"/>
                <a:cs typeface="Arial Unicode MS" pitchFamily="34" charset="-128"/>
              </a:defRPr>
            </a:lvl9pPr>
          </a:lstStyle>
          <a:p>
            <a:pPr eaLnBrk="1" hangingPunct="1"/>
            <a:fld id="{468A6567-BFC1-4FE2-ACBE-3543BF189635}" type="slidenum">
              <a:rPr lang="en-US">
                <a:solidFill>
                  <a:srgbClr val="000000"/>
                </a:solidFill>
                <a:latin typeface="Times New Roman" pitchFamily="18" charset="0"/>
              </a:rPr>
              <a:pPr eaLnBrk="1" hangingPunct="1"/>
              <a:t>5</a:t>
            </a:fld>
            <a:endParaRPr lang="en-US">
              <a:solidFill>
                <a:srgbClr val="000000"/>
              </a:solidFill>
              <a:latin typeface="Times New Roman" pitchFamily="18" charset="0"/>
            </a:endParaRPr>
          </a:p>
        </p:txBody>
      </p:sp>
      <p:sp>
        <p:nvSpPr>
          <p:cNvPr id="172036" name="Text Box 1"/>
          <p:cNvSpPr txBox="1">
            <a:spLocks noChangeArrowheads="1"/>
          </p:cNvSpPr>
          <p:nvPr/>
        </p:nvSpPr>
        <p:spPr bwMode="auto">
          <a:xfrm>
            <a:off x="3777748" y="1"/>
            <a:ext cx="2889782" cy="492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87" tIns="46429" rIns="89287" bIns="46429"/>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r>
              <a:rPr lang="en-US" sz="1200">
                <a:solidFill>
                  <a:srgbClr val="000000"/>
                </a:solidFill>
                <a:latin typeface="Times New Roman" pitchFamily="18" charset="0"/>
              </a:rPr>
              <a:t>10/08/12</a:t>
            </a:r>
          </a:p>
        </p:txBody>
      </p:sp>
      <p:sp>
        <p:nvSpPr>
          <p:cNvPr id="172037" name="Text Box 2"/>
          <p:cNvSpPr txBox="1">
            <a:spLocks noChangeArrowheads="1"/>
          </p:cNvSpPr>
          <p:nvPr/>
        </p:nvSpPr>
        <p:spPr bwMode="auto">
          <a:xfrm>
            <a:off x="3777748" y="9376828"/>
            <a:ext cx="2889782" cy="492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87" tIns="46429" rIns="89287" bIns="46429"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fld id="{7FDF5418-678A-479A-BD87-9C510B14F987}" type="slidenum">
              <a:rPr lang="en-US" sz="1200">
                <a:solidFill>
                  <a:srgbClr val="000000"/>
                </a:solidFill>
                <a:latin typeface="Times New Roman" pitchFamily="18" charset="0"/>
              </a:rPr>
              <a:pPr algn="r" eaLnBrk="1" hangingPunct="1">
                <a:buClrTx/>
                <a:buFontTx/>
                <a:buNone/>
              </a:pPr>
              <a:t>5</a:t>
            </a:fld>
            <a:endParaRPr lang="en-US" sz="1200">
              <a:solidFill>
                <a:srgbClr val="000000"/>
              </a:solidFill>
              <a:latin typeface="Times New Roman" pitchFamily="18" charset="0"/>
            </a:endParaRPr>
          </a:p>
        </p:txBody>
      </p:sp>
      <p:sp>
        <p:nvSpPr>
          <p:cNvPr id="172038" name="Rectangle 3"/>
          <p:cNvSpPr>
            <a:spLocks noGrp="1" noRot="1" noChangeAspect="1" noChangeArrowheads="1" noTextEdit="1"/>
          </p:cNvSpPr>
          <p:nvPr>
            <p:ph type="sldImg"/>
          </p:nvPr>
        </p:nvSpPr>
        <p:spPr>
          <a:xfrm>
            <a:off x="44450" y="739775"/>
            <a:ext cx="6584950" cy="37052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Notes Placeholder 1">
            <a:extLst>
              <a:ext uri="{FF2B5EF4-FFF2-40B4-BE49-F238E27FC236}">
                <a16:creationId xmlns:a16="http://schemas.microsoft.com/office/drawing/2014/main" id="{5CDBE9CF-9F17-0350-2B31-A13ED7E154B5}"/>
              </a:ext>
            </a:extLst>
          </p:cNvPr>
          <p:cNvSpPr>
            <a:spLocks noGrp="1"/>
          </p:cNvSpPr>
          <p:nvPr>
            <p:ph type="body" idx="1"/>
          </p:nvPr>
        </p:nvSpPr>
        <p:spPr>
          <a:xfrm>
            <a:off x="166193" y="4715482"/>
            <a:ext cx="6463208" cy="4466027"/>
          </a:xfrm>
        </p:spPr>
        <p:txBody>
          <a:bodyPr/>
          <a:lstStyle/>
          <a:p>
            <a:endParaRPr lang="en-IE" dirty="0"/>
          </a:p>
        </p:txBody>
      </p:sp>
    </p:spTree>
    <p:extLst>
      <p:ext uri="{BB962C8B-B14F-4D97-AF65-F5344CB8AC3E}">
        <p14:creationId xmlns:p14="http://schemas.microsoft.com/office/powerpoint/2010/main" val="209259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6</a:t>
            </a:fld>
            <a:endParaRPr lang="en-US"/>
          </a:p>
        </p:txBody>
      </p:sp>
    </p:spTree>
    <p:extLst>
      <p:ext uri="{BB962C8B-B14F-4D97-AF65-F5344CB8AC3E}">
        <p14:creationId xmlns:p14="http://schemas.microsoft.com/office/powerpoint/2010/main" val="377605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 y="746125"/>
            <a:ext cx="6618288" cy="3724275"/>
          </a:xfrm>
        </p:spPr>
      </p:sp>
      <p:sp>
        <p:nvSpPr>
          <p:cNvPr id="3" name="Notes Placeholder 2"/>
          <p:cNvSpPr>
            <a:spLocks noGrp="1"/>
          </p:cNvSpPr>
          <p:nvPr>
            <p:ph type="body" idx="1"/>
          </p:nvPr>
        </p:nvSpPr>
        <p:spPr>
          <a:xfrm>
            <a:off x="296770" y="4715482"/>
            <a:ext cx="6269524" cy="4466027"/>
          </a:xfrm>
        </p:spPr>
        <p:txBody>
          <a:bodyPr/>
          <a:lstStyle/>
          <a:p>
            <a:endParaRPr lang="en-IE" dirty="0"/>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7</a:t>
            </a:fld>
            <a:endParaRPr lang="en-US"/>
          </a:p>
        </p:txBody>
      </p:sp>
    </p:spTree>
    <p:extLst>
      <p:ext uri="{BB962C8B-B14F-4D97-AF65-F5344CB8AC3E}">
        <p14:creationId xmlns:p14="http://schemas.microsoft.com/office/powerpoint/2010/main" val="314831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8</a:t>
            </a:fld>
            <a:endParaRPr lang="en-US"/>
          </a:p>
        </p:txBody>
      </p:sp>
    </p:spTree>
    <p:extLst>
      <p:ext uri="{BB962C8B-B14F-4D97-AF65-F5344CB8AC3E}">
        <p14:creationId xmlns:p14="http://schemas.microsoft.com/office/powerpoint/2010/main" val="111536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a:defRPr/>
            </a:pPr>
            <a:fld id="{80C349A3-44AF-4E97-9945-9F0AB40C2E43}" type="slidenum">
              <a:rPr lang="en-US" smtClean="0"/>
              <a:pPr>
                <a:defRPr/>
              </a:pPr>
              <a:t>9</a:t>
            </a:fld>
            <a:endParaRPr lang="en-US"/>
          </a:p>
        </p:txBody>
      </p:sp>
    </p:spTree>
    <p:extLst>
      <p:ext uri="{BB962C8B-B14F-4D97-AF65-F5344CB8AC3E}">
        <p14:creationId xmlns:p14="http://schemas.microsoft.com/office/powerpoint/2010/main" val="566406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3BFE1799-D149-6747-83AE-B3A0B8BBB58A}"/>
              </a:ext>
            </a:extLst>
          </p:cNvPr>
          <p:cNvSpPr>
            <a:spLocks noGrp="1" noChangeArrowheads="1"/>
          </p:cNvSpPr>
          <p:nvPr>
            <p:ph type="title"/>
          </p:nvPr>
        </p:nvSpPr>
        <p:spPr bwMode="gray">
          <a:xfrm>
            <a:off x="309564" y="175023"/>
            <a:ext cx="7458075" cy="678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pic>
        <p:nvPicPr>
          <p:cNvPr id="12" name="Picture 11">
            <a:extLst>
              <a:ext uri="{FF2B5EF4-FFF2-40B4-BE49-F238E27FC236}">
                <a16:creationId xmlns:a16="http://schemas.microsoft.com/office/drawing/2014/main" id="{9727D68A-120C-3B4C-A19A-EC7DCD37A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4585214"/>
            <a:ext cx="560898" cy="389384"/>
          </a:xfrm>
          <a:prstGeom prst="rect">
            <a:avLst/>
          </a:prstGeom>
        </p:spPr>
      </p:pic>
      <p:sp>
        <p:nvSpPr>
          <p:cNvPr id="2" name="Slide Number Placeholder 1"/>
          <p:cNvSpPr>
            <a:spLocks noGrp="1"/>
          </p:cNvSpPr>
          <p:nvPr>
            <p:ph type="sldNum" sz="quarter" idx="10"/>
          </p:nvPr>
        </p:nvSpPr>
        <p:spPr/>
        <p:txBody>
          <a:bodyPr/>
          <a:lstStyle/>
          <a:p>
            <a:pPr>
              <a:defRPr/>
            </a:pPr>
            <a:r>
              <a:rPr lang="fr-BE"/>
              <a:t>│</a:t>
            </a:r>
            <a:r>
              <a:rPr lang="en-US"/>
              <a:t> </a:t>
            </a:r>
            <a:fld id="{552FA292-C976-4E94-A319-278EC64951B3}" type="slidenum">
              <a:rPr lang="en-US" smtClean="0"/>
              <a:pPr>
                <a:defRPr/>
              </a:pPr>
              <a:t>‹#›</a:t>
            </a:fld>
            <a:endParaRPr lang="en-US" dirty="0"/>
          </a:p>
        </p:txBody>
      </p:sp>
    </p:spTree>
    <p:extLst>
      <p:ext uri="{BB962C8B-B14F-4D97-AF65-F5344CB8AC3E}">
        <p14:creationId xmlns:p14="http://schemas.microsoft.com/office/powerpoint/2010/main" val="84683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64" y="175023"/>
            <a:ext cx="7458075" cy="678656"/>
          </a:xfrm>
          <a:prstGeom prst="rect">
            <a:avLst/>
          </a:prstGeom>
        </p:spPr>
        <p:txBody>
          <a:bodyPr/>
          <a:lstStyle>
            <a:lvl1pPr>
              <a:defRPr>
                <a:solidFill>
                  <a:srgbClr val="FF6600"/>
                </a:solidFill>
              </a:defRPr>
            </a:lvl1pPr>
          </a:lstStyle>
          <a:p>
            <a:r>
              <a:rPr lang="en-US" dirty="0"/>
              <a:t>Click to edit Master title style</a:t>
            </a:r>
            <a:endParaRPr lang="fr-FR" dirty="0"/>
          </a:p>
        </p:txBody>
      </p:sp>
      <p:sp>
        <p:nvSpPr>
          <p:cNvPr id="3" name="Content Placeholder 2"/>
          <p:cNvSpPr>
            <a:spLocks noGrp="1"/>
          </p:cNvSpPr>
          <p:nvPr>
            <p:ph idx="1"/>
          </p:nvPr>
        </p:nvSpPr>
        <p:spPr/>
        <p:txBody>
          <a:bodyPr/>
          <a:lstStyle>
            <a:lvl1pPr>
              <a:defRPr>
                <a:solidFill>
                  <a:srgbClr val="FF6600"/>
                </a:solidFill>
              </a:defRPr>
            </a:lvl1pPr>
            <a:lvl2pPr>
              <a:defRPr>
                <a:solidFill>
                  <a:srgbClr val="002140"/>
                </a:solidFill>
              </a:defRPr>
            </a:lvl2pPr>
            <a:lvl3pPr>
              <a:defRPr>
                <a:solidFill>
                  <a:srgbClr val="002140"/>
                </a:solidFill>
              </a:defRPr>
            </a:lvl3pPr>
            <a:lvl4pPr>
              <a:defRPr>
                <a:solidFill>
                  <a:srgbClr val="002140"/>
                </a:solidFill>
              </a:defRPr>
            </a:lvl4pPr>
            <a:lvl5pPr>
              <a:defRPr>
                <a:solidFill>
                  <a:srgbClr val="0021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r>
              <a:rPr lang="fr-BE"/>
              <a:t>│</a:t>
            </a:r>
            <a:r>
              <a:rPr lang="en-US"/>
              <a:t> </a:t>
            </a:r>
            <a:fld id="{ECDB6CD9-F0C4-48B3-BB06-3EB0C6FFEBCE}" type="slidenum">
              <a:rPr lang="en-US"/>
              <a:pPr>
                <a:defRPr/>
              </a:pPr>
              <a:t>‹#›</a:t>
            </a:fld>
            <a:endParaRPr lang="en-US"/>
          </a:p>
        </p:txBody>
      </p:sp>
      <p:cxnSp>
        <p:nvCxnSpPr>
          <p:cNvPr id="5" name="Straight Connector 4">
            <a:extLst>
              <a:ext uri="{FF2B5EF4-FFF2-40B4-BE49-F238E27FC236}">
                <a16:creationId xmlns:a16="http://schemas.microsoft.com/office/drawing/2014/main" id="{27DE5407-72F7-9549-A5F8-3B9CF198E712}"/>
              </a:ext>
            </a:extLst>
          </p:cNvPr>
          <p:cNvCxnSpPr>
            <a:cxnSpLocks/>
          </p:cNvCxnSpPr>
          <p:nvPr userDrawn="1"/>
        </p:nvCxnSpPr>
        <p:spPr bwMode="auto">
          <a:xfrm>
            <a:off x="395536" y="987574"/>
            <a:ext cx="1656184" cy="0"/>
          </a:xfrm>
          <a:prstGeom prst="line">
            <a:avLst/>
          </a:prstGeom>
          <a:ln>
            <a:solidFill>
              <a:srgbClr val="00214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9762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64" y="175023"/>
            <a:ext cx="7458075" cy="678656"/>
          </a:xfrm>
          <a:prstGeom prst="rect">
            <a:avLst/>
          </a:prstGeom>
        </p:spPr>
        <p:txBody>
          <a:bodyPr/>
          <a:lstStyle/>
          <a:p>
            <a:r>
              <a:rPr lang="en-US"/>
              <a:t>Click to edit Master title style</a:t>
            </a:r>
            <a:endParaRPr lang="fr-FR"/>
          </a:p>
        </p:txBody>
      </p:sp>
      <p:sp>
        <p:nvSpPr>
          <p:cNvPr id="3" name="Content Placeholder 2"/>
          <p:cNvSpPr>
            <a:spLocks noGrp="1"/>
          </p:cNvSpPr>
          <p:nvPr>
            <p:ph sz="half" idx="1"/>
          </p:nvPr>
        </p:nvSpPr>
        <p:spPr>
          <a:xfrm>
            <a:off x="296864" y="1356123"/>
            <a:ext cx="4198937" cy="3612356"/>
          </a:xfrm>
        </p:spPr>
        <p:txBody>
          <a:bodyPr/>
          <a:lstStyle>
            <a:lvl1pPr>
              <a:defRPr sz="1600">
                <a:solidFill>
                  <a:srgbClr val="002140"/>
                </a:solidFill>
              </a:defRPr>
            </a:lvl1pPr>
            <a:lvl2pPr>
              <a:defRPr sz="1600">
                <a:solidFill>
                  <a:srgbClr val="002140"/>
                </a:solidFill>
              </a:defRPr>
            </a:lvl2pPr>
            <a:lvl3pPr>
              <a:defRPr sz="1600">
                <a:solidFill>
                  <a:srgbClr val="002140"/>
                </a:solidFill>
              </a:defRPr>
            </a:lvl3pPr>
            <a:lvl4pPr>
              <a:defRPr sz="1600">
                <a:solidFill>
                  <a:srgbClr val="002140"/>
                </a:solidFill>
              </a:defRPr>
            </a:lvl4pPr>
            <a:lvl5pPr>
              <a:defRPr sz="1600">
                <a:solidFill>
                  <a:srgbClr val="0021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4648200" y="1356123"/>
            <a:ext cx="4198938" cy="3612356"/>
          </a:xfrm>
        </p:spPr>
        <p:txBody>
          <a:bodyPr/>
          <a:lstStyle>
            <a:lvl1pPr>
              <a:defRPr sz="1600">
                <a:solidFill>
                  <a:srgbClr val="002140"/>
                </a:solidFill>
              </a:defRPr>
            </a:lvl1pPr>
            <a:lvl2pPr>
              <a:defRPr sz="1600">
                <a:solidFill>
                  <a:srgbClr val="002140"/>
                </a:solidFill>
              </a:defRPr>
            </a:lvl2pPr>
            <a:lvl3pPr>
              <a:defRPr sz="1600">
                <a:solidFill>
                  <a:srgbClr val="002140"/>
                </a:solidFill>
              </a:defRPr>
            </a:lvl3pPr>
            <a:lvl4pPr>
              <a:defRPr sz="1600">
                <a:solidFill>
                  <a:srgbClr val="002140"/>
                </a:solidFill>
              </a:defRPr>
            </a:lvl4pPr>
            <a:lvl5pPr>
              <a:defRPr sz="1600">
                <a:solidFill>
                  <a:srgbClr val="00214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Rectangle 6"/>
          <p:cNvSpPr>
            <a:spLocks noGrp="1" noChangeArrowheads="1"/>
          </p:cNvSpPr>
          <p:nvPr>
            <p:ph type="sldNum" sz="quarter" idx="10"/>
          </p:nvPr>
        </p:nvSpPr>
        <p:spPr>
          <a:ln/>
        </p:spPr>
        <p:txBody>
          <a:bodyPr/>
          <a:lstStyle>
            <a:lvl1pPr>
              <a:defRPr/>
            </a:lvl1pPr>
          </a:lstStyle>
          <a:p>
            <a:pPr>
              <a:defRPr/>
            </a:pPr>
            <a:r>
              <a:rPr lang="fr-BE"/>
              <a:t>│</a:t>
            </a:r>
            <a:r>
              <a:rPr lang="en-US"/>
              <a:t> </a:t>
            </a:r>
            <a:fld id="{2664A05F-6391-44A8-9EE0-905741D04847}" type="slidenum">
              <a:rPr lang="en-US"/>
              <a:pPr>
                <a:defRPr/>
              </a:pPr>
              <a:t>‹#›</a:t>
            </a:fld>
            <a:endParaRPr lang="en-US"/>
          </a:p>
        </p:txBody>
      </p:sp>
    </p:spTree>
    <p:extLst>
      <p:ext uri="{BB962C8B-B14F-4D97-AF65-F5344CB8AC3E}">
        <p14:creationId xmlns:p14="http://schemas.microsoft.com/office/powerpoint/2010/main" val="38717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9564" y="175023"/>
            <a:ext cx="7458075" cy="678656"/>
          </a:xfrm>
          <a:prstGeom prst="rect">
            <a:avLst/>
          </a:prstGeom>
        </p:spPr>
        <p:txBody>
          <a:bodyPr/>
          <a:lstStyle/>
          <a:p>
            <a:r>
              <a:rPr lang="en-US"/>
              <a:t>Click to edit Master title style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r>
              <a:rPr lang="fr-BE"/>
              <a:t>│</a:t>
            </a:r>
            <a:r>
              <a:rPr lang="en-US"/>
              <a:t> </a:t>
            </a:r>
            <a:fld id="{8211E414-6681-4A24-9B19-65E4581FBD6B}" type="slidenum">
              <a:rPr lang="en-US"/>
              <a:pPr>
                <a:defRPr/>
              </a:pPr>
              <a:t>‹#›</a:t>
            </a:fld>
            <a:endParaRPr lang="en-US"/>
          </a:p>
        </p:txBody>
      </p:sp>
    </p:spTree>
    <p:extLst>
      <p:ext uri="{BB962C8B-B14F-4D97-AF65-F5344CB8AC3E}">
        <p14:creationId xmlns:p14="http://schemas.microsoft.com/office/powerpoint/2010/main" val="95091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fr-BE"/>
              <a:t>│</a:t>
            </a:r>
            <a:r>
              <a:rPr lang="en-US"/>
              <a:t> </a:t>
            </a:r>
            <a:fld id="{D4781730-827E-4A1A-AEB6-1728DF945E22}" type="slidenum">
              <a:rPr lang="en-US"/>
              <a:pPr>
                <a:defRPr/>
              </a:pPr>
              <a:t>‹#›</a:t>
            </a:fld>
            <a:endParaRPr lang="en-US"/>
          </a:p>
        </p:txBody>
      </p:sp>
    </p:spTree>
    <p:extLst>
      <p:ext uri="{BB962C8B-B14F-4D97-AF65-F5344CB8AC3E}">
        <p14:creationId xmlns:p14="http://schemas.microsoft.com/office/powerpoint/2010/main" val="314176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r>
              <a:rPr lang="fr-BE"/>
              <a:t>│</a:t>
            </a:r>
            <a:r>
              <a:rPr lang="en-US"/>
              <a:t> </a:t>
            </a:r>
            <a:fld id="{F936D948-6DC6-4E62-A264-A878A09DBBE7}" type="slidenum">
              <a:rPr lang="en-US"/>
              <a:pPr>
                <a:defRPr/>
              </a:pPr>
              <a:t>‹#›</a:t>
            </a:fld>
            <a:endParaRPr lang="en-US"/>
          </a:p>
        </p:txBody>
      </p:sp>
    </p:spTree>
    <p:extLst>
      <p:ext uri="{BB962C8B-B14F-4D97-AF65-F5344CB8AC3E}">
        <p14:creationId xmlns:p14="http://schemas.microsoft.com/office/powerpoint/2010/main" val="231464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gray">
          <a:xfrm>
            <a:off x="8532814" y="4731544"/>
            <a:ext cx="611187" cy="411956"/>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50000"/>
              </a:spcBef>
              <a:defRPr sz="600" b="0" i="0" smtClean="0">
                <a:solidFill>
                  <a:schemeClr val="tx2">
                    <a:lumMod val="50000"/>
                    <a:lumOff val="50000"/>
                  </a:schemeClr>
                </a:solidFill>
                <a:latin typeface="Calibri Light" panose="020F0302020204030204" pitchFamily="34" charset="0"/>
                <a:cs typeface="Calibri Light" panose="020F0302020204030204" pitchFamily="34" charset="0"/>
              </a:defRPr>
            </a:lvl1pPr>
          </a:lstStyle>
          <a:p>
            <a:pPr>
              <a:defRPr/>
            </a:pPr>
            <a:r>
              <a:rPr lang="fr-BE"/>
              <a:t>│</a:t>
            </a:r>
            <a:r>
              <a:rPr lang="en-US"/>
              <a:t> </a:t>
            </a:r>
            <a:fld id="{552FA292-C976-4E94-A319-278EC64951B3}" type="slidenum">
              <a:rPr lang="en-US" smtClean="0"/>
              <a:pPr>
                <a:defRPr/>
              </a:pPr>
              <a:t>‹#›</a:t>
            </a:fld>
            <a:endParaRPr lang="en-US" dirty="0"/>
          </a:p>
        </p:txBody>
      </p:sp>
      <p:sp>
        <p:nvSpPr>
          <p:cNvPr id="1029" name="Rectangle 3"/>
          <p:cNvSpPr>
            <a:spLocks noGrp="1" noChangeArrowheads="1"/>
          </p:cNvSpPr>
          <p:nvPr>
            <p:ph type="body" idx="1"/>
          </p:nvPr>
        </p:nvSpPr>
        <p:spPr bwMode="gray">
          <a:xfrm>
            <a:off x="296864" y="1356122"/>
            <a:ext cx="8550275" cy="3308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Rectangle 2">
            <a:extLst>
              <a:ext uri="{FF2B5EF4-FFF2-40B4-BE49-F238E27FC236}">
                <a16:creationId xmlns:a16="http://schemas.microsoft.com/office/drawing/2014/main" id="{73EDD2B9-815B-BC45-99E5-778454CCB707}"/>
              </a:ext>
            </a:extLst>
          </p:cNvPr>
          <p:cNvSpPr>
            <a:spLocks noGrp="1" noChangeArrowheads="1"/>
          </p:cNvSpPr>
          <p:nvPr>
            <p:ph type="title"/>
          </p:nvPr>
        </p:nvSpPr>
        <p:spPr bwMode="gray">
          <a:xfrm>
            <a:off x="309564" y="175023"/>
            <a:ext cx="7458075" cy="678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pic>
        <p:nvPicPr>
          <p:cNvPr id="16" name="Picture 15">
            <a:extLst>
              <a:ext uri="{FF2B5EF4-FFF2-40B4-BE49-F238E27FC236}">
                <a16:creationId xmlns:a16="http://schemas.microsoft.com/office/drawing/2014/main" id="{8500A7DD-DA51-9C42-9EFA-B19E5A6512A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8697" y="4515973"/>
            <a:ext cx="551652" cy="527866"/>
          </a:xfrm>
          <a:prstGeom prst="rect">
            <a:avLst/>
          </a:prstGeom>
        </p:spPr>
      </p:pic>
      <p:pic>
        <p:nvPicPr>
          <p:cNvPr id="17" name="Picture 16">
            <a:extLst>
              <a:ext uri="{FF2B5EF4-FFF2-40B4-BE49-F238E27FC236}">
                <a16:creationId xmlns:a16="http://schemas.microsoft.com/office/drawing/2014/main" id="{4DA0C689-D4FE-9645-B28C-742CA12A96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0742" y="4654455"/>
            <a:ext cx="560898" cy="389384"/>
          </a:xfrm>
          <a:prstGeom prst="rect">
            <a:avLst/>
          </a:prstGeom>
        </p:spPr>
      </p:pic>
      <p:cxnSp>
        <p:nvCxnSpPr>
          <p:cNvPr id="19" name="Straight Connector 18">
            <a:extLst>
              <a:ext uri="{FF2B5EF4-FFF2-40B4-BE49-F238E27FC236}">
                <a16:creationId xmlns:a16="http://schemas.microsoft.com/office/drawing/2014/main" id="{9DA42AAF-2C48-1B47-A918-AEE17B0580B4}"/>
              </a:ext>
            </a:extLst>
          </p:cNvPr>
          <p:cNvCxnSpPr>
            <a:cxnSpLocks/>
          </p:cNvCxnSpPr>
          <p:nvPr userDrawn="1"/>
        </p:nvCxnSpPr>
        <p:spPr bwMode="auto">
          <a:xfrm>
            <a:off x="395536" y="987574"/>
            <a:ext cx="1656184" cy="0"/>
          </a:xfrm>
          <a:prstGeom prst="line">
            <a:avLst/>
          </a:prstGeom>
          <a:ln>
            <a:solidFill>
              <a:srgbClr val="00214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8AEEA168-78FA-5142-9E4D-890AFC953B4B}"/>
              </a:ext>
            </a:extLst>
          </p:cNvPr>
          <p:cNvCxnSpPr/>
          <p:nvPr userDrawn="1"/>
        </p:nvCxnSpPr>
        <p:spPr bwMode="auto">
          <a:xfrm>
            <a:off x="9144000" y="0"/>
            <a:ext cx="0" cy="5143500"/>
          </a:xfrm>
          <a:prstGeom prst="line">
            <a:avLst/>
          </a:prstGeom>
          <a:ln w="22225">
            <a:solidFill>
              <a:srgbClr val="00214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3" r:id="rId1"/>
    <p:sldLayoutId id="2147483702" r:id="rId2"/>
    <p:sldLayoutId id="2147483704" r:id="rId3"/>
    <p:sldLayoutId id="2147483706" r:id="rId4"/>
    <p:sldLayoutId id="2147483707" r:id="rId5"/>
    <p:sldLayoutId id="2147483714" r:id="rId6"/>
  </p:sldLayoutIdLst>
  <p:hf hdr="0" ftr="0" dt="0"/>
  <p:txStyles>
    <p:titleStyle>
      <a:lvl1pPr algn="l" rtl="0" eaLnBrk="1" fontAlgn="base" hangingPunct="1">
        <a:spcBef>
          <a:spcPct val="0"/>
        </a:spcBef>
        <a:spcAft>
          <a:spcPct val="0"/>
        </a:spcAft>
        <a:defRPr sz="2400" b="0" i="0">
          <a:solidFill>
            <a:schemeClr val="tx1"/>
          </a:solidFill>
          <a:latin typeface="Calibri Light" panose="020F0302020204030204" pitchFamily="34" charset="0"/>
          <a:ea typeface="ＭＳ Ｐゴシック" charset="0"/>
          <a:cs typeface="Calibri Light" panose="020F0302020204030204" pitchFamily="34"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rgbClr val="FB5105"/>
        </a:buClr>
        <a:buNone/>
        <a:defRPr sz="1800" b="0" i="0">
          <a:solidFill>
            <a:srgbClr val="FF6600"/>
          </a:solidFill>
          <a:latin typeface="Calibri Light" panose="020F0302020204030204" pitchFamily="34" charset="0"/>
          <a:ea typeface="ＭＳ Ｐゴシック" charset="0"/>
          <a:cs typeface="Calibri Light" panose="020F0302020204030204" pitchFamily="34" charset="0"/>
        </a:defRPr>
      </a:lvl1pPr>
      <a:lvl2pPr marL="966788" indent="-509588" algn="l" rtl="0" eaLnBrk="1" fontAlgn="base" hangingPunct="1">
        <a:spcBef>
          <a:spcPct val="20000"/>
        </a:spcBef>
        <a:spcAft>
          <a:spcPct val="0"/>
        </a:spcAft>
        <a:buClr>
          <a:srgbClr val="FB5105"/>
        </a:buClr>
        <a:buFont typeface="Wingdings" pitchFamily="2" charset="2"/>
        <a:buChar char="è"/>
        <a:defRPr sz="1600" b="0" i="0">
          <a:solidFill>
            <a:srgbClr val="002140"/>
          </a:solidFill>
          <a:latin typeface="Calibri Light" panose="020F0302020204030204" pitchFamily="34" charset="0"/>
          <a:ea typeface="ＭＳ Ｐゴシック" charset="0"/>
          <a:cs typeface="Calibri Light" panose="020F0302020204030204" pitchFamily="34" charset="0"/>
        </a:defRPr>
      </a:lvl2pPr>
      <a:lvl3pPr marL="1309688" indent="-228600" algn="l" rtl="0" eaLnBrk="1" fontAlgn="base" hangingPunct="1">
        <a:spcBef>
          <a:spcPct val="20000"/>
        </a:spcBef>
        <a:spcAft>
          <a:spcPct val="0"/>
        </a:spcAft>
        <a:buClr>
          <a:srgbClr val="FB5105"/>
        </a:buClr>
        <a:buChar char="•"/>
        <a:defRPr sz="1600" b="0" i="0">
          <a:solidFill>
            <a:srgbClr val="002140"/>
          </a:solidFill>
          <a:latin typeface="Calibri Light" panose="020F0302020204030204" pitchFamily="34" charset="0"/>
          <a:ea typeface="ＭＳ Ｐゴシック" charset="0"/>
          <a:cs typeface="Calibri Light" panose="020F0302020204030204" pitchFamily="34" charset="0"/>
        </a:defRPr>
      </a:lvl3pPr>
      <a:lvl4pPr marL="1717675" indent="-228600" algn="l" rtl="0" eaLnBrk="1" fontAlgn="base" hangingPunct="1">
        <a:spcBef>
          <a:spcPct val="20000"/>
        </a:spcBef>
        <a:spcAft>
          <a:spcPct val="0"/>
        </a:spcAft>
        <a:buClr>
          <a:srgbClr val="FB5105"/>
        </a:buClr>
        <a:buFont typeface="Arial" charset="0"/>
        <a:buChar char="–"/>
        <a:defRPr sz="1600" b="0" i="0">
          <a:solidFill>
            <a:srgbClr val="002140"/>
          </a:solidFill>
          <a:latin typeface="Calibri Light" panose="020F0302020204030204" pitchFamily="34" charset="0"/>
          <a:ea typeface="ＭＳ Ｐゴシック" charset="0"/>
          <a:cs typeface="Calibri Light" panose="020F0302020204030204" pitchFamily="34" charset="0"/>
        </a:defRPr>
      </a:lvl4pPr>
      <a:lvl5pPr marL="2125663" indent="-228600" algn="l" rtl="0" eaLnBrk="1" fontAlgn="base" hangingPunct="1">
        <a:spcBef>
          <a:spcPct val="20000"/>
        </a:spcBef>
        <a:spcAft>
          <a:spcPct val="0"/>
        </a:spcAft>
        <a:buClr>
          <a:srgbClr val="FB5105"/>
        </a:buClr>
        <a:buFont typeface="Wingdings" pitchFamily="2" charset="2"/>
        <a:buChar char="è"/>
        <a:defRPr sz="1600" b="0" i="0">
          <a:solidFill>
            <a:srgbClr val="002140"/>
          </a:solidFill>
          <a:latin typeface="Calibri Light" panose="020F0302020204030204" pitchFamily="34" charset="0"/>
          <a:ea typeface="ＭＳ Ｐゴシック" charset="0"/>
          <a:cs typeface="Calibri Light" panose="020F0302020204030204" pitchFamily="34" charset="0"/>
        </a:defRPr>
      </a:lvl5pPr>
      <a:lvl6pPr marL="25828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6pPr>
      <a:lvl7pPr marL="30400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7pPr>
      <a:lvl8pPr marL="34972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8pPr>
      <a:lvl9pPr marL="39544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erc.europa.eu/news-events/news/evaluation-research-proposals-why-and-what-ercs-recent-chang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mailto:ERC-2025-COG-APPLICANTS@ec.europa.eu" TargetMode="External"/><Relationship Id="rId5" Type="http://schemas.openxmlformats.org/officeDocument/2006/relationships/hyperlink" Target="mailto:ERC-2024-STG-APPLICANTS@ec.europa.eu" TargetMode="External"/><Relationship Id="rId4" Type="http://schemas.openxmlformats.org/officeDocument/2006/relationships/hyperlink" Target="https://ec.europa.eu/info/funding-tenders/opportunities/portal/screen/hom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live/oKhCdAavkMI?si=D3RMHgxAoBxYOzr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Line 213"/>
          <p:cNvSpPr>
            <a:spLocks noChangeAspect="1" noChangeShapeType="1"/>
          </p:cNvSpPr>
          <p:nvPr/>
        </p:nvSpPr>
        <p:spPr bwMode="gray">
          <a:xfrm>
            <a:off x="6300192" y="1945393"/>
            <a:ext cx="0" cy="2371813"/>
          </a:xfrm>
          <a:prstGeom prst="line">
            <a:avLst/>
          </a:prstGeom>
          <a:noFill/>
          <a:ln w="9525">
            <a:solidFill>
              <a:srgbClr val="00214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3084" name="Rectangle 215"/>
          <p:cNvSpPr>
            <a:spLocks noChangeArrowheads="1"/>
          </p:cNvSpPr>
          <p:nvPr/>
        </p:nvSpPr>
        <p:spPr bwMode="gray">
          <a:xfrm>
            <a:off x="296863" y="267494"/>
            <a:ext cx="687880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sz="3600" dirty="0">
                <a:solidFill>
                  <a:srgbClr val="FF6600"/>
                </a:solidFill>
              </a:rPr>
              <a:t>The European Research Council</a:t>
            </a:r>
          </a:p>
          <a:p>
            <a:endParaRPr lang="en-GB" sz="2400" dirty="0">
              <a:solidFill>
                <a:srgbClr val="FF66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320" y="2090011"/>
            <a:ext cx="2224144" cy="2224144"/>
          </a:xfrm>
          <a:prstGeom prst="rect">
            <a:avLst/>
          </a:prstGeom>
        </p:spPr>
      </p:pic>
      <p:sp>
        <p:nvSpPr>
          <p:cNvPr id="7" name="Rectangle 3">
            <a:extLst>
              <a:ext uri="{FF2B5EF4-FFF2-40B4-BE49-F238E27FC236}">
                <a16:creationId xmlns:a16="http://schemas.microsoft.com/office/drawing/2014/main" id="{B0295B4C-D652-2D4F-A8AA-86883FE95712}"/>
              </a:ext>
            </a:extLst>
          </p:cNvPr>
          <p:cNvSpPr>
            <a:spLocks noChangeArrowheads="1"/>
          </p:cNvSpPr>
          <p:nvPr/>
        </p:nvSpPr>
        <p:spPr bwMode="gray">
          <a:xfrm>
            <a:off x="1399147" y="1237620"/>
            <a:ext cx="6559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defTabSz="685800"/>
            <a:r>
              <a:rPr lang="en-US" altLang="en-US" sz="2400" b="1" dirty="0">
                <a:solidFill>
                  <a:srgbClr val="F16521"/>
                </a:solidFill>
                <a:latin typeface="Arial"/>
                <a:ea typeface="ＭＳ Ｐゴシック" charset="-128"/>
                <a:cs typeface="Arial" charset="0"/>
              </a:rPr>
              <a:t>     </a:t>
            </a:r>
          </a:p>
        </p:txBody>
      </p:sp>
      <p:sp>
        <p:nvSpPr>
          <p:cNvPr id="8" name="Rectangle 2">
            <a:extLst>
              <a:ext uri="{FF2B5EF4-FFF2-40B4-BE49-F238E27FC236}">
                <a16:creationId xmlns:a16="http://schemas.microsoft.com/office/drawing/2014/main" id="{937DB25B-06C9-7447-9B0B-2420316AD5DC}"/>
              </a:ext>
            </a:extLst>
          </p:cNvPr>
          <p:cNvSpPr>
            <a:spLocks noChangeArrowheads="1"/>
          </p:cNvSpPr>
          <p:nvPr/>
        </p:nvSpPr>
        <p:spPr bwMode="auto">
          <a:xfrm>
            <a:off x="251519" y="6533510"/>
            <a:ext cx="40954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en-US" sz="1100" dirty="0">
                <a:solidFill>
                  <a:srgbClr val="FFFFFF"/>
                </a:solidFill>
              </a:rPr>
              <a:t>© Art &amp; Build Architect / Montois Partners / credits: S. Brison</a:t>
            </a:r>
            <a:endParaRPr lang="en-GB" sz="1100" dirty="0">
              <a:solidFill>
                <a:srgbClr val="FFFFFF"/>
              </a:solidFill>
            </a:endParaRPr>
          </a:p>
        </p:txBody>
      </p:sp>
      <p:sp>
        <p:nvSpPr>
          <p:cNvPr id="9" name="TextBox 8">
            <a:extLst>
              <a:ext uri="{FF2B5EF4-FFF2-40B4-BE49-F238E27FC236}">
                <a16:creationId xmlns:a16="http://schemas.microsoft.com/office/drawing/2014/main" id="{19011B26-A92C-454C-B988-3D07C4063149}"/>
              </a:ext>
            </a:extLst>
          </p:cNvPr>
          <p:cNvSpPr txBox="1"/>
          <p:nvPr/>
        </p:nvSpPr>
        <p:spPr>
          <a:xfrm>
            <a:off x="6069993" y="2996005"/>
            <a:ext cx="6822569" cy="369332"/>
          </a:xfrm>
          <a:prstGeom prst="rect">
            <a:avLst/>
          </a:prstGeom>
          <a:noFill/>
        </p:spPr>
        <p:txBody>
          <a:bodyPr wrap="square" rtlCol="0">
            <a:spAutoFit/>
          </a:bodyPr>
          <a:lstStyle/>
          <a:p>
            <a:pPr algn="ctr" defTabSz="685800" fontAlgn="auto">
              <a:spcBef>
                <a:spcPts val="0"/>
              </a:spcBef>
              <a:spcAft>
                <a:spcPts val="0"/>
              </a:spcAft>
              <a:defRPr/>
            </a:pPr>
            <a:endParaRPr lang="en-GB" dirty="0">
              <a:solidFill>
                <a:srgbClr val="FAF5F5"/>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F95DF1A-B112-C241-A369-5326B0D00EA7}"/>
              </a:ext>
            </a:extLst>
          </p:cNvPr>
          <p:cNvSpPr/>
          <p:nvPr/>
        </p:nvSpPr>
        <p:spPr>
          <a:xfrm>
            <a:off x="1143000" y="4812905"/>
            <a:ext cx="6858000" cy="392415"/>
          </a:xfrm>
          <a:prstGeom prst="rect">
            <a:avLst/>
          </a:prstGeom>
        </p:spPr>
        <p:txBody>
          <a:bodyPr wrap="square">
            <a:spAutoFit/>
          </a:bodyPr>
          <a:lstStyle/>
          <a:p>
            <a:pPr algn="ctr" defTabSz="685800"/>
            <a:r>
              <a:rPr lang="en-GB" sz="1950" b="1" dirty="0">
                <a:solidFill>
                  <a:srgbClr val="FAF5F5"/>
                </a:solidFill>
              </a:rPr>
              <a:t> </a:t>
            </a:r>
          </a:p>
        </p:txBody>
      </p:sp>
      <p:sp>
        <p:nvSpPr>
          <p:cNvPr id="11" name="Line 213">
            <a:extLst>
              <a:ext uri="{FF2B5EF4-FFF2-40B4-BE49-F238E27FC236}">
                <a16:creationId xmlns:a16="http://schemas.microsoft.com/office/drawing/2014/main" id="{04896AD4-2E4B-8D4D-B971-E4702DFF7257}"/>
              </a:ext>
            </a:extLst>
          </p:cNvPr>
          <p:cNvSpPr>
            <a:spLocks noChangeAspect="1" noChangeShapeType="1"/>
          </p:cNvSpPr>
          <p:nvPr/>
        </p:nvSpPr>
        <p:spPr bwMode="gray">
          <a:xfrm rot="5400000">
            <a:off x="4572000" y="-3584426"/>
            <a:ext cx="0" cy="9144000"/>
          </a:xfrm>
          <a:prstGeom prst="line">
            <a:avLst/>
          </a:prstGeom>
          <a:noFill/>
          <a:ln w="9525">
            <a:solidFill>
              <a:srgbClr val="002140"/>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43574" name="Rectangle 214"/>
          <p:cNvSpPr>
            <a:spLocks noChangeArrowheads="1"/>
          </p:cNvSpPr>
          <p:nvPr/>
        </p:nvSpPr>
        <p:spPr bwMode="gray">
          <a:xfrm>
            <a:off x="395536" y="2830550"/>
            <a:ext cx="5737422" cy="1146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p>
            <a:pPr algn="r">
              <a:lnSpc>
                <a:spcPct val="12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z="2400" dirty="0">
                <a:solidFill>
                  <a:srgbClr val="FB5105"/>
                </a:solidFill>
                <a:latin typeface="Calibri Light" panose="020F0302020204030204" pitchFamily="34" charset="0"/>
                <a:cs typeface="Calibri Light" panose="020F0302020204030204" pitchFamily="34" charset="0"/>
              </a:rPr>
              <a:t>Preparing your proposal</a:t>
            </a:r>
          </a:p>
          <a:p>
            <a:pPr algn="r">
              <a:lnSpc>
                <a:spcPct val="12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dirty="0">
                <a:solidFill>
                  <a:schemeClr val="accent4"/>
                </a:solidFill>
                <a:latin typeface="Calibri Light" panose="020F0302020204030204" pitchFamily="34" charset="0"/>
                <a:cs typeface="Calibri Light" panose="020F0302020204030204" pitchFamily="34" charset="0"/>
              </a:rPr>
              <a:t>Ino </a:t>
            </a:r>
            <a:r>
              <a:rPr lang="en-IE" dirty="0" err="1">
                <a:solidFill>
                  <a:schemeClr val="accent4"/>
                </a:solidFill>
                <a:latin typeface="Calibri Light" panose="020F0302020204030204" pitchFamily="34" charset="0"/>
                <a:cs typeface="Calibri Light" panose="020F0302020204030204" pitchFamily="34" charset="0"/>
              </a:rPr>
              <a:t>Agrafioti</a:t>
            </a:r>
            <a:r>
              <a:rPr lang="en-IE" dirty="0">
                <a:solidFill>
                  <a:schemeClr val="accent4"/>
                </a:solidFill>
                <a:latin typeface="Calibri Light" panose="020F0302020204030204" pitchFamily="34" charset="0"/>
                <a:cs typeface="Calibri Light" panose="020F0302020204030204" pitchFamily="34" charset="0"/>
              </a:rPr>
              <a:t> &amp; Jana </a:t>
            </a:r>
            <a:r>
              <a:rPr lang="en-IE" dirty="0" err="1">
                <a:solidFill>
                  <a:schemeClr val="accent4"/>
                </a:solidFill>
                <a:latin typeface="Calibri Light" panose="020F0302020204030204" pitchFamily="34" charset="0"/>
                <a:cs typeface="Calibri Light" panose="020F0302020204030204" pitchFamily="34" charset="0"/>
              </a:rPr>
              <a:t>Sifta</a:t>
            </a:r>
            <a:r>
              <a:rPr lang="en-IE" dirty="0">
                <a:solidFill>
                  <a:schemeClr val="accent4"/>
                </a:solidFill>
                <a:latin typeface="Calibri Light" panose="020F0302020204030204" pitchFamily="34" charset="0"/>
                <a:cs typeface="Calibri Light" panose="020F0302020204030204" pitchFamily="34" charset="0"/>
              </a:rPr>
              <a:t> </a:t>
            </a:r>
          </a:p>
          <a:p>
            <a:pPr algn="r">
              <a:lnSpc>
                <a:spcPct val="12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2140"/>
                </a:solidFill>
                <a:latin typeface="Calibri Light" panose="020F0302020204030204" pitchFamily="34" charset="0"/>
                <a:cs typeface="Calibri Light" panose="020F030202020403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yellow text with black dots&#10;&#10;Description automatically generated">
            <a:extLst>
              <a:ext uri="{FF2B5EF4-FFF2-40B4-BE49-F238E27FC236}">
                <a16:creationId xmlns:a16="http://schemas.microsoft.com/office/drawing/2014/main" id="{597E836C-4477-E63F-4A18-F37D90114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048" y="-226441"/>
            <a:ext cx="2160240" cy="2160240"/>
          </a:xfrm>
          <a:prstGeom prst="rect">
            <a:avLst/>
          </a:prstGeom>
        </p:spPr>
      </p:pic>
      <p:sp>
        <p:nvSpPr>
          <p:cNvPr id="2" name="Title 1">
            <a:extLst>
              <a:ext uri="{FF2B5EF4-FFF2-40B4-BE49-F238E27FC236}">
                <a16:creationId xmlns:a16="http://schemas.microsoft.com/office/drawing/2014/main" id="{124E079F-97A6-0516-4512-DF08CC67ABD7}"/>
              </a:ext>
            </a:extLst>
          </p:cNvPr>
          <p:cNvSpPr>
            <a:spLocks noGrp="1"/>
          </p:cNvSpPr>
          <p:nvPr>
            <p:ph type="title"/>
          </p:nvPr>
        </p:nvSpPr>
        <p:spPr/>
        <p:txBody>
          <a:bodyPr/>
          <a:lstStyle/>
          <a:p>
            <a:r>
              <a:rPr lang="fr-BE" dirty="0"/>
              <a:t>CV and Track Record</a:t>
            </a:r>
            <a:endParaRPr lang="en-IE" dirty="0"/>
          </a:p>
        </p:txBody>
      </p:sp>
      <p:sp>
        <p:nvSpPr>
          <p:cNvPr id="3" name="Content Placeholder 2">
            <a:extLst>
              <a:ext uri="{FF2B5EF4-FFF2-40B4-BE49-F238E27FC236}">
                <a16:creationId xmlns:a16="http://schemas.microsoft.com/office/drawing/2014/main" id="{BB899F09-4F4B-31A9-C369-FDA83DC7A333}"/>
              </a:ext>
            </a:extLst>
          </p:cNvPr>
          <p:cNvSpPr>
            <a:spLocks noGrp="1"/>
          </p:cNvSpPr>
          <p:nvPr>
            <p:ph idx="1"/>
          </p:nvPr>
        </p:nvSpPr>
        <p:spPr>
          <a:xfrm>
            <a:off x="288132" y="1059582"/>
            <a:ext cx="6084067" cy="3308747"/>
          </a:xfrm>
        </p:spPr>
        <p:txBody>
          <a:bodyPr/>
          <a:lstStyle/>
          <a:p>
            <a:endParaRPr lang="fr-BE" sz="1600">
              <a:solidFill>
                <a:srgbClr val="002140"/>
              </a:solidFill>
              <a:ea typeface="ＭＳ Ｐゴシック" pitchFamily="34" charset="-128"/>
            </a:endParaRPr>
          </a:p>
          <a:p>
            <a:pPr lvl="1" indent="0">
              <a:buNone/>
            </a:pPr>
            <a:endParaRPr lang="en-IE" sz="1400">
              <a:ea typeface="ＭＳ Ｐゴシック" pitchFamily="34" charset="-128"/>
            </a:endParaRPr>
          </a:p>
          <a:p>
            <a:pPr marL="1252538" lvl="1" indent="-285750">
              <a:buFont typeface="Arial" panose="020B0604020202020204" pitchFamily="34" charset="0"/>
              <a:buChar char="•"/>
            </a:pPr>
            <a:endParaRPr lang="fr-BE" sz="1400" dirty="0">
              <a:ea typeface="ＭＳ Ｐゴシック" pitchFamily="34" charset="-128"/>
            </a:endParaRPr>
          </a:p>
        </p:txBody>
      </p:sp>
      <p:sp>
        <p:nvSpPr>
          <p:cNvPr id="4" name="Slide Number Placeholder 3">
            <a:extLst>
              <a:ext uri="{FF2B5EF4-FFF2-40B4-BE49-F238E27FC236}">
                <a16:creationId xmlns:a16="http://schemas.microsoft.com/office/drawing/2014/main" id="{BD02A521-89BB-49E4-B64D-C0423CBBD6D5}"/>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10</a:t>
            </a:fld>
            <a:endParaRPr lang="en-US"/>
          </a:p>
        </p:txBody>
      </p:sp>
      <p:pic>
        <p:nvPicPr>
          <p:cNvPr id="10" name="Picture 9">
            <a:hlinkClick r:id="rId4"/>
            <a:extLst>
              <a:ext uri="{FF2B5EF4-FFF2-40B4-BE49-F238E27FC236}">
                <a16:creationId xmlns:a16="http://schemas.microsoft.com/office/drawing/2014/main" id="{C00801A8-3BBE-474B-0F88-B579C9FA5D48}"/>
              </a:ext>
            </a:extLst>
          </p:cNvPr>
          <p:cNvPicPr>
            <a:picLocks noChangeAspect="1"/>
          </p:cNvPicPr>
          <p:nvPr/>
        </p:nvPicPr>
        <p:blipFill>
          <a:blip r:embed="rId5"/>
          <a:stretch>
            <a:fillRect/>
          </a:stretch>
        </p:blipFill>
        <p:spPr>
          <a:xfrm>
            <a:off x="2555776" y="2253055"/>
            <a:ext cx="4529969" cy="1504845"/>
          </a:xfrm>
          <a:prstGeom prst="rect">
            <a:avLst/>
          </a:prstGeom>
        </p:spPr>
      </p:pic>
      <p:pic>
        <p:nvPicPr>
          <p:cNvPr id="12" name="Picture 11">
            <a:extLst>
              <a:ext uri="{FF2B5EF4-FFF2-40B4-BE49-F238E27FC236}">
                <a16:creationId xmlns:a16="http://schemas.microsoft.com/office/drawing/2014/main" id="{31063C73-E98F-D469-89B9-58A426873B6B}"/>
              </a:ext>
            </a:extLst>
          </p:cNvPr>
          <p:cNvPicPr>
            <a:picLocks noChangeAspect="1"/>
          </p:cNvPicPr>
          <p:nvPr/>
        </p:nvPicPr>
        <p:blipFill>
          <a:blip r:embed="rId6"/>
          <a:stretch>
            <a:fillRect/>
          </a:stretch>
        </p:blipFill>
        <p:spPr>
          <a:xfrm>
            <a:off x="1849988" y="1255961"/>
            <a:ext cx="1175395" cy="1051358"/>
          </a:xfrm>
          <a:prstGeom prst="rect">
            <a:avLst/>
          </a:prstGeom>
        </p:spPr>
      </p:pic>
      <p:sp>
        <p:nvSpPr>
          <p:cNvPr id="13" name="Rectangle 12">
            <a:extLst>
              <a:ext uri="{FF2B5EF4-FFF2-40B4-BE49-F238E27FC236}">
                <a16:creationId xmlns:a16="http://schemas.microsoft.com/office/drawing/2014/main" id="{A899A1CC-3B27-8DB7-D9BA-7EFB1D2CCB03}"/>
              </a:ext>
            </a:extLst>
          </p:cNvPr>
          <p:cNvSpPr/>
          <p:nvPr/>
        </p:nvSpPr>
        <p:spPr bwMode="auto">
          <a:xfrm>
            <a:off x="1942748" y="1193583"/>
            <a:ext cx="5581580" cy="3380649"/>
          </a:xfrm>
          <a:prstGeom prst="rect">
            <a:avLst/>
          </a:prstGeom>
          <a:noFill/>
          <a:ln w="38100">
            <a:solidFill>
              <a:srgbClr val="83AEE1"/>
            </a:solid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E3FDDE93-1F17-0937-6FB2-92ACC369BA2A}"/>
              </a:ext>
            </a:extLst>
          </p:cNvPr>
          <p:cNvSpPr txBox="1"/>
          <p:nvPr/>
        </p:nvSpPr>
        <p:spPr>
          <a:xfrm>
            <a:off x="1530203" y="4690414"/>
            <a:ext cx="7308204" cy="253916"/>
          </a:xfrm>
          <a:prstGeom prst="rect">
            <a:avLst/>
          </a:prstGeom>
          <a:noFill/>
        </p:spPr>
        <p:txBody>
          <a:bodyPr wrap="square">
            <a:spAutoFit/>
          </a:bodyPr>
          <a:lstStyle/>
          <a:p>
            <a:r>
              <a:rPr lang="en-IE" sz="1050" dirty="0">
                <a:hlinkClick r:id="rId4"/>
              </a:rPr>
              <a:t>https://erc.europa.eu/news-events/news/evaluation-research-proposals-why-and-what-ercs-recent-changes</a:t>
            </a:r>
            <a:r>
              <a:rPr lang="en-IE" sz="1050" dirty="0"/>
              <a:t> </a:t>
            </a:r>
          </a:p>
        </p:txBody>
      </p:sp>
      <p:pic>
        <p:nvPicPr>
          <p:cNvPr id="7" name="Picture 6" descr="A person in a red cardigan&#10;&#10;Description automatically generated">
            <a:extLst>
              <a:ext uri="{FF2B5EF4-FFF2-40B4-BE49-F238E27FC236}">
                <a16:creationId xmlns:a16="http://schemas.microsoft.com/office/drawing/2014/main" id="{9D31807A-CD32-3401-4205-336F01CE28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300" y="1992616"/>
            <a:ext cx="1700930" cy="1612018"/>
          </a:xfrm>
          <a:prstGeom prst="rect">
            <a:avLst/>
          </a:prstGeom>
        </p:spPr>
      </p:pic>
    </p:spTree>
    <p:extLst>
      <p:ext uri="{BB962C8B-B14F-4D97-AF65-F5344CB8AC3E}">
        <p14:creationId xmlns:p14="http://schemas.microsoft.com/office/powerpoint/2010/main" val="9043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079F-97A6-0516-4512-DF08CC67ABD7}"/>
              </a:ext>
            </a:extLst>
          </p:cNvPr>
          <p:cNvSpPr>
            <a:spLocks noGrp="1"/>
          </p:cNvSpPr>
          <p:nvPr>
            <p:ph type="title"/>
          </p:nvPr>
        </p:nvSpPr>
        <p:spPr/>
        <p:txBody>
          <a:bodyPr/>
          <a:lstStyle/>
          <a:p>
            <a:r>
              <a:rPr lang="fr-BE" dirty="0" err="1"/>
              <a:t>Research</a:t>
            </a:r>
            <a:r>
              <a:rPr lang="fr-BE" dirty="0"/>
              <a:t> Project</a:t>
            </a:r>
            <a:endParaRPr lang="en-IE" dirty="0"/>
          </a:p>
        </p:txBody>
      </p:sp>
      <p:sp>
        <p:nvSpPr>
          <p:cNvPr id="3" name="Content Placeholder 2">
            <a:extLst>
              <a:ext uri="{FF2B5EF4-FFF2-40B4-BE49-F238E27FC236}">
                <a16:creationId xmlns:a16="http://schemas.microsoft.com/office/drawing/2014/main" id="{BB899F09-4F4B-31A9-C369-FDA83DC7A333}"/>
              </a:ext>
            </a:extLst>
          </p:cNvPr>
          <p:cNvSpPr>
            <a:spLocks noGrp="1"/>
          </p:cNvSpPr>
          <p:nvPr>
            <p:ph idx="1"/>
          </p:nvPr>
        </p:nvSpPr>
        <p:spPr>
          <a:xfrm>
            <a:off x="288132" y="1491630"/>
            <a:ext cx="7884267" cy="2876699"/>
          </a:xfrm>
        </p:spPr>
        <p:txBody>
          <a:bodyPr/>
          <a:lstStyle/>
          <a:p>
            <a:pPr marL="285750" indent="-285750">
              <a:buFont typeface="Arial" panose="020B0604020202020204" pitchFamily="34" charset="0"/>
              <a:buChar char="•"/>
            </a:pPr>
            <a:r>
              <a:rPr lang="en-US" sz="1400" dirty="0">
                <a:solidFill>
                  <a:srgbClr val="002140"/>
                </a:solidFill>
                <a:ea typeface="ＭＳ Ｐゴシック" pitchFamily="34" charset="-128"/>
              </a:rPr>
              <a:t>Streamlined evaluation questions</a:t>
            </a:r>
          </a:p>
          <a:p>
            <a:pPr marL="285750" indent="-285750">
              <a:buFont typeface="Arial" panose="020B0604020202020204" pitchFamily="34" charset="0"/>
              <a:buChar char="•"/>
            </a:pPr>
            <a:endParaRPr lang="en-US" sz="1400" dirty="0">
              <a:solidFill>
                <a:srgbClr val="002140"/>
              </a:solidFill>
              <a:ea typeface="ＭＳ Ｐゴシック" pitchFamily="34" charset="-128"/>
            </a:endParaRPr>
          </a:p>
          <a:p>
            <a:pPr marL="285750" indent="-285750">
              <a:buFont typeface="Arial" panose="020B0604020202020204" pitchFamily="34" charset="0"/>
              <a:buChar char="•"/>
            </a:pPr>
            <a:r>
              <a:rPr lang="en-US" sz="1400" dirty="0">
                <a:solidFill>
                  <a:srgbClr val="002140"/>
                </a:solidFill>
                <a:ea typeface="ＭＳ Ｐゴシック" pitchFamily="34" charset="-128"/>
              </a:rPr>
              <a:t>No explicit reference to ‘high-risk/high-gain’</a:t>
            </a:r>
          </a:p>
          <a:p>
            <a:pPr marL="625475" lvl="1" indent="-285750">
              <a:buFont typeface="Arial" panose="020B0604020202020204" pitchFamily="34" charset="0"/>
              <a:buChar char="•"/>
            </a:pPr>
            <a:r>
              <a:rPr lang="en-US" sz="1200" dirty="0">
                <a:solidFill>
                  <a:srgbClr val="002140"/>
                </a:solidFill>
                <a:ea typeface="ＭＳ Ｐゴシック" pitchFamily="34" charset="-128"/>
              </a:rPr>
              <a:t>Instead: ‘ground-breaking, ambitious, and feasible’. </a:t>
            </a:r>
          </a:p>
          <a:p>
            <a:pPr marL="625475" lvl="1" indent="-285750">
              <a:buFont typeface="Arial" panose="020B0604020202020204" pitchFamily="34" charset="0"/>
              <a:buChar char="•"/>
            </a:pPr>
            <a:r>
              <a:rPr lang="en-US" sz="1200" b="1" dirty="0">
                <a:solidFill>
                  <a:srgbClr val="002140"/>
                </a:solidFill>
                <a:ea typeface="ＭＳ Ｐゴシック" pitchFamily="34" charset="-128"/>
              </a:rPr>
              <a:t>The ERC will always encourage risky research. </a:t>
            </a:r>
          </a:p>
          <a:p>
            <a:pPr marL="285750" indent="-285750">
              <a:buFont typeface="Arial" panose="020B0604020202020204" pitchFamily="34" charset="0"/>
              <a:buChar char="•"/>
            </a:pPr>
            <a:endParaRPr lang="en-US" sz="1400" dirty="0">
              <a:solidFill>
                <a:srgbClr val="002140"/>
              </a:solidFill>
              <a:ea typeface="ＭＳ Ｐゴシック" pitchFamily="34" charset="-128"/>
            </a:endParaRPr>
          </a:p>
          <a:p>
            <a:pPr marL="285750" indent="-285750">
              <a:buFont typeface="Arial" panose="020B0604020202020204" pitchFamily="34" charset="0"/>
              <a:buChar char="•"/>
            </a:pPr>
            <a:r>
              <a:rPr lang="en-US" sz="1400" dirty="0">
                <a:solidFill>
                  <a:srgbClr val="002140"/>
                </a:solidFill>
                <a:ea typeface="ＭＳ Ｐゴシック" pitchFamily="34" charset="-128"/>
              </a:rPr>
              <a:t>No explicit reference to ‘novel methodologies’ </a:t>
            </a:r>
          </a:p>
          <a:p>
            <a:pPr marL="625475" lvl="1" indent="-358775">
              <a:buFont typeface="Arial" panose="020B0604020202020204" pitchFamily="34" charset="0"/>
              <a:buChar char="•"/>
            </a:pPr>
            <a:r>
              <a:rPr lang="en-US" sz="1200" dirty="0">
                <a:solidFill>
                  <a:srgbClr val="002140"/>
                </a:solidFill>
                <a:ea typeface="ＭＳ Ｐゴシック" pitchFamily="34" charset="-128"/>
              </a:rPr>
              <a:t>‘Novel methodologies’ is an element that may be positive but is not strictly necessary for an excellent proposal.</a:t>
            </a:r>
            <a:endParaRPr lang="en-IE" sz="1200" dirty="0">
              <a:ea typeface="ＭＳ Ｐゴシック" pitchFamily="34" charset="-128"/>
            </a:endParaRPr>
          </a:p>
          <a:p>
            <a:pPr marL="1252538" lvl="1" indent="-285750">
              <a:buFont typeface="Arial" panose="020B0604020202020204" pitchFamily="34" charset="0"/>
              <a:buChar char="•"/>
            </a:pPr>
            <a:endParaRPr lang="fr-BE" sz="1200" dirty="0">
              <a:solidFill>
                <a:srgbClr val="002140"/>
              </a:solidFill>
              <a:ea typeface="ＭＳ Ｐゴシック" pitchFamily="34" charset="-128"/>
            </a:endParaRPr>
          </a:p>
          <a:p>
            <a:endParaRPr lang="fr-BE" sz="1600" dirty="0">
              <a:solidFill>
                <a:srgbClr val="002140"/>
              </a:solidFill>
              <a:ea typeface="ＭＳ Ｐゴシック" pitchFamily="34" charset="-128"/>
            </a:endParaRPr>
          </a:p>
          <a:p>
            <a:pPr lvl="1" indent="0">
              <a:buNone/>
            </a:pPr>
            <a:endParaRPr lang="en-IE" sz="1400" dirty="0">
              <a:ea typeface="ＭＳ Ｐゴシック" pitchFamily="34" charset="-128"/>
            </a:endParaRPr>
          </a:p>
          <a:p>
            <a:pPr marL="1252538" lvl="1" indent="-285750">
              <a:buFont typeface="Arial" panose="020B0604020202020204" pitchFamily="34" charset="0"/>
              <a:buChar char="•"/>
            </a:pPr>
            <a:endParaRPr lang="fr-BE" sz="1400" dirty="0">
              <a:ea typeface="ＭＳ Ｐゴシック" pitchFamily="34" charset="-128"/>
            </a:endParaRPr>
          </a:p>
        </p:txBody>
      </p:sp>
      <p:sp>
        <p:nvSpPr>
          <p:cNvPr id="4" name="Slide Number Placeholder 3">
            <a:extLst>
              <a:ext uri="{FF2B5EF4-FFF2-40B4-BE49-F238E27FC236}">
                <a16:creationId xmlns:a16="http://schemas.microsoft.com/office/drawing/2014/main" id="{BD02A521-89BB-49E4-B64D-C0423CBBD6D5}"/>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11</a:t>
            </a:fld>
            <a:endParaRPr lang="en-US"/>
          </a:p>
        </p:txBody>
      </p:sp>
      <p:pic>
        <p:nvPicPr>
          <p:cNvPr id="5" name="Picture 4" descr="A blue and yellow text with black dots&#10;&#10;Description automatically generated">
            <a:extLst>
              <a:ext uri="{FF2B5EF4-FFF2-40B4-BE49-F238E27FC236}">
                <a16:creationId xmlns:a16="http://schemas.microsoft.com/office/drawing/2014/main" id="{CA31FD5D-8B3D-1615-B651-0385783B5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38632"/>
            <a:ext cx="2160240" cy="2160240"/>
          </a:xfrm>
          <a:prstGeom prst="rect">
            <a:avLst/>
          </a:prstGeom>
        </p:spPr>
      </p:pic>
      <p:pic>
        <p:nvPicPr>
          <p:cNvPr id="8" name="Picture 7" descr="A group of people with gears and arrows&#10;&#10;Description automatically generated">
            <a:extLst>
              <a:ext uri="{FF2B5EF4-FFF2-40B4-BE49-F238E27FC236}">
                <a16:creationId xmlns:a16="http://schemas.microsoft.com/office/drawing/2014/main" id="{9DA2FB8F-DF5F-FA72-DE98-7E510293DE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5" y="3651717"/>
            <a:ext cx="2474075" cy="1443613"/>
          </a:xfrm>
          <a:prstGeom prst="rect">
            <a:avLst/>
          </a:prstGeom>
        </p:spPr>
      </p:pic>
    </p:spTree>
    <p:extLst>
      <p:ext uri="{BB962C8B-B14F-4D97-AF65-F5344CB8AC3E}">
        <p14:creationId xmlns:p14="http://schemas.microsoft.com/office/powerpoint/2010/main" val="23299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7742-FEC7-8272-E047-F3C8D8432034}"/>
              </a:ext>
            </a:extLst>
          </p:cNvPr>
          <p:cNvSpPr>
            <a:spLocks noGrp="1"/>
          </p:cNvSpPr>
          <p:nvPr>
            <p:ph type="title"/>
          </p:nvPr>
        </p:nvSpPr>
        <p:spPr/>
        <p:txBody>
          <a:bodyPr/>
          <a:lstStyle/>
          <a:p>
            <a:r>
              <a:rPr lang="en-US" dirty="0"/>
              <a:t>Part B1 is all about finding the right balance</a:t>
            </a:r>
            <a:endParaRPr lang="en-IE" dirty="0"/>
          </a:p>
        </p:txBody>
      </p:sp>
      <p:sp>
        <p:nvSpPr>
          <p:cNvPr id="3" name="Content Placeholder 2">
            <a:extLst>
              <a:ext uri="{FF2B5EF4-FFF2-40B4-BE49-F238E27FC236}">
                <a16:creationId xmlns:a16="http://schemas.microsoft.com/office/drawing/2014/main" id="{9826FBF2-CC9C-45B4-E7F5-7B86696FDEA1}"/>
              </a:ext>
            </a:extLst>
          </p:cNvPr>
          <p:cNvSpPr>
            <a:spLocks noGrp="1"/>
          </p:cNvSpPr>
          <p:nvPr>
            <p:ph idx="1"/>
          </p:nvPr>
        </p:nvSpPr>
        <p:spPr>
          <a:xfrm>
            <a:off x="296864" y="2067694"/>
            <a:ext cx="8550275" cy="2736304"/>
          </a:xfrm>
        </p:spPr>
        <p:txBody>
          <a:bodyPr/>
          <a:lstStyle/>
          <a:p>
            <a:endParaRPr lang="en-US" dirty="0">
              <a:solidFill>
                <a:schemeClr val="accent4"/>
              </a:solidFill>
            </a:endParaRPr>
          </a:p>
          <a:p>
            <a:pPr algn="ctr"/>
            <a:r>
              <a:rPr lang="en-US" sz="2000" dirty="0">
                <a:solidFill>
                  <a:srgbClr val="002140"/>
                </a:solidFill>
              </a:rPr>
              <a:t>Part B1 gives the first impression of your project/yourself.</a:t>
            </a:r>
          </a:p>
          <a:p>
            <a:pPr algn="ctr"/>
            <a:r>
              <a:rPr lang="en-US" sz="2000" dirty="0">
                <a:solidFill>
                  <a:srgbClr val="002140"/>
                </a:solidFill>
              </a:rPr>
              <a:t>Part B1 will determine if you pass to Step 2. </a:t>
            </a:r>
          </a:p>
          <a:p>
            <a:pPr algn="ctr"/>
            <a:r>
              <a:rPr lang="en-US" sz="2000" dirty="0">
                <a:solidFill>
                  <a:srgbClr val="002140"/>
                </a:solidFill>
              </a:rPr>
              <a:t>Part B1 is a synopsis of the project so it should include </a:t>
            </a:r>
            <a:r>
              <a:rPr lang="en-US" sz="2000" b="1" dirty="0">
                <a:solidFill>
                  <a:srgbClr val="002140"/>
                </a:solidFill>
              </a:rPr>
              <a:t>all</a:t>
            </a:r>
            <a:r>
              <a:rPr lang="en-US" sz="2000" dirty="0">
                <a:solidFill>
                  <a:srgbClr val="002140"/>
                </a:solidFill>
              </a:rPr>
              <a:t> main elements.</a:t>
            </a:r>
          </a:p>
          <a:p>
            <a:pPr algn="ctr"/>
            <a:r>
              <a:rPr lang="en-US" sz="2000" dirty="0">
                <a:solidFill>
                  <a:srgbClr val="002140"/>
                </a:solidFill>
              </a:rPr>
              <a:t>Use full space available (5 pages)</a:t>
            </a:r>
          </a:p>
          <a:p>
            <a:pPr algn="ctr"/>
            <a:endParaRPr lang="en-US" sz="1600" dirty="0">
              <a:solidFill>
                <a:srgbClr val="002140"/>
              </a:solidFill>
            </a:endParaRPr>
          </a:p>
        </p:txBody>
      </p:sp>
      <p:sp>
        <p:nvSpPr>
          <p:cNvPr id="4" name="Slide Number Placeholder 3">
            <a:extLst>
              <a:ext uri="{FF2B5EF4-FFF2-40B4-BE49-F238E27FC236}">
                <a16:creationId xmlns:a16="http://schemas.microsoft.com/office/drawing/2014/main" id="{239CAF19-281A-C4A5-A022-858E5A708ED2}"/>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12</a:t>
            </a:fld>
            <a:endParaRPr lang="en-US"/>
          </a:p>
        </p:txBody>
      </p:sp>
      <p:sp>
        <p:nvSpPr>
          <p:cNvPr id="5" name="AutoShape 68">
            <a:extLst>
              <a:ext uri="{FF2B5EF4-FFF2-40B4-BE49-F238E27FC236}">
                <a16:creationId xmlns:a16="http://schemas.microsoft.com/office/drawing/2014/main" id="{FABE7F84-5767-99AD-BB17-3CFE2A89423B}"/>
              </a:ext>
            </a:extLst>
          </p:cNvPr>
          <p:cNvSpPr>
            <a:spLocks noChangeArrowheads="1"/>
          </p:cNvSpPr>
          <p:nvPr/>
        </p:nvSpPr>
        <p:spPr bwMode="auto">
          <a:xfrm>
            <a:off x="842962" y="1502441"/>
            <a:ext cx="7458075" cy="598104"/>
          </a:xfrm>
          <a:prstGeom prst="flowChartProcess">
            <a:avLst/>
          </a:prstGeom>
          <a:ln>
            <a:headEnd/>
            <a:tailEnd/>
          </a:ln>
        </p:spPr>
        <p:style>
          <a:lnRef idx="2">
            <a:schemeClr val="accent1"/>
          </a:lnRef>
          <a:fillRef idx="1">
            <a:schemeClr val="lt1"/>
          </a:fillRef>
          <a:effectRef idx="0">
            <a:schemeClr val="accent1"/>
          </a:effectRef>
          <a:fontRef idx="minor">
            <a:schemeClr val="dk1"/>
          </a:fontRef>
        </p:style>
        <p:txBody>
          <a:bodyPr wrap="square" lIns="126000" tIns="82800" rIns="126000" bIns="82800" anchor="ctr">
            <a:spAutoFit/>
          </a:bodyPr>
          <a:lstStyle/>
          <a:p>
            <a:pPr algn="ctr" defTabSz="914400">
              <a:buClrTx/>
              <a:buSzTx/>
              <a:buFontTx/>
              <a:buNone/>
              <a:defRPr/>
            </a:pPr>
            <a:r>
              <a:rPr lang="en-GB" sz="1400" dirty="0">
                <a:solidFill>
                  <a:srgbClr val="000000"/>
                </a:solidFill>
                <a:latin typeface="Calibri Light" panose="020F0302020204030204" pitchFamily="34" charset="0"/>
                <a:cs typeface="Arial" panose="020B0604020202020204" pitchFamily="34" charset="0"/>
              </a:rPr>
              <a:t>Step 1 discussions are based on remote assessment of </a:t>
            </a:r>
            <a:r>
              <a:rPr lang="en-GB" sz="1400" b="1" dirty="0">
                <a:solidFill>
                  <a:srgbClr val="000000"/>
                </a:solidFill>
                <a:latin typeface="Calibri Light" panose="020F0302020204030204" pitchFamily="34" charset="0"/>
                <a:cs typeface="Arial" panose="020B0604020202020204" pitchFamily="34" charset="0"/>
              </a:rPr>
              <a:t>Part B1 –  </a:t>
            </a:r>
            <a:r>
              <a:rPr lang="en-GB" sz="1400" dirty="0">
                <a:solidFill>
                  <a:srgbClr val="000000"/>
                </a:solidFill>
                <a:latin typeface="Calibri Light" panose="020F0302020204030204" pitchFamily="34" charset="0"/>
                <a:cs typeface="Arial" panose="020B0604020202020204" pitchFamily="34" charset="0"/>
              </a:rPr>
              <a:t>consisting of the</a:t>
            </a:r>
            <a:r>
              <a:rPr lang="en-GB" sz="1400" b="1" dirty="0">
                <a:solidFill>
                  <a:srgbClr val="000000"/>
                </a:solidFill>
                <a:latin typeface="Calibri Light" panose="020F0302020204030204" pitchFamily="34" charset="0"/>
                <a:cs typeface="Arial" panose="020B0604020202020204" pitchFamily="34" charset="0"/>
              </a:rPr>
              <a:t> Synopsis </a:t>
            </a:r>
            <a:r>
              <a:rPr lang="en-GB" sz="1400" dirty="0">
                <a:solidFill>
                  <a:srgbClr val="000000"/>
                </a:solidFill>
                <a:latin typeface="Calibri Light" panose="020F0302020204030204" pitchFamily="34" charset="0"/>
                <a:cs typeface="Arial" panose="020B0604020202020204" pitchFamily="34" charset="0"/>
              </a:rPr>
              <a:t>and</a:t>
            </a:r>
            <a:r>
              <a:rPr lang="en-GB" sz="1400" b="1" dirty="0">
                <a:solidFill>
                  <a:srgbClr val="000000"/>
                </a:solidFill>
                <a:latin typeface="Calibri Light" panose="020F0302020204030204" pitchFamily="34" charset="0"/>
                <a:cs typeface="Arial" panose="020B0604020202020204" pitchFamily="34" charset="0"/>
              </a:rPr>
              <a:t> Track Record/CV - </a:t>
            </a:r>
            <a:r>
              <a:rPr lang="en-GB" sz="1400" dirty="0">
                <a:solidFill>
                  <a:srgbClr val="000000"/>
                </a:solidFill>
                <a:latin typeface="Calibri Light" panose="020F0302020204030204" pitchFamily="34" charset="0"/>
                <a:cs typeface="Arial" panose="020B0604020202020204" pitchFamily="34" charset="0"/>
              </a:rPr>
              <a:t>by </a:t>
            </a:r>
            <a:r>
              <a:rPr lang="en-GB" sz="1400" b="1" dirty="0">
                <a:solidFill>
                  <a:srgbClr val="000000"/>
                </a:solidFill>
                <a:latin typeface="Calibri Light" panose="020F0302020204030204" pitchFamily="34" charset="0"/>
                <a:cs typeface="Arial" panose="020B0604020202020204" pitchFamily="34" charset="0"/>
              </a:rPr>
              <a:t>Panel members only</a:t>
            </a:r>
            <a:r>
              <a:rPr lang="en-GB" sz="1400" dirty="0">
                <a:solidFill>
                  <a:srgbClr val="000000"/>
                </a:solidFill>
                <a:latin typeface="Calibri Light" panose="020F0302020204030204" pitchFamily="34" charset="0"/>
                <a:cs typeface="Arial" panose="020B0604020202020204" pitchFamily="34" charset="0"/>
              </a:rPr>
              <a:t>. They are asked to look at </a:t>
            </a:r>
            <a:r>
              <a:rPr lang="en-GB" sz="1400" b="1" dirty="0">
                <a:solidFill>
                  <a:srgbClr val="FF0000"/>
                </a:solidFill>
                <a:latin typeface="Calibri Light" panose="020F0302020204030204" pitchFamily="34" charset="0"/>
                <a:cs typeface="Arial" panose="020B0604020202020204" pitchFamily="34" charset="0"/>
              </a:rPr>
              <a:t>FEASIBILITY.</a:t>
            </a:r>
          </a:p>
        </p:txBody>
      </p:sp>
      <p:pic>
        <p:nvPicPr>
          <p:cNvPr id="8" name="Picture 7" descr="A hand writing on a chalkboard&#10;&#10;Description automatically generated">
            <a:extLst>
              <a:ext uri="{FF2B5EF4-FFF2-40B4-BE49-F238E27FC236}">
                <a16:creationId xmlns:a16="http://schemas.microsoft.com/office/drawing/2014/main" id="{36257536-9069-52CA-BAFF-9012CDC86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0"/>
            <a:ext cx="984982" cy="987574"/>
          </a:xfrm>
          <a:prstGeom prst="rect">
            <a:avLst/>
          </a:prstGeom>
        </p:spPr>
      </p:pic>
    </p:spTree>
    <p:extLst>
      <p:ext uri="{BB962C8B-B14F-4D97-AF65-F5344CB8AC3E}">
        <p14:creationId xmlns:p14="http://schemas.microsoft.com/office/powerpoint/2010/main" val="202139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D570-A0FE-5762-38E0-D5D952525F06}"/>
              </a:ext>
            </a:extLst>
          </p:cNvPr>
          <p:cNvSpPr>
            <a:spLocks noGrp="1"/>
          </p:cNvSpPr>
          <p:nvPr>
            <p:ph type="title"/>
          </p:nvPr>
        </p:nvSpPr>
        <p:spPr/>
        <p:txBody>
          <a:bodyPr/>
          <a:lstStyle/>
          <a:p>
            <a:r>
              <a:rPr lang="en-US" dirty="0"/>
              <a:t>Questions to ask yourself (1) </a:t>
            </a:r>
            <a:endParaRPr lang="en-IE" dirty="0"/>
          </a:p>
        </p:txBody>
      </p:sp>
      <p:sp>
        <p:nvSpPr>
          <p:cNvPr id="3" name="Content Placeholder 2">
            <a:extLst>
              <a:ext uri="{FF2B5EF4-FFF2-40B4-BE49-F238E27FC236}">
                <a16:creationId xmlns:a16="http://schemas.microsoft.com/office/drawing/2014/main" id="{5D5AA377-5FE3-6433-28C3-B6D684031191}"/>
              </a:ext>
            </a:extLst>
          </p:cNvPr>
          <p:cNvSpPr>
            <a:spLocks noGrp="1"/>
          </p:cNvSpPr>
          <p:nvPr>
            <p:ph idx="1"/>
          </p:nvPr>
        </p:nvSpPr>
        <p:spPr>
          <a:xfrm>
            <a:off x="251520" y="1306834"/>
            <a:ext cx="8784976" cy="3280693"/>
          </a:xfrm>
        </p:spPr>
        <p:txBody>
          <a:bodyPr/>
          <a:lstStyle/>
          <a:p>
            <a:pPr marL="285750" indent="-285750">
              <a:spcBef>
                <a:spcPts val="600"/>
              </a:spcBef>
              <a:spcAft>
                <a:spcPts val="600"/>
              </a:spcAft>
              <a:buFont typeface="Arial" panose="020B0604020202020204" pitchFamily="34" charset="0"/>
              <a:buChar char="•"/>
            </a:pPr>
            <a:r>
              <a:rPr lang="en-US" dirty="0">
                <a:solidFill>
                  <a:schemeClr val="accent4"/>
                </a:solidFill>
              </a:rPr>
              <a:t>Is my project new, innovative, bringing in new solutions/theories? </a:t>
            </a:r>
          </a:p>
          <a:p>
            <a:pPr marL="285750" indent="-285750">
              <a:spcBef>
                <a:spcPts val="600"/>
              </a:spcBef>
              <a:spcAft>
                <a:spcPts val="600"/>
              </a:spcAft>
              <a:buFont typeface="Arial" panose="020B0604020202020204" pitchFamily="34" charset="0"/>
              <a:buChar char="•"/>
            </a:pPr>
            <a:r>
              <a:rPr lang="en-US" dirty="0">
                <a:solidFill>
                  <a:schemeClr val="accent4"/>
                </a:solidFill>
              </a:rPr>
              <a:t>Does it promise to go substantially beyond the state of the art? Something </a:t>
            </a:r>
            <a:r>
              <a:rPr lang="en-US" b="1" dirty="0">
                <a:solidFill>
                  <a:srgbClr val="002140"/>
                </a:solidFill>
              </a:rPr>
              <a:t>significant</a:t>
            </a:r>
            <a:r>
              <a:rPr lang="en-US" dirty="0">
                <a:solidFill>
                  <a:schemeClr val="accent4"/>
                </a:solidFill>
              </a:rPr>
              <a:t>, that will last, not just something that will be improved in 5 years (one major step better then several small steps). Think Big! Make sure that your idea needs an ERC to do it!</a:t>
            </a:r>
          </a:p>
          <a:p>
            <a:pPr marL="285750" indent="-285750">
              <a:spcBef>
                <a:spcPts val="600"/>
              </a:spcBef>
              <a:spcAft>
                <a:spcPts val="600"/>
              </a:spcAft>
              <a:buFont typeface="Arial" panose="020B0604020202020204" pitchFamily="34" charset="0"/>
              <a:buChar char="•"/>
            </a:pPr>
            <a:r>
              <a:rPr lang="en-US" dirty="0">
                <a:solidFill>
                  <a:schemeClr val="accent4"/>
                </a:solidFill>
              </a:rPr>
              <a:t>Why is my project important? Answering a complete question (not only ‘what’ but also ‘why’) </a:t>
            </a:r>
          </a:p>
          <a:p>
            <a:pPr marL="285750" indent="-285750">
              <a:spcBef>
                <a:spcPts val="600"/>
              </a:spcBef>
              <a:spcAft>
                <a:spcPts val="600"/>
              </a:spcAft>
              <a:buFont typeface="Arial" panose="020B0604020202020204" pitchFamily="34" charset="0"/>
              <a:buChar char="•"/>
            </a:pPr>
            <a:r>
              <a:rPr lang="en-US" dirty="0">
                <a:solidFill>
                  <a:schemeClr val="accent4"/>
                </a:solidFill>
              </a:rPr>
              <a:t>Is it timely? (Why wasn't it done in the past?)</a:t>
            </a:r>
          </a:p>
          <a:p>
            <a:endParaRPr lang="en-US" sz="1400" dirty="0">
              <a:solidFill>
                <a:schemeClr val="accent4"/>
              </a:solidFill>
            </a:endParaRPr>
          </a:p>
          <a:p>
            <a:pPr marL="285750" indent="-285750">
              <a:buFont typeface="Arial" panose="020B0604020202020204" pitchFamily="34" charset="0"/>
              <a:buChar char="•"/>
            </a:pPr>
            <a:endParaRPr lang="en-US" sz="1400" dirty="0">
              <a:solidFill>
                <a:schemeClr val="accent4"/>
              </a:solidFill>
            </a:endParaRPr>
          </a:p>
        </p:txBody>
      </p:sp>
      <p:sp>
        <p:nvSpPr>
          <p:cNvPr id="4" name="Slide Number Placeholder 3">
            <a:extLst>
              <a:ext uri="{FF2B5EF4-FFF2-40B4-BE49-F238E27FC236}">
                <a16:creationId xmlns:a16="http://schemas.microsoft.com/office/drawing/2014/main" id="{6A230B90-2D9F-D1DE-941B-DFEEB89BF218}"/>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13</a:t>
            </a:fld>
            <a:endParaRPr lang="en-US"/>
          </a:p>
        </p:txBody>
      </p:sp>
      <p:pic>
        <p:nvPicPr>
          <p:cNvPr id="5" name="Picture 4" descr="A young child with glasses and a question marks above her head&#10;&#10;Description automatically generated">
            <a:extLst>
              <a:ext uri="{FF2B5EF4-FFF2-40B4-BE49-F238E27FC236}">
                <a16:creationId xmlns:a16="http://schemas.microsoft.com/office/drawing/2014/main" id="{B75245B0-5FA2-F235-FDB8-75A563454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31"/>
            <a:ext cx="1791145" cy="1131590"/>
          </a:xfrm>
          <a:prstGeom prst="rect">
            <a:avLst/>
          </a:prstGeom>
        </p:spPr>
      </p:pic>
    </p:spTree>
    <p:extLst>
      <p:ext uri="{BB962C8B-B14F-4D97-AF65-F5344CB8AC3E}">
        <p14:creationId xmlns:p14="http://schemas.microsoft.com/office/powerpoint/2010/main" val="287624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D570-A0FE-5762-38E0-D5D952525F06}"/>
              </a:ext>
            </a:extLst>
          </p:cNvPr>
          <p:cNvSpPr>
            <a:spLocks noGrp="1"/>
          </p:cNvSpPr>
          <p:nvPr>
            <p:ph type="title"/>
          </p:nvPr>
        </p:nvSpPr>
        <p:spPr/>
        <p:txBody>
          <a:bodyPr/>
          <a:lstStyle/>
          <a:p>
            <a:r>
              <a:rPr lang="en-US" dirty="0"/>
              <a:t>Questions to ask yourself (2) </a:t>
            </a:r>
            <a:endParaRPr lang="en-IE" dirty="0"/>
          </a:p>
        </p:txBody>
      </p:sp>
      <p:sp>
        <p:nvSpPr>
          <p:cNvPr id="3" name="Content Placeholder 2">
            <a:extLst>
              <a:ext uri="{FF2B5EF4-FFF2-40B4-BE49-F238E27FC236}">
                <a16:creationId xmlns:a16="http://schemas.microsoft.com/office/drawing/2014/main" id="{5D5AA377-5FE3-6433-28C3-B6D684031191}"/>
              </a:ext>
            </a:extLst>
          </p:cNvPr>
          <p:cNvSpPr>
            <a:spLocks noGrp="1"/>
          </p:cNvSpPr>
          <p:nvPr>
            <p:ph idx="1"/>
          </p:nvPr>
        </p:nvSpPr>
        <p:spPr>
          <a:xfrm>
            <a:off x="251520" y="1131590"/>
            <a:ext cx="8281294" cy="3455938"/>
          </a:xfrm>
        </p:spPr>
        <p:txBody>
          <a:bodyPr/>
          <a:lstStyle/>
          <a:p>
            <a:pPr marL="285750" indent="-285750">
              <a:spcBef>
                <a:spcPts val="600"/>
              </a:spcBef>
              <a:spcAft>
                <a:spcPts val="600"/>
              </a:spcAft>
              <a:buFont typeface="Arial" panose="020B0604020202020204" pitchFamily="34" charset="0"/>
              <a:buChar char="•"/>
            </a:pPr>
            <a:r>
              <a:rPr lang="en-US" sz="1600" dirty="0">
                <a:solidFill>
                  <a:schemeClr val="accent4"/>
                </a:solidFill>
              </a:rPr>
              <a:t>How can I prove/support my case? Do I have a hypothesis? Do I have supporting evidence? Have I proven the project's feasibility? Are my goals realistic?</a:t>
            </a:r>
          </a:p>
          <a:p>
            <a:pPr marL="285750" indent="-285750">
              <a:spcBef>
                <a:spcPts val="600"/>
              </a:spcBef>
              <a:spcAft>
                <a:spcPts val="600"/>
              </a:spcAft>
              <a:buFont typeface="Arial" panose="020B0604020202020204" pitchFamily="34" charset="0"/>
              <a:buChar char="•"/>
            </a:pPr>
            <a:r>
              <a:rPr lang="en-US" sz="1600" dirty="0">
                <a:solidFill>
                  <a:schemeClr val="accent4"/>
                </a:solidFill>
              </a:rPr>
              <a:t>What's the </a:t>
            </a:r>
            <a:r>
              <a:rPr lang="en-US" sz="1600" b="1" dirty="0">
                <a:solidFill>
                  <a:srgbClr val="002140"/>
                </a:solidFill>
              </a:rPr>
              <a:t>risk</a:t>
            </a:r>
            <a:r>
              <a:rPr lang="en-US" sz="1600" dirty="0">
                <a:solidFill>
                  <a:schemeClr val="accent4"/>
                </a:solidFill>
              </a:rPr>
              <a:t>? Is it justified by a substantial potential gain? Do I have a plan for managing the risk? Make sure that your risk is not too early on in the project. Do and redo the structure of the </a:t>
            </a:r>
            <a:r>
              <a:rPr lang="en-US" sz="1600" b="1" dirty="0">
                <a:solidFill>
                  <a:srgbClr val="002140"/>
                </a:solidFill>
              </a:rPr>
              <a:t>WPs</a:t>
            </a:r>
            <a:r>
              <a:rPr lang="en-US" sz="1600" dirty="0">
                <a:solidFill>
                  <a:schemeClr val="accent4"/>
                </a:solidFill>
              </a:rPr>
              <a:t>* until you are fully convinced. Have I proposed alternatives? </a:t>
            </a:r>
          </a:p>
          <a:p>
            <a:pPr marL="285750" indent="-285750">
              <a:spcBef>
                <a:spcPts val="600"/>
              </a:spcBef>
              <a:spcAft>
                <a:spcPts val="600"/>
              </a:spcAft>
              <a:buFont typeface="Arial" panose="020B0604020202020204" pitchFamily="34" charset="0"/>
              <a:buChar char="•"/>
            </a:pPr>
            <a:r>
              <a:rPr lang="en-IE" sz="1600" dirty="0">
                <a:solidFill>
                  <a:schemeClr val="accent4"/>
                </a:solidFill>
              </a:rPr>
              <a:t>Why am I the best/only person to carry it out? Know your competitors – what is the state of play, and why is your idea and scientific approach outstanding compared to them?</a:t>
            </a:r>
          </a:p>
          <a:p>
            <a:pPr marL="285750" indent="-285750">
              <a:spcBef>
                <a:spcPts val="600"/>
              </a:spcBef>
              <a:spcAft>
                <a:spcPts val="600"/>
              </a:spcAft>
              <a:buFont typeface="Arial" panose="020B0604020202020204" pitchFamily="34" charset="0"/>
              <a:buChar char="•"/>
            </a:pPr>
            <a:r>
              <a:rPr lang="en-US" sz="1600" dirty="0">
                <a:solidFill>
                  <a:schemeClr val="accent4"/>
                </a:solidFill>
              </a:rPr>
              <a:t>Have I given a realistic picture of my collaborations? Show that you can drive the collaborations but that it is </a:t>
            </a:r>
            <a:r>
              <a:rPr lang="en-US" sz="1600" i="1" dirty="0">
                <a:solidFill>
                  <a:schemeClr val="accent4"/>
                </a:solidFill>
              </a:rPr>
              <a:t>you</a:t>
            </a:r>
            <a:r>
              <a:rPr lang="en-US" sz="1600" dirty="0">
                <a:solidFill>
                  <a:schemeClr val="accent4"/>
                </a:solidFill>
              </a:rPr>
              <a:t> who will be leading the project.</a:t>
            </a:r>
          </a:p>
          <a:p>
            <a:pPr algn="ctr">
              <a:spcBef>
                <a:spcPts val="600"/>
              </a:spcBef>
              <a:spcAft>
                <a:spcPts val="600"/>
              </a:spcAft>
            </a:pPr>
            <a:r>
              <a:rPr lang="en-US" sz="1600" dirty="0">
                <a:solidFill>
                  <a:srgbClr val="002140"/>
                </a:solidFill>
              </a:rPr>
              <a:t>Attention: Get written consent of your collaborators before the submission deadline (a simple email is OK)</a:t>
            </a:r>
          </a:p>
        </p:txBody>
      </p:sp>
      <p:sp>
        <p:nvSpPr>
          <p:cNvPr id="4" name="Slide Number Placeholder 3">
            <a:extLst>
              <a:ext uri="{FF2B5EF4-FFF2-40B4-BE49-F238E27FC236}">
                <a16:creationId xmlns:a16="http://schemas.microsoft.com/office/drawing/2014/main" id="{6A230B90-2D9F-D1DE-941B-DFEEB89BF218}"/>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14</a:t>
            </a:fld>
            <a:endParaRPr lang="en-US"/>
          </a:p>
        </p:txBody>
      </p:sp>
      <p:pic>
        <p:nvPicPr>
          <p:cNvPr id="8" name="Picture 7" descr="A young child with glasses and a question marks above her head&#10;&#10;Description automatically generated">
            <a:extLst>
              <a:ext uri="{FF2B5EF4-FFF2-40B4-BE49-F238E27FC236}">
                <a16:creationId xmlns:a16="http://schemas.microsoft.com/office/drawing/2014/main" id="{DAE3F649-DE2A-C503-4CC9-525B7EE67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31"/>
            <a:ext cx="1791145" cy="1131590"/>
          </a:xfrm>
          <a:prstGeom prst="rect">
            <a:avLst/>
          </a:prstGeom>
        </p:spPr>
      </p:pic>
    </p:spTree>
    <p:extLst>
      <p:ext uri="{BB962C8B-B14F-4D97-AF65-F5344CB8AC3E}">
        <p14:creationId xmlns:p14="http://schemas.microsoft.com/office/powerpoint/2010/main" val="374469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D570-A0FE-5762-38E0-D5D952525F06}"/>
              </a:ext>
            </a:extLst>
          </p:cNvPr>
          <p:cNvSpPr>
            <a:spLocks noGrp="1"/>
          </p:cNvSpPr>
          <p:nvPr>
            <p:ph type="title"/>
          </p:nvPr>
        </p:nvSpPr>
        <p:spPr/>
        <p:txBody>
          <a:bodyPr/>
          <a:lstStyle/>
          <a:p>
            <a:r>
              <a:rPr lang="en-IE" dirty="0"/>
              <a:t>Some more rumours…</a:t>
            </a:r>
          </a:p>
        </p:txBody>
      </p:sp>
      <p:sp>
        <p:nvSpPr>
          <p:cNvPr id="3" name="Content Placeholder 2">
            <a:extLst>
              <a:ext uri="{FF2B5EF4-FFF2-40B4-BE49-F238E27FC236}">
                <a16:creationId xmlns:a16="http://schemas.microsoft.com/office/drawing/2014/main" id="{5D5AA377-5FE3-6433-28C3-B6D684031191}"/>
              </a:ext>
            </a:extLst>
          </p:cNvPr>
          <p:cNvSpPr>
            <a:spLocks noGrp="1"/>
          </p:cNvSpPr>
          <p:nvPr>
            <p:ph idx="1"/>
          </p:nvPr>
        </p:nvSpPr>
        <p:spPr>
          <a:xfrm>
            <a:off x="309564" y="1131590"/>
            <a:ext cx="8550275" cy="3308747"/>
          </a:xfrm>
        </p:spPr>
        <p:txBody>
          <a:bodyPr/>
          <a:lstStyle/>
          <a:p>
            <a:pPr>
              <a:spcBef>
                <a:spcPct val="0"/>
              </a:spcBef>
              <a:spcAft>
                <a:spcPct val="40000"/>
              </a:spcAft>
              <a:defRPr/>
            </a:pPr>
            <a:r>
              <a:rPr lang="en-GB" sz="1200" b="1" kern="1200" dirty="0">
                <a:solidFill>
                  <a:schemeClr val="accent1">
                    <a:lumMod val="75000"/>
                  </a:schemeClr>
                </a:solidFill>
                <a:latin typeface="Century Gothic" panose="020B0502020202020204" pitchFamily="34" charset="0"/>
              </a:rPr>
              <a:t>Rumour 1: </a:t>
            </a:r>
            <a:r>
              <a:rPr lang="en-GB" sz="1200" i="1" dirty="0">
                <a:solidFill>
                  <a:schemeClr val="accent1">
                    <a:lumMod val="75000"/>
                  </a:schemeClr>
                </a:solidFill>
                <a:latin typeface="Century Gothic" panose="020B0502020202020204" pitchFamily="34" charset="0"/>
                <a:cs typeface="Arial" panose="020B0604020202020204" pitchFamily="34" charset="0"/>
              </a:rPr>
              <a:t>I need preliminary results.</a:t>
            </a:r>
          </a:p>
          <a:p>
            <a:pPr>
              <a:spcBef>
                <a:spcPct val="0"/>
              </a:spcBef>
              <a:spcAft>
                <a:spcPct val="40000"/>
              </a:spcAft>
              <a:buBlip>
                <a:blip r:embed="rId3"/>
              </a:buBlip>
              <a:defRPr/>
            </a:pPr>
            <a:r>
              <a:rPr lang="en-GB" sz="1200" b="1" kern="1200" dirty="0">
                <a:solidFill>
                  <a:schemeClr val="accent1">
                    <a:lumMod val="75000"/>
                  </a:schemeClr>
                </a:solidFill>
                <a:latin typeface="Century Gothic" panose="020B0502020202020204" pitchFamily="34" charset="0"/>
              </a:rPr>
              <a:t>NOT true</a:t>
            </a:r>
            <a:r>
              <a:rPr lang="en-GB" sz="1200" dirty="0">
                <a:solidFill>
                  <a:schemeClr val="accent1">
                    <a:lumMod val="75000"/>
                  </a:schemeClr>
                </a:solidFill>
                <a:latin typeface="Century Gothic" panose="020B0502020202020204" pitchFamily="34" charset="0"/>
              </a:rPr>
              <a:t>: You do not, however you need to explain how the literature supports your hypothesis.</a:t>
            </a:r>
            <a:endParaRPr lang="en-GB" sz="1200" dirty="0">
              <a:solidFill>
                <a:schemeClr val="accent1">
                  <a:lumMod val="75000"/>
                </a:schemeClr>
              </a:solidFill>
              <a:latin typeface="Century Gothic" panose="020B0502020202020204" pitchFamily="34" charset="0"/>
              <a:cs typeface="Arial" panose="020B0604020202020204" pitchFamily="34" charset="0"/>
            </a:endParaRPr>
          </a:p>
          <a:p>
            <a:pPr marL="0" indent="0">
              <a:spcBef>
                <a:spcPts val="600"/>
              </a:spcBef>
              <a:spcAft>
                <a:spcPct val="40000"/>
              </a:spcAft>
              <a:buNone/>
              <a:defRPr/>
            </a:pPr>
            <a:r>
              <a:rPr lang="en-GB" sz="1200" b="1" kern="1200" dirty="0">
                <a:solidFill>
                  <a:schemeClr val="accent1">
                    <a:lumMod val="75000"/>
                  </a:schemeClr>
                </a:solidFill>
                <a:latin typeface="Century Gothic" panose="020B0502020202020204" pitchFamily="34" charset="0"/>
              </a:rPr>
              <a:t>Rumour  2: </a:t>
            </a:r>
            <a:r>
              <a:rPr lang="en-US" sz="1200" dirty="0">
                <a:solidFill>
                  <a:schemeClr val="accent1">
                    <a:lumMod val="75000"/>
                  </a:schemeClr>
                </a:solidFill>
                <a:latin typeface="Century Gothic" panose="020B0502020202020204" pitchFamily="34" charset="0"/>
                <a:cs typeface="Arial" panose="020B0604020202020204" pitchFamily="34" charset="0"/>
              </a:rPr>
              <a:t>To be successful, you need to continue an established research line, to prove continuity and credibility</a:t>
            </a:r>
            <a:endParaRPr lang="en-GB" sz="1200" dirty="0">
              <a:solidFill>
                <a:schemeClr val="accent1">
                  <a:lumMod val="75000"/>
                </a:schemeClr>
              </a:solidFill>
              <a:latin typeface="Century Gothic" panose="020B0502020202020204" pitchFamily="34" charset="0"/>
              <a:cs typeface="Arial" panose="020B0604020202020204" pitchFamily="34" charset="0"/>
            </a:endParaRPr>
          </a:p>
          <a:p>
            <a:pPr>
              <a:spcBef>
                <a:spcPct val="0"/>
              </a:spcBef>
              <a:spcAft>
                <a:spcPct val="40000"/>
              </a:spcAft>
              <a:buBlip>
                <a:blip r:embed="rId3"/>
              </a:buBlip>
              <a:defRPr/>
            </a:pPr>
            <a:r>
              <a:rPr lang="en-GB" sz="1200" b="1" kern="1200" dirty="0">
                <a:solidFill>
                  <a:schemeClr val="accent1">
                    <a:lumMod val="75000"/>
                  </a:schemeClr>
                </a:solidFill>
                <a:latin typeface="Century Gothic" panose="020B0502020202020204" pitchFamily="34" charset="0"/>
              </a:rPr>
              <a:t>NOT true</a:t>
            </a:r>
            <a:r>
              <a:rPr lang="en-GB" sz="1200" dirty="0">
                <a:solidFill>
                  <a:schemeClr val="accent1">
                    <a:lumMod val="75000"/>
                  </a:schemeClr>
                </a:solidFill>
                <a:latin typeface="Century Gothic" panose="020B0502020202020204" pitchFamily="34" charset="0"/>
              </a:rPr>
              <a:t>: </a:t>
            </a:r>
            <a:r>
              <a:rPr lang="en-US" sz="1200" dirty="0">
                <a:solidFill>
                  <a:schemeClr val="accent1">
                    <a:lumMod val="75000"/>
                  </a:schemeClr>
                </a:solidFill>
                <a:latin typeface="Century Gothic" panose="020B0502020202020204" pitchFamily="34" charset="0"/>
                <a:cs typeface="Arial" panose="020B0604020202020204" pitchFamily="34" charset="0"/>
              </a:rPr>
              <a:t>Generally, the opposite is true.</a:t>
            </a:r>
            <a:endParaRPr lang="en-US" sz="1200" dirty="0">
              <a:ea typeface="ＭＳ Ｐゴシック" pitchFamily="34" charset="-128"/>
            </a:endParaRPr>
          </a:p>
          <a:p>
            <a:pPr marL="0" indent="0">
              <a:spcBef>
                <a:spcPts val="600"/>
              </a:spcBef>
              <a:spcAft>
                <a:spcPct val="40000"/>
              </a:spcAft>
              <a:buNone/>
              <a:defRPr/>
            </a:pPr>
            <a:r>
              <a:rPr lang="en-GB" sz="1200" b="1" kern="1200" dirty="0">
                <a:solidFill>
                  <a:schemeClr val="accent1">
                    <a:lumMod val="75000"/>
                  </a:schemeClr>
                </a:solidFill>
                <a:latin typeface="Century Gothic" panose="020B0502020202020204" pitchFamily="34" charset="0"/>
              </a:rPr>
              <a:t>Rumour  3: </a:t>
            </a:r>
            <a:r>
              <a:rPr lang="en-US" sz="1200" dirty="0">
                <a:solidFill>
                  <a:schemeClr val="accent1">
                    <a:lumMod val="75000"/>
                  </a:schemeClr>
                </a:solidFill>
                <a:latin typeface="Century Gothic" panose="020B0502020202020204" pitchFamily="34" charset="0"/>
                <a:cs typeface="Arial" panose="020B0604020202020204" pitchFamily="34" charset="0"/>
              </a:rPr>
              <a:t> If you have already obtained on ERC grant you are less/more likely to get another one.</a:t>
            </a:r>
          </a:p>
          <a:p>
            <a:pPr>
              <a:spcBef>
                <a:spcPct val="0"/>
              </a:spcBef>
              <a:spcAft>
                <a:spcPct val="40000"/>
              </a:spcAft>
              <a:buBlip>
                <a:blip r:embed="rId3"/>
              </a:buBlip>
              <a:defRPr/>
            </a:pPr>
            <a:r>
              <a:rPr lang="en-GB" sz="1200" b="1" kern="1200" dirty="0">
                <a:solidFill>
                  <a:schemeClr val="accent1">
                    <a:lumMod val="75000"/>
                  </a:schemeClr>
                </a:solidFill>
                <a:latin typeface="Century Gothic" panose="020B0502020202020204" pitchFamily="34" charset="0"/>
              </a:rPr>
              <a:t>NOT true</a:t>
            </a:r>
            <a:r>
              <a:rPr lang="en-GB" sz="1200" dirty="0">
                <a:solidFill>
                  <a:schemeClr val="accent1">
                    <a:lumMod val="75000"/>
                  </a:schemeClr>
                </a:solidFill>
                <a:latin typeface="Century Gothic" panose="020B0502020202020204" pitchFamily="34" charset="0"/>
              </a:rPr>
              <a:t>: </a:t>
            </a:r>
            <a:r>
              <a:rPr lang="en-US" sz="1200" dirty="0">
                <a:solidFill>
                  <a:schemeClr val="accent1">
                    <a:lumMod val="75000"/>
                  </a:schemeClr>
                </a:solidFill>
                <a:latin typeface="Century Gothic" panose="020B0502020202020204" pitchFamily="34" charset="0"/>
                <a:cs typeface="Arial" panose="020B0604020202020204" pitchFamily="34" charset="0"/>
              </a:rPr>
              <a:t>Panels look at each proposal on its own merit and in comparison with the other applications, irrespectively of whether you have or have not obtained an ERC grant in the past. (Of course this does not apply for applications to a Proof of Concept grant.)</a:t>
            </a:r>
          </a:p>
          <a:p>
            <a:pPr marL="0" indent="0">
              <a:spcBef>
                <a:spcPts val="600"/>
              </a:spcBef>
              <a:spcAft>
                <a:spcPct val="40000"/>
              </a:spcAft>
              <a:buNone/>
              <a:defRPr/>
            </a:pPr>
            <a:r>
              <a:rPr lang="en-GB" sz="1200" b="1" kern="1200" dirty="0">
                <a:solidFill>
                  <a:schemeClr val="accent1">
                    <a:lumMod val="75000"/>
                  </a:schemeClr>
                </a:solidFill>
                <a:latin typeface="Century Gothic" panose="020B0502020202020204" pitchFamily="34" charset="0"/>
              </a:rPr>
              <a:t>Rumour  4: </a:t>
            </a:r>
            <a:r>
              <a:rPr lang="en-US" sz="1200" dirty="0">
                <a:solidFill>
                  <a:schemeClr val="accent1">
                    <a:lumMod val="75000"/>
                  </a:schemeClr>
                </a:solidFill>
                <a:latin typeface="Century Gothic" panose="020B0502020202020204" pitchFamily="34" charset="0"/>
                <a:cs typeface="Arial" panose="020B0604020202020204" pitchFamily="34" charset="0"/>
              </a:rPr>
              <a:t>The more socially or medically relevant a proposal is, the higher the chances of it getting funded.</a:t>
            </a:r>
            <a:endParaRPr lang="en-GB" sz="1200" dirty="0">
              <a:solidFill>
                <a:schemeClr val="accent1">
                  <a:lumMod val="75000"/>
                </a:schemeClr>
              </a:solidFill>
              <a:latin typeface="Century Gothic" panose="020B0502020202020204" pitchFamily="34" charset="0"/>
              <a:cs typeface="Arial" panose="020B0604020202020204" pitchFamily="34" charset="0"/>
            </a:endParaRPr>
          </a:p>
          <a:p>
            <a:pPr>
              <a:spcBef>
                <a:spcPct val="0"/>
              </a:spcBef>
              <a:spcAft>
                <a:spcPct val="40000"/>
              </a:spcAft>
              <a:buBlip>
                <a:blip r:embed="rId3"/>
              </a:buBlip>
              <a:defRPr/>
            </a:pPr>
            <a:r>
              <a:rPr lang="en-GB" sz="1200" b="1" kern="1200" dirty="0">
                <a:solidFill>
                  <a:schemeClr val="accent1">
                    <a:lumMod val="75000"/>
                  </a:schemeClr>
                </a:solidFill>
                <a:latin typeface="Century Gothic" panose="020B0502020202020204" pitchFamily="34" charset="0"/>
              </a:rPr>
              <a:t>NOT true</a:t>
            </a:r>
            <a:r>
              <a:rPr lang="en-GB" sz="1200" dirty="0">
                <a:solidFill>
                  <a:schemeClr val="accent1">
                    <a:lumMod val="75000"/>
                  </a:schemeClr>
                </a:solidFill>
                <a:latin typeface="Century Gothic" panose="020B0502020202020204" pitchFamily="34" charset="0"/>
              </a:rPr>
              <a:t>: </a:t>
            </a:r>
            <a:r>
              <a:rPr lang="en-US" sz="1200" dirty="0">
                <a:solidFill>
                  <a:schemeClr val="accent1">
                    <a:lumMod val="75000"/>
                  </a:schemeClr>
                </a:solidFill>
                <a:latin typeface="Century Gothic" panose="020B0502020202020204" pitchFamily="34" charset="0"/>
                <a:cs typeface="Arial" panose="020B0604020202020204" pitchFamily="34" charset="0"/>
              </a:rPr>
              <a:t>ERC funds frontier research, not research that promises to be only an incremental advancement of knowledge. This is irrespective of the field and whether it has societal, medical or clinical applications.</a:t>
            </a:r>
          </a:p>
          <a:p>
            <a:endParaRPr lang="en-IE" sz="1200" dirty="0"/>
          </a:p>
        </p:txBody>
      </p:sp>
      <p:sp>
        <p:nvSpPr>
          <p:cNvPr id="4" name="Slide Number Placeholder 3">
            <a:extLst>
              <a:ext uri="{FF2B5EF4-FFF2-40B4-BE49-F238E27FC236}">
                <a16:creationId xmlns:a16="http://schemas.microsoft.com/office/drawing/2014/main" id="{6A230B90-2D9F-D1DE-941B-DFEEB89BF218}"/>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15</a:t>
            </a:fld>
            <a:endParaRPr lang="en-US"/>
          </a:p>
        </p:txBody>
      </p:sp>
    </p:spTree>
    <p:extLst>
      <p:ext uri="{BB962C8B-B14F-4D97-AF65-F5344CB8AC3E}">
        <p14:creationId xmlns:p14="http://schemas.microsoft.com/office/powerpoint/2010/main" val="229768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91D0-5A1A-FC6A-6C12-6916EF36BB65}"/>
              </a:ext>
            </a:extLst>
          </p:cNvPr>
          <p:cNvSpPr>
            <a:spLocks noGrp="1"/>
          </p:cNvSpPr>
          <p:nvPr>
            <p:ph type="title"/>
          </p:nvPr>
        </p:nvSpPr>
        <p:spPr/>
        <p:txBody>
          <a:bodyPr/>
          <a:lstStyle/>
          <a:p>
            <a:r>
              <a:rPr lang="en-US" dirty="0"/>
              <a:t>Part B2 is for filling in the details </a:t>
            </a:r>
            <a:endParaRPr lang="en-IE" dirty="0"/>
          </a:p>
        </p:txBody>
      </p:sp>
      <p:sp>
        <p:nvSpPr>
          <p:cNvPr id="3" name="Content Placeholder 2">
            <a:extLst>
              <a:ext uri="{FF2B5EF4-FFF2-40B4-BE49-F238E27FC236}">
                <a16:creationId xmlns:a16="http://schemas.microsoft.com/office/drawing/2014/main" id="{3F6D13E0-602D-C115-A35D-36EEF84F63D1}"/>
              </a:ext>
            </a:extLst>
          </p:cNvPr>
          <p:cNvSpPr>
            <a:spLocks noGrp="1"/>
          </p:cNvSpPr>
          <p:nvPr>
            <p:ph idx="1"/>
          </p:nvPr>
        </p:nvSpPr>
        <p:spPr>
          <a:xfrm>
            <a:off x="296864" y="2067694"/>
            <a:ext cx="8550275" cy="2597175"/>
          </a:xfrm>
        </p:spPr>
        <p:txBody>
          <a:bodyPr/>
          <a:lstStyle/>
          <a:p>
            <a:pPr marL="342900" indent="-342900">
              <a:buFont typeface="Arial" panose="020B0604020202020204" pitchFamily="34" charset="0"/>
              <a:buChar char="•"/>
            </a:pPr>
            <a:r>
              <a:rPr lang="en-US" sz="1600" b="1" dirty="0">
                <a:solidFill>
                  <a:srgbClr val="002140"/>
                </a:solidFill>
              </a:rPr>
              <a:t>Do not repeat the synopsis</a:t>
            </a:r>
            <a:r>
              <a:rPr lang="en-US" sz="1600" dirty="0">
                <a:solidFill>
                  <a:schemeClr val="accent4"/>
                </a:solidFill>
              </a:rPr>
              <a:t>: go instead into details on your methodology and work plan! (Panel Members remember the Part B1 they read at step 1 and external reviewers read both B1/B2 consecutively.)</a:t>
            </a:r>
          </a:p>
          <a:p>
            <a:pPr marL="342900" indent="-342900">
              <a:buFont typeface="Arial" panose="020B0604020202020204" pitchFamily="34" charset="0"/>
              <a:buChar char="•"/>
            </a:pPr>
            <a:r>
              <a:rPr lang="en-US" sz="1600" dirty="0">
                <a:solidFill>
                  <a:schemeClr val="accent4"/>
                </a:solidFill>
              </a:rPr>
              <a:t>Make sure that there is an obvious link between B1 and B2.</a:t>
            </a:r>
          </a:p>
          <a:p>
            <a:pPr marL="342900" indent="-342900">
              <a:buFont typeface="Arial" panose="020B0604020202020204" pitchFamily="34" charset="0"/>
              <a:buChar char="•"/>
            </a:pPr>
            <a:r>
              <a:rPr lang="en-US" sz="1600" dirty="0">
                <a:solidFill>
                  <a:schemeClr val="accent4"/>
                </a:solidFill>
              </a:rPr>
              <a:t>Further explain your hypothesis and/or provide supporting evidence (if it exists)</a:t>
            </a:r>
          </a:p>
          <a:p>
            <a:pPr marL="342900" indent="-342900">
              <a:buFont typeface="Arial" panose="020B0604020202020204" pitchFamily="34" charset="0"/>
              <a:buChar char="•"/>
            </a:pPr>
            <a:r>
              <a:rPr lang="en-US" sz="1600" dirty="0">
                <a:solidFill>
                  <a:schemeClr val="accent4"/>
                </a:solidFill>
              </a:rPr>
              <a:t>Show you did your </a:t>
            </a:r>
            <a:r>
              <a:rPr lang="en-US" sz="1600" b="1" dirty="0">
                <a:solidFill>
                  <a:srgbClr val="002140"/>
                </a:solidFill>
              </a:rPr>
              <a:t>homework</a:t>
            </a:r>
            <a:r>
              <a:rPr lang="en-US" sz="1600" dirty="0">
                <a:solidFill>
                  <a:schemeClr val="accent4"/>
                </a:solidFill>
              </a:rPr>
              <a:t>!</a:t>
            </a:r>
          </a:p>
          <a:p>
            <a:pPr marL="623888" lvl="1" indent="-266700">
              <a:buFont typeface="Arial" panose="020B0604020202020204" pitchFamily="34" charset="0"/>
              <a:buChar char="•"/>
            </a:pPr>
            <a:r>
              <a:rPr lang="en-US" sz="1400" dirty="0">
                <a:solidFill>
                  <a:schemeClr val="accent4"/>
                </a:solidFill>
              </a:rPr>
              <a:t>Make sure that the quantitative and qualitative differences to the state-of-the-art are clear and referenced</a:t>
            </a:r>
          </a:p>
          <a:p>
            <a:pPr marL="623888" lvl="1" indent="-266700">
              <a:buFont typeface="Arial" panose="020B0604020202020204" pitchFamily="34" charset="0"/>
              <a:buChar char="•"/>
            </a:pPr>
            <a:r>
              <a:rPr lang="en-US" sz="1400" dirty="0">
                <a:solidFill>
                  <a:schemeClr val="accent4"/>
                </a:solidFill>
              </a:rPr>
              <a:t>Make sure that that literature summary is as complete as possible</a:t>
            </a:r>
          </a:p>
          <a:p>
            <a:pPr marL="342900" indent="-342900">
              <a:buFont typeface="Arial" panose="020B0604020202020204" pitchFamily="34" charset="0"/>
              <a:buChar char="•"/>
            </a:pPr>
            <a:r>
              <a:rPr lang="en-US" sz="1600" dirty="0">
                <a:solidFill>
                  <a:schemeClr val="accent4"/>
                </a:solidFill>
              </a:rPr>
              <a:t>Provide more information on the alternative strategies to mitigate the risks.</a:t>
            </a:r>
            <a:endParaRPr lang="en-US" sz="1400" dirty="0">
              <a:solidFill>
                <a:schemeClr val="accent4"/>
              </a:solidFill>
            </a:endParaRPr>
          </a:p>
          <a:p>
            <a:endParaRPr lang="en-IE" dirty="0"/>
          </a:p>
        </p:txBody>
      </p:sp>
      <p:sp>
        <p:nvSpPr>
          <p:cNvPr id="4" name="Slide Number Placeholder 3">
            <a:extLst>
              <a:ext uri="{FF2B5EF4-FFF2-40B4-BE49-F238E27FC236}">
                <a16:creationId xmlns:a16="http://schemas.microsoft.com/office/drawing/2014/main" id="{5941F5C5-DC3D-268E-946E-F37FC71E1ED9}"/>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16</a:t>
            </a:fld>
            <a:endParaRPr lang="en-US"/>
          </a:p>
        </p:txBody>
      </p:sp>
      <p:sp>
        <p:nvSpPr>
          <p:cNvPr id="5" name="AutoShape 68">
            <a:extLst>
              <a:ext uri="{FF2B5EF4-FFF2-40B4-BE49-F238E27FC236}">
                <a16:creationId xmlns:a16="http://schemas.microsoft.com/office/drawing/2014/main" id="{2799C5F4-133D-C4E4-CCC8-C5C0C6D880F4}"/>
              </a:ext>
            </a:extLst>
          </p:cNvPr>
          <p:cNvSpPr>
            <a:spLocks noChangeArrowheads="1"/>
          </p:cNvSpPr>
          <p:nvPr/>
        </p:nvSpPr>
        <p:spPr bwMode="auto">
          <a:xfrm>
            <a:off x="842962" y="1295529"/>
            <a:ext cx="7458075" cy="598104"/>
          </a:xfrm>
          <a:prstGeom prst="flowChartProcess">
            <a:avLst/>
          </a:prstGeom>
          <a:ln>
            <a:headEnd/>
            <a:tailEnd/>
          </a:ln>
        </p:spPr>
        <p:style>
          <a:lnRef idx="2">
            <a:schemeClr val="accent1"/>
          </a:lnRef>
          <a:fillRef idx="1">
            <a:schemeClr val="lt1"/>
          </a:fillRef>
          <a:effectRef idx="0">
            <a:schemeClr val="accent1"/>
          </a:effectRef>
          <a:fontRef idx="minor">
            <a:schemeClr val="dk1"/>
          </a:fontRef>
        </p:style>
        <p:txBody>
          <a:bodyPr wrap="square" lIns="126000" tIns="82800" rIns="126000" bIns="82800" anchor="ctr">
            <a:spAutoFit/>
          </a:bodyPr>
          <a:lstStyle/>
          <a:p>
            <a:pPr algn="ctr" defTabSz="914400">
              <a:buClrTx/>
              <a:buSzTx/>
              <a:buFontTx/>
              <a:buNone/>
              <a:defRPr/>
            </a:pPr>
            <a:r>
              <a:rPr lang="en-GB" sz="1400" dirty="0">
                <a:solidFill>
                  <a:srgbClr val="000000"/>
                </a:solidFill>
                <a:latin typeface="Calibri Light" panose="020F0302020204030204" pitchFamily="34" charset="0"/>
                <a:cs typeface="Arial" panose="020B0604020202020204" pitchFamily="34" charset="0"/>
              </a:rPr>
              <a:t>Step 2 interview and discussions are based on remote assessment of both </a:t>
            </a:r>
            <a:r>
              <a:rPr lang="en-GB" sz="1400" b="1" dirty="0">
                <a:solidFill>
                  <a:srgbClr val="000000"/>
                </a:solidFill>
                <a:latin typeface="Calibri Light" panose="020F0302020204030204" pitchFamily="34" charset="0"/>
                <a:cs typeface="Arial" panose="020B0604020202020204" pitchFamily="34" charset="0"/>
              </a:rPr>
              <a:t>Parts B1/B2 </a:t>
            </a:r>
            <a:r>
              <a:rPr lang="en-GB" sz="1400" dirty="0">
                <a:solidFill>
                  <a:srgbClr val="000000"/>
                </a:solidFill>
                <a:latin typeface="Calibri Light" panose="020F0302020204030204" pitchFamily="34" charset="0"/>
                <a:cs typeface="Arial" panose="020B0604020202020204" pitchFamily="34" charset="0"/>
              </a:rPr>
              <a:t>by </a:t>
            </a:r>
            <a:r>
              <a:rPr lang="en-GB" sz="1400" b="1" dirty="0">
                <a:solidFill>
                  <a:srgbClr val="000000"/>
                </a:solidFill>
                <a:latin typeface="Calibri Light" panose="020F0302020204030204" pitchFamily="34" charset="0"/>
                <a:cs typeface="Arial" panose="020B0604020202020204" pitchFamily="34" charset="0"/>
              </a:rPr>
              <a:t>Panel members AND external reviewers</a:t>
            </a:r>
            <a:r>
              <a:rPr lang="en-GB" sz="1400" dirty="0">
                <a:solidFill>
                  <a:srgbClr val="000000"/>
                </a:solidFill>
                <a:latin typeface="Calibri Light" panose="020F0302020204030204" pitchFamily="34" charset="0"/>
                <a:cs typeface="Arial" panose="020B0604020202020204" pitchFamily="34" charset="0"/>
              </a:rPr>
              <a:t>. In Step 2, they are asked to look at </a:t>
            </a:r>
            <a:r>
              <a:rPr lang="en-GB" sz="1400" b="1" dirty="0">
                <a:solidFill>
                  <a:srgbClr val="FF0000"/>
                </a:solidFill>
                <a:latin typeface="Calibri Light" panose="020F0302020204030204" pitchFamily="34" charset="0"/>
                <a:cs typeface="Arial" panose="020B0604020202020204" pitchFamily="34" charset="0"/>
              </a:rPr>
              <a:t>METHODOLOGY.</a:t>
            </a:r>
          </a:p>
        </p:txBody>
      </p:sp>
      <p:pic>
        <p:nvPicPr>
          <p:cNvPr id="7" name="Picture 6" descr="A hand writing on a chalkboard&#10;&#10;Description automatically generated">
            <a:extLst>
              <a:ext uri="{FF2B5EF4-FFF2-40B4-BE49-F238E27FC236}">
                <a16:creationId xmlns:a16="http://schemas.microsoft.com/office/drawing/2014/main" id="{8BFC1E2B-E231-4DF6-CAE4-AF2E8EF8C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0"/>
            <a:ext cx="984982" cy="987574"/>
          </a:xfrm>
          <a:prstGeom prst="rect">
            <a:avLst/>
          </a:prstGeom>
        </p:spPr>
      </p:pic>
    </p:spTree>
    <p:extLst>
      <p:ext uri="{BB962C8B-B14F-4D97-AF65-F5344CB8AC3E}">
        <p14:creationId xmlns:p14="http://schemas.microsoft.com/office/powerpoint/2010/main" val="262450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91D0-5A1A-FC6A-6C12-6916EF36BB65}"/>
              </a:ext>
            </a:extLst>
          </p:cNvPr>
          <p:cNvSpPr>
            <a:spLocks noGrp="1"/>
          </p:cNvSpPr>
          <p:nvPr>
            <p:ph type="title"/>
          </p:nvPr>
        </p:nvSpPr>
        <p:spPr/>
        <p:txBody>
          <a:bodyPr/>
          <a:lstStyle/>
          <a:p>
            <a:r>
              <a:rPr lang="en-US" dirty="0"/>
              <a:t>Part B2 is for filling in the details </a:t>
            </a:r>
            <a:endParaRPr lang="en-IE" dirty="0"/>
          </a:p>
        </p:txBody>
      </p:sp>
      <p:sp>
        <p:nvSpPr>
          <p:cNvPr id="3" name="Content Placeholder 2">
            <a:extLst>
              <a:ext uri="{FF2B5EF4-FFF2-40B4-BE49-F238E27FC236}">
                <a16:creationId xmlns:a16="http://schemas.microsoft.com/office/drawing/2014/main" id="{3F6D13E0-602D-C115-A35D-36EEF84F63D1}"/>
              </a:ext>
            </a:extLst>
          </p:cNvPr>
          <p:cNvSpPr>
            <a:spLocks noGrp="1"/>
          </p:cNvSpPr>
          <p:nvPr>
            <p:ph idx="1"/>
          </p:nvPr>
        </p:nvSpPr>
        <p:spPr>
          <a:xfrm>
            <a:off x="179512" y="1635646"/>
            <a:ext cx="8550275" cy="2597175"/>
          </a:xfrm>
        </p:spPr>
        <p:txBody>
          <a:bodyPr/>
          <a:lstStyle/>
          <a:p>
            <a:pPr marL="342900" indent="-342900">
              <a:spcBef>
                <a:spcPts val="600"/>
              </a:spcBef>
              <a:spcAft>
                <a:spcPts val="0"/>
              </a:spcAft>
              <a:buFont typeface="Arial" panose="020B0604020202020204" pitchFamily="34" charset="0"/>
              <a:buChar char="•"/>
            </a:pPr>
            <a:r>
              <a:rPr lang="en-US" dirty="0">
                <a:solidFill>
                  <a:schemeClr val="accent4"/>
                </a:solidFill>
              </a:rPr>
              <a:t>Describe some sort of timeline</a:t>
            </a:r>
          </a:p>
          <a:p>
            <a:pPr marL="342900" indent="-342900">
              <a:spcBef>
                <a:spcPts val="600"/>
              </a:spcBef>
              <a:spcAft>
                <a:spcPts val="0"/>
              </a:spcAft>
              <a:buFont typeface="Arial" panose="020B0604020202020204" pitchFamily="34" charset="0"/>
              <a:buChar char="•"/>
            </a:pPr>
            <a:r>
              <a:rPr lang="en-US" dirty="0">
                <a:solidFill>
                  <a:schemeClr val="accent4"/>
                </a:solidFill>
              </a:rPr>
              <a:t>Think the project as a team - explain involvement of team members and collaborators (be careful though: ERC proposals are NOT consortium proposals)</a:t>
            </a:r>
          </a:p>
          <a:p>
            <a:pPr marL="342900" indent="-342900">
              <a:spcBef>
                <a:spcPts val="600"/>
              </a:spcBef>
              <a:spcAft>
                <a:spcPts val="0"/>
              </a:spcAft>
              <a:buFont typeface="Arial" panose="020B0604020202020204" pitchFamily="34" charset="0"/>
              <a:buChar char="•"/>
            </a:pPr>
            <a:r>
              <a:rPr lang="en-US" dirty="0">
                <a:solidFill>
                  <a:schemeClr val="accent4"/>
                </a:solidFill>
              </a:rPr>
              <a:t>Use full space available (14 p.) </a:t>
            </a:r>
          </a:p>
          <a:p>
            <a:pPr marL="342900" indent="-342900">
              <a:spcBef>
                <a:spcPts val="600"/>
              </a:spcBef>
              <a:spcAft>
                <a:spcPts val="0"/>
              </a:spcAft>
              <a:buFont typeface="Arial" panose="020B0604020202020204" pitchFamily="34" charset="0"/>
              <a:buChar char="•"/>
            </a:pPr>
            <a:r>
              <a:rPr lang="en-US" dirty="0">
                <a:solidFill>
                  <a:schemeClr val="accent4"/>
                </a:solidFill>
              </a:rPr>
              <a:t>Make sure you give full references (these are excluded from page count so there is no excuse)</a:t>
            </a:r>
          </a:p>
          <a:p>
            <a:pPr marL="342900" indent="-342900">
              <a:spcBef>
                <a:spcPts val="600"/>
              </a:spcBef>
              <a:spcAft>
                <a:spcPts val="0"/>
              </a:spcAft>
              <a:buFont typeface="Arial" panose="020B0604020202020204" pitchFamily="34" charset="0"/>
              <a:buChar char="•"/>
            </a:pPr>
            <a:r>
              <a:rPr lang="en-US" dirty="0">
                <a:solidFill>
                  <a:schemeClr val="accent4"/>
                </a:solidFill>
              </a:rPr>
              <a:t>Fill in your Funding ID fully.</a:t>
            </a:r>
          </a:p>
          <a:p>
            <a:endParaRPr lang="en-IE" dirty="0"/>
          </a:p>
        </p:txBody>
      </p:sp>
      <p:sp>
        <p:nvSpPr>
          <p:cNvPr id="4" name="Slide Number Placeholder 3">
            <a:extLst>
              <a:ext uri="{FF2B5EF4-FFF2-40B4-BE49-F238E27FC236}">
                <a16:creationId xmlns:a16="http://schemas.microsoft.com/office/drawing/2014/main" id="{5941F5C5-DC3D-268E-946E-F37FC71E1ED9}"/>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17</a:t>
            </a:fld>
            <a:endParaRPr lang="en-US"/>
          </a:p>
        </p:txBody>
      </p:sp>
      <p:pic>
        <p:nvPicPr>
          <p:cNvPr id="7" name="Picture 6" descr="A hand writing on a chalkboard&#10;&#10;Description automatically generated">
            <a:extLst>
              <a:ext uri="{FF2B5EF4-FFF2-40B4-BE49-F238E27FC236}">
                <a16:creationId xmlns:a16="http://schemas.microsoft.com/office/drawing/2014/main" id="{8BFC1E2B-E231-4DF6-CAE4-AF2E8EF8C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0"/>
            <a:ext cx="984982" cy="987574"/>
          </a:xfrm>
          <a:prstGeom prst="rect">
            <a:avLst/>
          </a:prstGeom>
        </p:spPr>
      </p:pic>
    </p:spTree>
    <p:extLst>
      <p:ext uri="{BB962C8B-B14F-4D97-AF65-F5344CB8AC3E}">
        <p14:creationId xmlns:p14="http://schemas.microsoft.com/office/powerpoint/2010/main" val="368855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7742-FEC7-8272-E047-F3C8D8432034}"/>
              </a:ext>
            </a:extLst>
          </p:cNvPr>
          <p:cNvSpPr>
            <a:spLocks noGrp="1"/>
          </p:cNvSpPr>
          <p:nvPr>
            <p:ph type="title"/>
          </p:nvPr>
        </p:nvSpPr>
        <p:spPr/>
        <p:txBody>
          <a:bodyPr/>
          <a:lstStyle/>
          <a:p>
            <a:r>
              <a:rPr lang="en-US" dirty="0"/>
              <a:t>Respect the reader so that the reader can respect you</a:t>
            </a:r>
            <a:endParaRPr lang="en-IE" dirty="0"/>
          </a:p>
        </p:txBody>
      </p:sp>
      <p:sp>
        <p:nvSpPr>
          <p:cNvPr id="3" name="Content Placeholder 2">
            <a:extLst>
              <a:ext uri="{FF2B5EF4-FFF2-40B4-BE49-F238E27FC236}">
                <a16:creationId xmlns:a16="http://schemas.microsoft.com/office/drawing/2014/main" id="{9826FBF2-CC9C-45B4-E7F5-7B86696FDEA1}"/>
              </a:ext>
            </a:extLst>
          </p:cNvPr>
          <p:cNvSpPr>
            <a:spLocks noGrp="1"/>
          </p:cNvSpPr>
          <p:nvPr>
            <p:ph idx="1"/>
          </p:nvPr>
        </p:nvSpPr>
        <p:spPr>
          <a:xfrm>
            <a:off x="275284" y="1203598"/>
            <a:ext cx="5832647" cy="3024336"/>
          </a:xfrm>
        </p:spPr>
        <p:txBody>
          <a:bodyPr/>
          <a:lstStyle/>
          <a:p>
            <a:pPr marL="285750" indent="-285750">
              <a:spcBef>
                <a:spcPts val="0"/>
              </a:spcBef>
              <a:spcAft>
                <a:spcPts val="600"/>
              </a:spcAft>
              <a:buFont typeface="Arial" panose="020B0604020202020204" pitchFamily="34" charset="0"/>
              <a:buChar char="•"/>
            </a:pPr>
            <a:r>
              <a:rPr lang="en-US" dirty="0">
                <a:solidFill>
                  <a:schemeClr val="accent4"/>
                </a:solidFill>
              </a:rPr>
              <a:t>Make the project "easy to read and attractive" </a:t>
            </a:r>
          </a:p>
          <a:p>
            <a:pPr marL="285750" indent="-285750">
              <a:spcBef>
                <a:spcPts val="0"/>
              </a:spcBef>
              <a:spcAft>
                <a:spcPts val="600"/>
              </a:spcAft>
              <a:buFont typeface="Arial" panose="020B0604020202020204" pitchFamily="34" charset="0"/>
              <a:buChar char="•"/>
            </a:pPr>
            <a:r>
              <a:rPr lang="en-US" dirty="0">
                <a:solidFill>
                  <a:schemeClr val="accent4"/>
                </a:solidFill>
              </a:rPr>
              <a:t>Use paragraphs and correct typos</a:t>
            </a:r>
          </a:p>
          <a:p>
            <a:pPr marL="285750" indent="-285750">
              <a:spcBef>
                <a:spcPts val="0"/>
              </a:spcBef>
              <a:spcAft>
                <a:spcPts val="600"/>
              </a:spcAft>
              <a:buFont typeface="Arial" panose="020B0604020202020204" pitchFamily="34" charset="0"/>
              <a:buChar char="•"/>
            </a:pPr>
            <a:r>
              <a:rPr lang="en-US" dirty="0">
                <a:solidFill>
                  <a:schemeClr val="accent4"/>
                </a:solidFill>
              </a:rPr>
              <a:t>Do not submit a document with track changes</a:t>
            </a:r>
          </a:p>
          <a:p>
            <a:pPr marL="285750" indent="-285750">
              <a:spcBef>
                <a:spcPts val="0"/>
              </a:spcBef>
              <a:spcAft>
                <a:spcPts val="600"/>
              </a:spcAft>
              <a:buFont typeface="Arial" panose="020B0604020202020204" pitchFamily="34" charset="0"/>
              <a:buChar char="•"/>
            </a:pPr>
            <a:r>
              <a:rPr lang="en-US" dirty="0">
                <a:solidFill>
                  <a:schemeClr val="accent4"/>
                </a:solidFill>
              </a:rPr>
              <a:t>Avoid jargon</a:t>
            </a:r>
          </a:p>
          <a:p>
            <a:pPr marL="285750" indent="-285750">
              <a:spcBef>
                <a:spcPts val="0"/>
              </a:spcBef>
              <a:spcAft>
                <a:spcPts val="600"/>
              </a:spcAft>
              <a:buFont typeface="Arial" panose="020B0604020202020204" pitchFamily="34" charset="0"/>
              <a:buChar char="•"/>
            </a:pPr>
            <a:r>
              <a:rPr lang="en-US" dirty="0">
                <a:solidFill>
                  <a:schemeClr val="accent4"/>
                </a:solidFill>
              </a:rPr>
              <a:t>No excessive highlighting </a:t>
            </a:r>
          </a:p>
          <a:p>
            <a:pPr marL="285750" indent="-285750">
              <a:spcBef>
                <a:spcPts val="0"/>
              </a:spcBef>
              <a:spcAft>
                <a:spcPts val="600"/>
              </a:spcAft>
              <a:buFont typeface="Arial" panose="020B0604020202020204" pitchFamily="34" charset="0"/>
              <a:buChar char="•"/>
            </a:pPr>
            <a:r>
              <a:rPr lang="en-US" dirty="0">
                <a:solidFill>
                  <a:schemeClr val="accent4"/>
                </a:solidFill>
              </a:rPr>
              <a:t>Do not oversell it</a:t>
            </a:r>
          </a:p>
          <a:p>
            <a:pPr marL="285750" indent="-285750">
              <a:spcBef>
                <a:spcPts val="0"/>
              </a:spcBef>
              <a:spcAft>
                <a:spcPts val="600"/>
              </a:spcAft>
              <a:buFont typeface="Arial" panose="020B0604020202020204" pitchFamily="34" charset="0"/>
              <a:buChar char="•"/>
            </a:pPr>
            <a:r>
              <a:rPr lang="en-US" dirty="0">
                <a:solidFill>
                  <a:schemeClr val="accent4"/>
                </a:solidFill>
              </a:rPr>
              <a:t>Check the coherence of figures/tables</a:t>
            </a:r>
          </a:p>
          <a:p>
            <a:pPr marL="285750" indent="-285750">
              <a:spcBef>
                <a:spcPts val="0"/>
              </a:spcBef>
              <a:spcAft>
                <a:spcPts val="600"/>
              </a:spcAft>
              <a:buFont typeface="Arial" panose="020B0604020202020204" pitchFamily="34" charset="0"/>
              <a:buChar char="•"/>
            </a:pPr>
            <a:r>
              <a:rPr lang="en-US" dirty="0">
                <a:solidFill>
                  <a:schemeClr val="accent4"/>
                </a:solidFill>
              </a:rPr>
              <a:t>Make sure that there are proper legends to figures/tables as well as that the figure axes are clearly visible</a:t>
            </a:r>
          </a:p>
          <a:p>
            <a:endParaRPr lang="en-IE" dirty="0"/>
          </a:p>
        </p:txBody>
      </p:sp>
      <p:sp>
        <p:nvSpPr>
          <p:cNvPr id="4" name="Slide Number Placeholder 3">
            <a:extLst>
              <a:ext uri="{FF2B5EF4-FFF2-40B4-BE49-F238E27FC236}">
                <a16:creationId xmlns:a16="http://schemas.microsoft.com/office/drawing/2014/main" id="{239CAF19-281A-C4A5-A022-858E5A708ED2}"/>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18</a:t>
            </a:fld>
            <a:endParaRPr lang="en-US"/>
          </a:p>
        </p:txBody>
      </p:sp>
      <p:pic>
        <p:nvPicPr>
          <p:cNvPr id="7" name="Picture 6" descr="A yellow post-it note with black text on it&#10;&#10;Description automatically generated">
            <a:extLst>
              <a:ext uri="{FF2B5EF4-FFF2-40B4-BE49-F238E27FC236}">
                <a16:creationId xmlns:a16="http://schemas.microsoft.com/office/drawing/2014/main" id="{2C86D72C-9666-D4AE-355E-DBA38AA6E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357" y="1419622"/>
            <a:ext cx="3160419" cy="2103115"/>
          </a:xfrm>
          <a:prstGeom prst="rect">
            <a:avLst/>
          </a:prstGeom>
        </p:spPr>
      </p:pic>
    </p:spTree>
    <p:extLst>
      <p:ext uri="{BB962C8B-B14F-4D97-AF65-F5344CB8AC3E}">
        <p14:creationId xmlns:p14="http://schemas.microsoft.com/office/powerpoint/2010/main" val="231146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80E7-2CE7-38E5-2450-03E1959E3195}"/>
              </a:ext>
            </a:extLst>
          </p:cNvPr>
          <p:cNvSpPr>
            <a:spLocks noGrp="1"/>
          </p:cNvSpPr>
          <p:nvPr>
            <p:ph type="title"/>
          </p:nvPr>
        </p:nvSpPr>
        <p:spPr/>
        <p:txBody>
          <a:bodyPr/>
          <a:lstStyle/>
          <a:p>
            <a:r>
              <a:rPr lang="en-US" dirty="0"/>
              <a:t>Explain properly your resources and budget</a:t>
            </a:r>
            <a:endParaRPr lang="en-IE" dirty="0"/>
          </a:p>
        </p:txBody>
      </p:sp>
      <p:sp>
        <p:nvSpPr>
          <p:cNvPr id="3" name="Content Placeholder 2">
            <a:extLst>
              <a:ext uri="{FF2B5EF4-FFF2-40B4-BE49-F238E27FC236}">
                <a16:creationId xmlns:a16="http://schemas.microsoft.com/office/drawing/2014/main" id="{8DA02E1A-3B74-6529-6933-A30F39F0BD8A}"/>
              </a:ext>
            </a:extLst>
          </p:cNvPr>
          <p:cNvSpPr>
            <a:spLocks noGrp="1"/>
          </p:cNvSpPr>
          <p:nvPr>
            <p:ph idx="1"/>
          </p:nvPr>
        </p:nvSpPr>
        <p:spPr>
          <a:xfrm>
            <a:off x="296864" y="1059582"/>
            <a:ext cx="8550275" cy="3308747"/>
          </a:xfrm>
        </p:spPr>
        <p:txBody>
          <a:bodyPr/>
          <a:lstStyle/>
          <a:p>
            <a:pPr marL="285750" indent="-285750">
              <a:buFont typeface="Arial" panose="020B0604020202020204" pitchFamily="34" charset="0"/>
              <a:buChar char="•"/>
            </a:pPr>
            <a:r>
              <a:rPr lang="en-US" sz="1500" dirty="0">
                <a:solidFill>
                  <a:schemeClr val="accent4"/>
                </a:solidFill>
              </a:rPr>
              <a:t>Budget analysis carried out in Step 2/Step 3 of the evaluation.</a:t>
            </a:r>
          </a:p>
          <a:p>
            <a:pPr marL="285750" indent="-285750">
              <a:buFont typeface="Arial" panose="020B0604020202020204" pitchFamily="34" charset="0"/>
              <a:buChar char="•"/>
            </a:pPr>
            <a:r>
              <a:rPr lang="en-US" sz="1500" dirty="0">
                <a:solidFill>
                  <a:schemeClr val="accent4"/>
                </a:solidFill>
              </a:rPr>
              <a:t>Panels have responsibility to ensure that resources requested are reasonable and well justified.</a:t>
            </a:r>
          </a:p>
          <a:p>
            <a:pPr marL="285750" indent="-285750">
              <a:buFont typeface="Arial" panose="020B0604020202020204" pitchFamily="34" charset="0"/>
              <a:buChar char="•"/>
            </a:pPr>
            <a:r>
              <a:rPr lang="en-US" sz="1500" dirty="0">
                <a:solidFill>
                  <a:schemeClr val="accent4"/>
                </a:solidFill>
              </a:rPr>
              <a:t>Budget cuts need to be justified on a proposal-by-proposal basis (no across-the-board cuts).</a:t>
            </a:r>
          </a:p>
          <a:p>
            <a:pPr marL="285750" indent="-285750">
              <a:buFont typeface="Arial" panose="020B0604020202020204" pitchFamily="34" charset="0"/>
              <a:buChar char="•"/>
            </a:pPr>
            <a:r>
              <a:rPr lang="en-US" sz="1500" dirty="0">
                <a:solidFill>
                  <a:schemeClr val="accent4"/>
                </a:solidFill>
              </a:rPr>
              <a:t>Costs are often cut when they have not been explained.</a:t>
            </a:r>
          </a:p>
          <a:p>
            <a:pPr marL="285750" indent="-285750">
              <a:buFont typeface="Arial" panose="020B0604020202020204" pitchFamily="34" charset="0"/>
              <a:buChar char="•"/>
            </a:pPr>
            <a:r>
              <a:rPr lang="en-US" sz="1500" dirty="0">
                <a:solidFill>
                  <a:schemeClr val="accent4"/>
                </a:solidFill>
              </a:rPr>
              <a:t>Panels do not “micro-manage” project finances.</a:t>
            </a:r>
          </a:p>
          <a:p>
            <a:pPr marL="285750" indent="-285750">
              <a:buFont typeface="Arial" panose="020B0604020202020204" pitchFamily="34" charset="0"/>
              <a:buChar char="•"/>
            </a:pPr>
            <a:r>
              <a:rPr lang="en-US" sz="1500" dirty="0">
                <a:solidFill>
                  <a:schemeClr val="accent4"/>
                </a:solidFill>
              </a:rPr>
              <a:t>Awards made on a “take-it-or-leave-it” basis: no negotiations.</a:t>
            </a:r>
          </a:p>
          <a:p>
            <a:pPr marL="285750" indent="-285750">
              <a:buFont typeface="Arial" panose="020B0604020202020204" pitchFamily="34" charset="0"/>
              <a:buChar char="•"/>
            </a:pPr>
            <a:r>
              <a:rPr lang="en-US" sz="1500" dirty="0">
                <a:solidFill>
                  <a:schemeClr val="accent4"/>
                </a:solidFill>
              </a:rPr>
              <a:t>Ask for funding for Open Access – this is obligatory in </a:t>
            </a:r>
            <a:r>
              <a:rPr lang="en-US" sz="1500" dirty="0" err="1">
                <a:solidFill>
                  <a:schemeClr val="accent4"/>
                </a:solidFill>
              </a:rPr>
              <a:t>HorizonEurope</a:t>
            </a:r>
            <a:r>
              <a:rPr lang="en-US" sz="1500" dirty="0">
                <a:solidFill>
                  <a:schemeClr val="accent4"/>
                </a:solidFill>
              </a:rPr>
              <a:t>! </a:t>
            </a:r>
          </a:p>
          <a:p>
            <a:endParaRPr lang="en-US" sz="800" dirty="0">
              <a:solidFill>
                <a:schemeClr val="accent4"/>
              </a:solidFill>
            </a:endParaRPr>
          </a:p>
          <a:p>
            <a:pPr marL="0" indent="0">
              <a:spcBef>
                <a:spcPts val="0"/>
              </a:spcBef>
              <a:spcAft>
                <a:spcPts val="600"/>
              </a:spcAft>
              <a:buNone/>
              <a:defRPr/>
            </a:pPr>
            <a:r>
              <a:rPr lang="en-GB" sz="1200" b="1" kern="1200" dirty="0">
                <a:solidFill>
                  <a:schemeClr val="accent1">
                    <a:lumMod val="75000"/>
                  </a:schemeClr>
                </a:solidFill>
                <a:latin typeface="Century Gothic" panose="020B0502020202020204" pitchFamily="34" charset="0"/>
              </a:rPr>
              <a:t>Rumour 1: </a:t>
            </a:r>
            <a:r>
              <a:rPr lang="en-GB" sz="1200" i="1" dirty="0">
                <a:solidFill>
                  <a:schemeClr val="accent1">
                    <a:lumMod val="75000"/>
                  </a:schemeClr>
                </a:solidFill>
                <a:latin typeface="Century Gothic" panose="020B0502020202020204" pitchFamily="34" charset="0"/>
                <a:cs typeface="Arial" panose="020B0604020202020204" pitchFamily="34" charset="0"/>
              </a:rPr>
              <a:t>I</a:t>
            </a:r>
            <a:r>
              <a:rPr lang="en-US" sz="1200" i="1" dirty="0">
                <a:solidFill>
                  <a:schemeClr val="accent1">
                    <a:lumMod val="75000"/>
                  </a:schemeClr>
                </a:solidFill>
                <a:latin typeface="Century Gothic" panose="020B0502020202020204" pitchFamily="34" charset="0"/>
                <a:cs typeface="Arial" panose="020B0604020202020204" pitchFamily="34" charset="0"/>
              </a:rPr>
              <a:t>f I do not ask for a large sum, I have no chances- only complex and expensive projects get funded.</a:t>
            </a:r>
            <a:endParaRPr lang="en-GB" sz="1200" i="1" dirty="0">
              <a:solidFill>
                <a:schemeClr val="accent1">
                  <a:lumMod val="75000"/>
                </a:schemeClr>
              </a:solidFill>
              <a:latin typeface="Century Gothic" panose="020B0502020202020204" pitchFamily="34" charset="0"/>
              <a:cs typeface="Arial" panose="020B0604020202020204" pitchFamily="34" charset="0"/>
            </a:endParaRPr>
          </a:p>
          <a:p>
            <a:pPr>
              <a:spcBef>
                <a:spcPts val="300"/>
              </a:spcBef>
              <a:spcAft>
                <a:spcPts val="0"/>
              </a:spcAft>
              <a:buBlip>
                <a:blip r:embed="rId3"/>
              </a:buBlip>
              <a:defRPr/>
            </a:pPr>
            <a:r>
              <a:rPr lang="en-GB" sz="1200" b="1" kern="1200" dirty="0">
                <a:solidFill>
                  <a:schemeClr val="accent1">
                    <a:lumMod val="75000"/>
                  </a:schemeClr>
                </a:solidFill>
                <a:latin typeface="Century Gothic" panose="020B0502020202020204" pitchFamily="34" charset="0"/>
              </a:rPr>
              <a:t>NOT true</a:t>
            </a:r>
            <a:r>
              <a:rPr lang="en-GB" sz="1200" dirty="0">
                <a:solidFill>
                  <a:schemeClr val="accent1">
                    <a:lumMod val="75000"/>
                  </a:schemeClr>
                </a:solidFill>
                <a:latin typeface="Century Gothic" panose="020B0502020202020204" pitchFamily="34" charset="0"/>
              </a:rPr>
              <a:t>: </a:t>
            </a:r>
            <a:r>
              <a:rPr lang="en-US" sz="1200" dirty="0">
                <a:solidFill>
                  <a:schemeClr val="accent1">
                    <a:lumMod val="75000"/>
                  </a:schemeClr>
                </a:solidFill>
                <a:latin typeface="Century Gothic" panose="020B0502020202020204" pitchFamily="34" charset="0"/>
              </a:rPr>
              <a:t>There are many areas where it may make little or no sense to ask for the maximal amount of funds. No grant was ever rejected for asking too few funds.</a:t>
            </a:r>
          </a:p>
          <a:p>
            <a:pPr>
              <a:spcBef>
                <a:spcPts val="300"/>
              </a:spcBef>
              <a:spcAft>
                <a:spcPts val="0"/>
              </a:spcAft>
              <a:defRPr/>
            </a:pPr>
            <a:endParaRPr lang="en-GB" sz="400" dirty="0">
              <a:solidFill>
                <a:schemeClr val="accent1">
                  <a:lumMod val="75000"/>
                </a:schemeClr>
              </a:solidFill>
              <a:latin typeface="Century Gothic" panose="020B0502020202020204" pitchFamily="34" charset="0"/>
            </a:endParaRPr>
          </a:p>
          <a:p>
            <a:pPr marL="0" indent="0">
              <a:spcBef>
                <a:spcPts val="0"/>
              </a:spcBef>
              <a:spcAft>
                <a:spcPts val="600"/>
              </a:spcAft>
              <a:buNone/>
              <a:defRPr/>
            </a:pPr>
            <a:r>
              <a:rPr lang="en-GB" sz="1200" b="1" kern="1200" dirty="0">
                <a:solidFill>
                  <a:schemeClr val="accent1">
                    <a:lumMod val="75000"/>
                  </a:schemeClr>
                </a:solidFill>
                <a:latin typeface="Century Gothic" panose="020B0502020202020204" pitchFamily="34" charset="0"/>
              </a:rPr>
              <a:t>Rumour 2: </a:t>
            </a:r>
            <a:r>
              <a:rPr lang="en-GB" sz="1200" i="1" dirty="0">
                <a:solidFill>
                  <a:schemeClr val="accent1">
                    <a:lumMod val="75000"/>
                  </a:schemeClr>
                </a:solidFill>
                <a:latin typeface="Century Gothic" panose="020B0502020202020204" pitchFamily="34" charset="0"/>
                <a:cs typeface="Arial" panose="020B0604020202020204" pitchFamily="34" charset="0"/>
              </a:rPr>
              <a:t>Ask for funding beyond the max, the panel will anyhow cut it down.</a:t>
            </a:r>
          </a:p>
          <a:p>
            <a:pPr>
              <a:spcBef>
                <a:spcPts val="300"/>
              </a:spcBef>
              <a:spcAft>
                <a:spcPts val="0"/>
              </a:spcAft>
              <a:buBlip>
                <a:blip r:embed="rId3"/>
              </a:buBlip>
              <a:defRPr/>
            </a:pPr>
            <a:r>
              <a:rPr lang="en-GB" sz="1200" b="1" kern="1200" dirty="0">
                <a:solidFill>
                  <a:schemeClr val="accent1">
                    <a:lumMod val="75000"/>
                  </a:schemeClr>
                </a:solidFill>
                <a:latin typeface="Century Gothic" panose="020B0502020202020204" pitchFamily="34" charset="0"/>
              </a:rPr>
              <a:t>NOT true</a:t>
            </a:r>
            <a:r>
              <a:rPr lang="en-GB" sz="1200" dirty="0">
                <a:solidFill>
                  <a:schemeClr val="accent1">
                    <a:lumMod val="75000"/>
                  </a:schemeClr>
                </a:solidFill>
                <a:latin typeface="Century Gothic" panose="020B0502020202020204" pitchFamily="34" charset="0"/>
              </a:rPr>
              <a:t>: unexplained or non-motivated requests can be cut down, so if you artificially inflate your budget, the extra funding will be indeed cut.</a:t>
            </a:r>
            <a:endParaRPr lang="en-GB" sz="1200" dirty="0">
              <a:solidFill>
                <a:schemeClr val="accent1">
                  <a:lumMod val="75000"/>
                </a:schemeClr>
              </a:solidFill>
              <a:latin typeface="Century Gothic" panose="020B0502020202020204" pitchFamily="34" charset="0"/>
              <a:cs typeface="Arial" panose="020B0604020202020204" pitchFamily="34" charset="0"/>
            </a:endParaRPr>
          </a:p>
          <a:p>
            <a:endParaRPr lang="en-US" sz="1600" dirty="0">
              <a:solidFill>
                <a:schemeClr val="accent4"/>
              </a:solidFill>
            </a:endParaRPr>
          </a:p>
          <a:p>
            <a:endParaRPr lang="en-IE" dirty="0"/>
          </a:p>
        </p:txBody>
      </p:sp>
      <p:sp>
        <p:nvSpPr>
          <p:cNvPr id="4" name="Slide Number Placeholder 3">
            <a:extLst>
              <a:ext uri="{FF2B5EF4-FFF2-40B4-BE49-F238E27FC236}">
                <a16:creationId xmlns:a16="http://schemas.microsoft.com/office/drawing/2014/main" id="{3078C396-78D0-3D8F-99CC-F4315FE7D32C}"/>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19</a:t>
            </a:fld>
            <a:endParaRPr lang="en-US"/>
          </a:p>
        </p:txBody>
      </p:sp>
      <p:pic>
        <p:nvPicPr>
          <p:cNvPr id="6" name="Picture 5" descr="A calculator and pencil next to a paper and a bag of money&#10;&#10;Description automatically generated">
            <a:extLst>
              <a:ext uri="{FF2B5EF4-FFF2-40B4-BE49-F238E27FC236}">
                <a16:creationId xmlns:a16="http://schemas.microsoft.com/office/drawing/2014/main" id="{554345BC-850D-4B75-00F2-05156E6D5C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97114"/>
            <a:ext cx="2134903" cy="1198505"/>
          </a:xfrm>
          <a:prstGeom prst="rect">
            <a:avLst/>
          </a:prstGeom>
        </p:spPr>
      </p:pic>
    </p:spTree>
    <p:extLst>
      <p:ext uri="{BB962C8B-B14F-4D97-AF65-F5344CB8AC3E}">
        <p14:creationId xmlns:p14="http://schemas.microsoft.com/office/powerpoint/2010/main" val="32839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en-US" dirty="0"/>
              <a:t>First things first: get information (early on)!</a:t>
            </a:r>
            <a:endParaRPr lang="en-GB" dirty="0"/>
          </a:p>
        </p:txBody>
      </p:sp>
      <p:sp>
        <p:nvSpPr>
          <p:cNvPr id="46083" name="Rectangle 3"/>
          <p:cNvSpPr>
            <a:spLocks noGrp="1" noChangeArrowheads="1"/>
          </p:cNvSpPr>
          <p:nvPr>
            <p:ph idx="1"/>
          </p:nvPr>
        </p:nvSpPr>
        <p:spPr>
          <a:xfrm>
            <a:off x="288132" y="1059582"/>
            <a:ext cx="8550275" cy="3528392"/>
          </a:xfrm>
        </p:spPr>
        <p:txBody>
          <a:bodyPr/>
          <a:lstStyle/>
          <a:p>
            <a:pPr marL="285750" indent="-285750">
              <a:spcBef>
                <a:spcPct val="15000"/>
              </a:spcBef>
              <a:spcAft>
                <a:spcPct val="15000"/>
              </a:spcAft>
              <a:buFont typeface="Arial" panose="020B0604020202020204" pitchFamily="34" charset="0"/>
              <a:buChar char="•"/>
            </a:pPr>
            <a:r>
              <a:rPr lang="en-GB" dirty="0">
                <a:solidFill>
                  <a:schemeClr val="accent4"/>
                </a:solidFill>
              </a:rPr>
              <a:t>Get familiar with the European Commission's </a:t>
            </a:r>
            <a:r>
              <a:rPr lang="en-GB" dirty="0">
                <a:solidFill>
                  <a:schemeClr val="tx1"/>
                </a:solidFill>
              </a:rPr>
              <a:t>Funding and Tender portal </a:t>
            </a:r>
            <a:r>
              <a:rPr lang="en-GB" dirty="0">
                <a:solidFill>
                  <a:schemeClr val="accent4"/>
                </a:solidFill>
              </a:rPr>
              <a:t>and download the templates</a:t>
            </a:r>
          </a:p>
          <a:p>
            <a:pPr algn="ctr">
              <a:spcBef>
                <a:spcPct val="15000"/>
              </a:spcBef>
              <a:spcAft>
                <a:spcPct val="15000"/>
              </a:spcAft>
            </a:pPr>
            <a:r>
              <a:rPr lang="en-GB" sz="1400" kern="1200" dirty="0">
                <a:ea typeface="ＭＳ Ｐゴシック" pitchFamily="34" charset="-128"/>
                <a:hlinkClick r:id="rId4">
                  <a:extLst>
                    <a:ext uri="{A12FA001-AC4F-418D-AE19-62706E023703}">
                      <ahyp:hlinkClr xmlns:ahyp="http://schemas.microsoft.com/office/drawing/2018/hyperlinkcolor" val="tx"/>
                    </a:ext>
                  </a:extLst>
                </a:hlinkClick>
              </a:rPr>
              <a:t>https://ec.europa.eu/info/funding-tenders/opportunities/portal/screen/home</a:t>
            </a:r>
            <a:r>
              <a:rPr lang="en-GB" sz="1400" kern="1200" dirty="0">
                <a:ea typeface="ＭＳ Ｐゴシック" pitchFamily="34" charset="-128"/>
              </a:rPr>
              <a:t>    </a:t>
            </a:r>
          </a:p>
          <a:p>
            <a:pPr marL="285750" indent="-285750">
              <a:spcBef>
                <a:spcPct val="15000"/>
              </a:spcBef>
              <a:spcAft>
                <a:spcPct val="15000"/>
              </a:spcAft>
              <a:buFont typeface="Arial" panose="020B0604020202020204" pitchFamily="34" charset="0"/>
              <a:buChar char="•"/>
            </a:pPr>
            <a:endParaRPr lang="en-GB" sz="1000" dirty="0">
              <a:solidFill>
                <a:schemeClr val="accent4"/>
              </a:solidFill>
            </a:endParaRPr>
          </a:p>
          <a:p>
            <a:pPr marL="285750" indent="-285750">
              <a:spcBef>
                <a:spcPct val="15000"/>
              </a:spcBef>
              <a:spcAft>
                <a:spcPct val="15000"/>
              </a:spcAft>
              <a:buFont typeface="Arial" panose="020B0604020202020204" pitchFamily="34" charset="0"/>
              <a:buChar char="•"/>
            </a:pPr>
            <a:r>
              <a:rPr lang="en-GB" dirty="0">
                <a:solidFill>
                  <a:schemeClr val="accent4"/>
                </a:solidFill>
              </a:rPr>
              <a:t>Call documents (</a:t>
            </a:r>
            <a:r>
              <a:rPr lang="en-GB" dirty="0">
                <a:solidFill>
                  <a:schemeClr val="tx1"/>
                </a:solidFill>
              </a:rPr>
              <a:t>Information for Applicants</a:t>
            </a:r>
            <a:r>
              <a:rPr lang="en-GB" dirty="0">
                <a:solidFill>
                  <a:schemeClr val="accent4"/>
                </a:solidFill>
              </a:rPr>
              <a:t>, Work Programme, Frequently Asked Questions) explain how to prepare your proposal</a:t>
            </a:r>
          </a:p>
          <a:p>
            <a:pPr marL="285750" indent="-285750">
              <a:spcBef>
                <a:spcPct val="15000"/>
              </a:spcBef>
              <a:spcAft>
                <a:spcPct val="15000"/>
              </a:spcAft>
              <a:buFont typeface="Arial" panose="020B0604020202020204" pitchFamily="34" charset="0"/>
              <a:buChar char="•"/>
            </a:pPr>
            <a:endParaRPr lang="en-GB" sz="1100" dirty="0">
              <a:solidFill>
                <a:schemeClr val="accent4"/>
              </a:solidFill>
            </a:endParaRPr>
          </a:p>
          <a:p>
            <a:pPr marL="285750" indent="-285750">
              <a:spcBef>
                <a:spcPct val="15000"/>
              </a:spcBef>
              <a:spcAft>
                <a:spcPct val="15000"/>
              </a:spcAft>
              <a:buFont typeface="Arial" panose="020B0604020202020204" pitchFamily="34" charset="0"/>
              <a:buChar char="•"/>
            </a:pPr>
            <a:r>
              <a:rPr lang="en-GB" dirty="0">
                <a:solidFill>
                  <a:schemeClr val="accent4"/>
                </a:solidFill>
              </a:rPr>
              <a:t>Ask your questions</a:t>
            </a:r>
          </a:p>
          <a:p>
            <a:pPr marL="1252538" lvl="1" indent="-285750">
              <a:spcBef>
                <a:spcPct val="15000"/>
              </a:spcBef>
              <a:spcAft>
                <a:spcPct val="15000"/>
              </a:spcAft>
              <a:buFont typeface="Arial" panose="020B0604020202020204" pitchFamily="34" charset="0"/>
              <a:buChar char="•"/>
            </a:pPr>
            <a:r>
              <a:rPr lang="en-GB" dirty="0">
                <a:solidFill>
                  <a:schemeClr val="accent4"/>
                </a:solidFill>
              </a:rPr>
              <a:t>NCPs</a:t>
            </a:r>
          </a:p>
          <a:p>
            <a:pPr marL="1252538" lvl="1" indent="-285750">
              <a:spcBef>
                <a:spcPct val="15000"/>
              </a:spcBef>
              <a:spcAft>
                <a:spcPct val="15000"/>
              </a:spcAft>
              <a:buFont typeface="Arial" panose="020B0604020202020204" pitchFamily="34" charset="0"/>
              <a:buChar char="•"/>
            </a:pPr>
            <a:r>
              <a:rPr lang="en-GB" dirty="0">
                <a:solidFill>
                  <a:schemeClr val="accent4"/>
                </a:solidFill>
              </a:rPr>
              <a:t>Host Institutions’ grant offices</a:t>
            </a:r>
          </a:p>
          <a:p>
            <a:pPr marL="1252538" lvl="1" indent="-285750">
              <a:spcBef>
                <a:spcPct val="15000"/>
              </a:spcBef>
              <a:spcAft>
                <a:spcPct val="15000"/>
              </a:spcAft>
              <a:buFont typeface="Arial" panose="020B0604020202020204" pitchFamily="34" charset="0"/>
              <a:buChar char="•"/>
            </a:pPr>
            <a:r>
              <a:rPr lang="en-GB" dirty="0">
                <a:solidFill>
                  <a:schemeClr val="accent4"/>
                </a:solidFill>
              </a:rPr>
              <a:t>ERC grantees</a:t>
            </a:r>
          </a:p>
          <a:p>
            <a:pPr marL="1252538" lvl="1" indent="-285750">
              <a:spcBef>
                <a:spcPct val="15000"/>
              </a:spcBef>
              <a:spcAft>
                <a:spcPct val="15000"/>
              </a:spcAft>
              <a:buFont typeface="Arial" panose="020B0604020202020204" pitchFamily="34" charset="0"/>
              <a:buChar char="•"/>
            </a:pPr>
            <a:r>
              <a:rPr lang="en-US" dirty="0">
                <a:solidFill>
                  <a:schemeClr val="accent4"/>
                </a:solidFill>
              </a:rPr>
              <a:t>ERCEA e.g., </a:t>
            </a:r>
            <a:r>
              <a:rPr lang="en-US" sz="1400" dirty="0">
                <a:solidFill>
                  <a:schemeClr val="accent4"/>
                </a:solidFill>
                <a:hlinkClick r:id="rId5"/>
              </a:rPr>
              <a:t>ERC-2024-ADG-APPLICANTS@ec.europa.eu</a:t>
            </a:r>
            <a:r>
              <a:rPr lang="en-US" sz="1400" dirty="0">
                <a:solidFill>
                  <a:schemeClr val="accent4"/>
                </a:solidFill>
              </a:rPr>
              <a:t> , </a:t>
            </a:r>
            <a:r>
              <a:rPr lang="en-US" sz="1400" dirty="0">
                <a:solidFill>
                  <a:schemeClr val="accent4"/>
                </a:solidFill>
                <a:hlinkClick r:id="rId6"/>
              </a:rPr>
              <a:t>ERC-2025-COG-APPLICANTS@ec.europa.eu</a:t>
            </a:r>
            <a:r>
              <a:rPr lang="en-US" sz="1400" dirty="0">
                <a:solidFill>
                  <a:schemeClr val="accent4"/>
                </a:solidFill>
              </a:rPr>
              <a:t> </a:t>
            </a:r>
            <a:endParaRPr lang="en-US" dirty="0">
              <a:solidFill>
                <a:schemeClr val="accent4"/>
              </a:solidFill>
            </a:endParaRPr>
          </a:p>
        </p:txBody>
      </p:sp>
      <p:sp>
        <p:nvSpPr>
          <p:cNvPr id="46085"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557213" indent="-214313" eaLnBrk="0" hangingPunct="0">
              <a:defRPr>
                <a:solidFill>
                  <a:schemeClr val="tx1"/>
                </a:solidFill>
                <a:latin typeface="Arial" charset="0"/>
                <a:ea typeface="ＭＳ Ｐゴシック" pitchFamily="34" charset="-128"/>
              </a:defRPr>
            </a:lvl2pPr>
            <a:lvl3pPr marL="857250" indent="-171450" eaLnBrk="0" hangingPunct="0">
              <a:defRPr>
                <a:solidFill>
                  <a:schemeClr val="tx1"/>
                </a:solidFill>
                <a:latin typeface="Arial" charset="0"/>
                <a:ea typeface="ＭＳ Ｐゴシック" pitchFamily="34" charset="-128"/>
              </a:defRPr>
            </a:lvl3pPr>
            <a:lvl4pPr marL="1200150" indent="-171450" eaLnBrk="0" hangingPunct="0">
              <a:defRPr>
                <a:solidFill>
                  <a:schemeClr val="tx1"/>
                </a:solidFill>
                <a:latin typeface="Arial" charset="0"/>
                <a:ea typeface="ＭＳ Ｐゴシック" pitchFamily="34" charset="-128"/>
              </a:defRPr>
            </a:lvl4pPr>
            <a:lvl5pPr marL="1543050" indent="-171450" eaLnBrk="0" hangingPunct="0">
              <a:defRPr>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900" dirty="0">
                <a:solidFill>
                  <a:srgbClr val="000000"/>
                </a:solidFill>
                <a:latin typeface="Calibri Light" panose="020F0302020204030204" pitchFamily="34" charset="0"/>
                <a:cs typeface="Arial" charset="0"/>
              </a:rPr>
              <a:t>│ </a:t>
            </a:r>
            <a:fld id="{51FE2EA4-8F7D-47B2-A1DE-E28252B3519B}" type="slidenum">
              <a:rPr lang="en-US" sz="900">
                <a:solidFill>
                  <a:srgbClr val="000000"/>
                </a:solidFill>
                <a:latin typeface="Calibri Light" panose="020F0302020204030204" pitchFamily="34" charset="0"/>
                <a:cs typeface="Arial" charset="0"/>
              </a:rPr>
              <a:pPr eaLnBrk="1" hangingPunct="1"/>
              <a:t>2</a:t>
            </a:fld>
            <a:endParaRPr lang="en-US" sz="900" dirty="0">
              <a:solidFill>
                <a:srgbClr val="000000"/>
              </a:solidFill>
              <a:latin typeface="Calibri Light" panose="020F0302020204030204" pitchFamily="34" charset="0"/>
              <a:cs typeface="Arial" charset="0"/>
            </a:endParaRPr>
          </a:p>
        </p:txBody>
      </p:sp>
      <p:pic>
        <p:nvPicPr>
          <p:cNvPr id="6" name="Picture 5" descr="A yellow and white text with red and white clouds&#10;&#10;Description automatically generated">
            <a:extLst>
              <a:ext uri="{FF2B5EF4-FFF2-40B4-BE49-F238E27FC236}">
                <a16:creationId xmlns:a16="http://schemas.microsoft.com/office/drawing/2014/main" id="{9ABF83C4-24A3-6564-7746-B06CA9AB509C}"/>
              </a:ext>
            </a:extLst>
          </p:cNvPr>
          <p:cNvPicPr>
            <a:picLocks noChangeAspect="1"/>
          </p:cNvPicPr>
          <p:nvPr/>
        </p:nvPicPr>
        <p:blipFill rotWithShape="1">
          <a:blip r:embed="rId7">
            <a:extLst>
              <a:ext uri="{28A0092B-C50C-407E-A947-70E740481C1C}">
                <a14:useLocalDpi xmlns:a14="http://schemas.microsoft.com/office/drawing/2010/main" val="0"/>
              </a:ext>
            </a:extLst>
          </a:blip>
          <a:srcRect t="4189" b="7912"/>
          <a:stretch/>
        </p:blipFill>
        <p:spPr>
          <a:xfrm>
            <a:off x="5724128" y="0"/>
            <a:ext cx="1683471" cy="1080121"/>
          </a:xfrm>
          <a:prstGeom prst="rect">
            <a:avLst/>
          </a:prstGeom>
        </p:spPr>
      </p:pic>
    </p:spTree>
    <p:custDataLst>
      <p:tags r:id="rId1"/>
    </p:custDataLst>
    <p:extLst>
      <p:ext uri="{BB962C8B-B14F-4D97-AF65-F5344CB8AC3E}">
        <p14:creationId xmlns:p14="http://schemas.microsoft.com/office/powerpoint/2010/main" val="1257970168"/>
      </p:ext>
    </p:extLst>
  </p:cSld>
  <p:clrMapOvr>
    <a:masterClrMapping/>
  </p:clrMapOvr>
  <mc:AlternateContent xmlns:mc="http://schemas.openxmlformats.org/markup-compatibility/2006" xmlns:p14="http://schemas.microsoft.com/office/powerpoint/2010/main">
    <mc:Choice Requires="p14">
      <p:transition spd="slow" p14:dur="2000" advTm="85088"/>
    </mc:Choice>
    <mc:Fallback xmlns="">
      <p:transition spd="slow" advTm="850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F5D376F-999B-1BA5-0D53-B87AC34AF9FF}"/>
              </a:ext>
            </a:extLst>
          </p:cNvPr>
          <p:cNvSpPr>
            <a:spLocks noGrp="1"/>
          </p:cNvSpPr>
          <p:nvPr>
            <p:ph sz="half" idx="1"/>
          </p:nvPr>
        </p:nvSpPr>
        <p:spPr>
          <a:xfrm>
            <a:off x="454454" y="1077791"/>
            <a:ext cx="7947544" cy="3260825"/>
          </a:xfrm>
        </p:spPr>
        <p:txBody>
          <a:bodyPr/>
          <a:lstStyle/>
          <a:p>
            <a:pPr algn="ctr"/>
            <a:r>
              <a:rPr lang="en-IE" dirty="0">
                <a:hlinkClick r:id="rId3"/>
              </a:rPr>
              <a:t>https://www.youtube.com/live/oKhCdAavkMI?si=D3RMHgxAoBxYOzrS</a:t>
            </a:r>
            <a:r>
              <a:rPr lang="en-IE" dirty="0"/>
              <a:t> </a:t>
            </a:r>
          </a:p>
        </p:txBody>
      </p:sp>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20</a:t>
            </a:fld>
            <a:endParaRPr lang="en-US"/>
          </a:p>
        </p:txBody>
      </p:sp>
      <p:sp>
        <p:nvSpPr>
          <p:cNvPr id="4" name="Title 1"/>
          <p:cNvSpPr txBox="1">
            <a:spLocks/>
          </p:cNvSpPr>
          <p:nvPr/>
        </p:nvSpPr>
        <p:spPr bwMode="gray">
          <a:xfrm>
            <a:off x="395536" y="195486"/>
            <a:ext cx="7458075"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b="0" dirty="0">
                <a:solidFill>
                  <a:srgbClr val="FF6600"/>
                </a:solidFill>
                <a:latin typeface="Calibri Light" panose="020F0302020204030204" pitchFamily="34" charset="0"/>
                <a:cs typeface="Calibri Light" panose="020F0302020204030204" pitchFamily="34" charset="0"/>
              </a:rPr>
              <a:t>Pilot lump sum model for the Advanced Grant call 2024</a:t>
            </a:r>
          </a:p>
        </p:txBody>
      </p:sp>
      <p:pic>
        <p:nvPicPr>
          <p:cNvPr id="5" name="Picture 4" descr="A blue and yellow text with black dots&#10;&#10;Description automatically generated">
            <a:extLst>
              <a:ext uri="{FF2B5EF4-FFF2-40B4-BE49-F238E27FC236}">
                <a16:creationId xmlns:a16="http://schemas.microsoft.com/office/drawing/2014/main" id="{3E1C9B7B-3FC0-30A0-6D52-7CEBECFE8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582" y="27733"/>
            <a:ext cx="1050058" cy="1050058"/>
          </a:xfrm>
          <a:prstGeom prst="rect">
            <a:avLst/>
          </a:prstGeom>
        </p:spPr>
      </p:pic>
      <p:pic>
        <p:nvPicPr>
          <p:cNvPr id="8" name="Picture 7">
            <a:hlinkClick r:id="rId3"/>
            <a:extLst>
              <a:ext uri="{FF2B5EF4-FFF2-40B4-BE49-F238E27FC236}">
                <a16:creationId xmlns:a16="http://schemas.microsoft.com/office/drawing/2014/main" id="{57B9C31E-FDC1-3BC1-C904-79BE5BE44D6F}"/>
              </a:ext>
            </a:extLst>
          </p:cNvPr>
          <p:cNvPicPr>
            <a:picLocks noChangeAspect="1"/>
          </p:cNvPicPr>
          <p:nvPr/>
        </p:nvPicPr>
        <p:blipFill>
          <a:blip r:embed="rId5"/>
          <a:stretch>
            <a:fillRect/>
          </a:stretch>
        </p:blipFill>
        <p:spPr>
          <a:xfrm>
            <a:off x="1763688" y="1491630"/>
            <a:ext cx="5001841" cy="2972792"/>
          </a:xfrm>
          <a:prstGeom prst="rect">
            <a:avLst/>
          </a:prstGeom>
        </p:spPr>
      </p:pic>
    </p:spTree>
    <p:extLst>
      <p:ext uri="{BB962C8B-B14F-4D97-AF65-F5344CB8AC3E}">
        <p14:creationId xmlns:p14="http://schemas.microsoft.com/office/powerpoint/2010/main" val="4107351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B2CA-9BA9-184A-BBF5-7DD1E91D7DD5}"/>
              </a:ext>
            </a:extLst>
          </p:cNvPr>
          <p:cNvSpPr>
            <a:spLocks noGrp="1"/>
          </p:cNvSpPr>
          <p:nvPr>
            <p:ph type="title"/>
          </p:nvPr>
        </p:nvSpPr>
        <p:spPr>
          <a:xfrm>
            <a:off x="296864" y="164902"/>
            <a:ext cx="7458075" cy="678656"/>
          </a:xfrm>
        </p:spPr>
        <p:txBody>
          <a:bodyPr/>
          <a:lstStyle/>
          <a:p>
            <a:r>
              <a:rPr lang="en-GB" dirty="0"/>
              <a:t>Final step: submit!</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a:solidFill>
                  <a:schemeClr val="accent4"/>
                </a:solidFill>
                <a:ea typeface="ＭＳ Ｐゴシック" pitchFamily="34" charset="-128"/>
                <a:cs typeface="Arial" panose="020B0604020202020204" pitchFamily="34" charset="0"/>
              </a:rPr>
              <a:t>A submitted proposal can be </a:t>
            </a:r>
            <a:r>
              <a:rPr lang="en-GB" b="1" dirty="0">
                <a:solidFill>
                  <a:schemeClr val="accent4"/>
                </a:solidFill>
                <a:ea typeface="ＭＳ Ｐゴシック" pitchFamily="34" charset="-128"/>
                <a:cs typeface="Arial" panose="020B0604020202020204" pitchFamily="34" charset="0"/>
              </a:rPr>
              <a:t>revised</a:t>
            </a:r>
            <a:r>
              <a:rPr lang="en-GB" dirty="0">
                <a:solidFill>
                  <a:schemeClr val="accent4"/>
                </a:solidFill>
                <a:ea typeface="ＭＳ Ｐゴシック" pitchFamily="34" charset="-128"/>
                <a:cs typeface="Arial" panose="020B0604020202020204" pitchFamily="34" charset="0"/>
              </a:rPr>
              <a:t> </a:t>
            </a:r>
            <a:r>
              <a:rPr lang="en-GB" b="1" dirty="0">
                <a:solidFill>
                  <a:schemeClr val="accent4"/>
                </a:solidFill>
                <a:ea typeface="ＭＳ Ｐゴシック" pitchFamily="34" charset="-128"/>
                <a:cs typeface="Arial" panose="020B0604020202020204" pitchFamily="34" charset="0"/>
              </a:rPr>
              <a:t>until the call deadline</a:t>
            </a:r>
            <a:r>
              <a:rPr lang="en-GB" dirty="0">
                <a:solidFill>
                  <a:schemeClr val="accent4"/>
                </a:solidFill>
                <a:ea typeface="ＭＳ Ｐゴシック" pitchFamily="34" charset="-128"/>
                <a:cs typeface="Arial" panose="020B0604020202020204" pitchFamily="34" charset="0"/>
              </a:rPr>
              <a:t> by submitting a new version and overwriting the previous one.</a:t>
            </a:r>
          </a:p>
          <a:p>
            <a:pPr marL="285750" indent="-285750">
              <a:buFont typeface="Arial" panose="020B0604020202020204" pitchFamily="34" charset="0"/>
              <a:buChar char="•"/>
            </a:pPr>
            <a:endParaRPr lang="en-GB" dirty="0">
              <a:solidFill>
                <a:schemeClr val="accent4"/>
              </a:solidFill>
              <a:ea typeface="ＭＳ Ｐゴシック" pitchFamily="34" charset="-128"/>
              <a:cs typeface="Arial" panose="020B0604020202020204" pitchFamily="34" charset="0"/>
            </a:endParaRPr>
          </a:p>
          <a:p>
            <a:pPr marL="285750" indent="-285750">
              <a:buFont typeface="Arial" panose="020B0604020202020204" pitchFamily="34" charset="0"/>
              <a:buChar char="•"/>
            </a:pPr>
            <a:r>
              <a:rPr lang="en-GB" dirty="0">
                <a:solidFill>
                  <a:schemeClr val="accent4"/>
                </a:solidFill>
              </a:rPr>
              <a:t>Once you submit, all you need to do is wait! </a:t>
            </a:r>
          </a:p>
          <a:p>
            <a:pPr marL="285750" indent="-285750">
              <a:buFont typeface="Arial" panose="020B0604020202020204" pitchFamily="34" charset="0"/>
              <a:buChar char="•"/>
            </a:pPr>
            <a:endParaRPr lang="en-GB" dirty="0">
              <a:solidFill>
                <a:schemeClr val="accent4"/>
              </a:solidFill>
            </a:endParaRPr>
          </a:p>
          <a:p>
            <a:pPr algn="r"/>
            <a:endParaRPr lang="en-GB" dirty="0">
              <a:solidFill>
                <a:schemeClr val="accent4"/>
              </a:solidFill>
            </a:endParaRPr>
          </a:p>
          <a:p>
            <a:pPr algn="r"/>
            <a:endParaRPr lang="en-GB" dirty="0">
              <a:solidFill>
                <a:schemeClr val="accent4"/>
              </a:solidFill>
            </a:endParaRPr>
          </a:p>
          <a:p>
            <a:pPr algn="r"/>
            <a:endParaRPr lang="en-GB" dirty="0">
              <a:solidFill>
                <a:schemeClr val="accent4"/>
              </a:solidFill>
            </a:endParaRPr>
          </a:p>
          <a:p>
            <a:pPr algn="r"/>
            <a:r>
              <a:rPr lang="en-GB" dirty="0">
                <a:solidFill>
                  <a:schemeClr val="accent4"/>
                </a:solidFill>
              </a:rPr>
              <a:t>It's our turn to do the work!</a:t>
            </a:r>
          </a:p>
          <a:p>
            <a:pPr marL="285750" indent="-285750">
              <a:buFont typeface="Arial" panose="020B0604020202020204" pitchFamily="34" charset="0"/>
              <a:buChar char="•"/>
            </a:pPr>
            <a:endParaRPr lang="en-GB" dirty="0">
              <a:solidFill>
                <a:schemeClr val="accent4"/>
              </a:solidFill>
            </a:endParaRPr>
          </a:p>
          <a:p>
            <a:pPr marL="285750" indent="-285750">
              <a:buFont typeface="Arial" panose="020B0604020202020204" pitchFamily="34" charset="0"/>
              <a:buChar char="•"/>
            </a:pPr>
            <a:endParaRPr lang="en-GB" dirty="0">
              <a:solidFill>
                <a:schemeClr val="accent4"/>
              </a:solidFill>
            </a:endParaRPr>
          </a:p>
        </p:txBody>
      </p:sp>
      <p:pic>
        <p:nvPicPr>
          <p:cNvPr id="1026" name="Picture 2" descr="https://pixabay.com/static/uploads/photo/2013/02/21/19/06/beach-84533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355" y="2740519"/>
            <a:ext cx="2386489" cy="159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468846"/>
      </p:ext>
    </p:extLst>
  </p:cSld>
  <p:clrMapOvr>
    <a:masterClrMapping/>
  </p:clrMapOvr>
  <p:transition spd="med" advTm="23813"/>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DA093C-F30F-D24D-945E-E09B50FE4DD2}"/>
              </a:ext>
            </a:extLst>
          </p:cNvPr>
          <p:cNvSpPr>
            <a:spLocks noGrp="1"/>
          </p:cNvSpPr>
          <p:nvPr>
            <p:ph type="title"/>
          </p:nvPr>
        </p:nvSpPr>
        <p:spPr>
          <a:xfrm>
            <a:off x="309564" y="195486"/>
            <a:ext cx="7458075" cy="678656"/>
          </a:xfrm>
        </p:spPr>
        <p:txBody>
          <a:bodyPr/>
          <a:lstStyle/>
          <a:p>
            <a:r>
              <a:rPr lang="en-GB" dirty="0"/>
              <a:t>Typical reasons for rejection – a summary </a:t>
            </a:r>
          </a:p>
        </p:txBody>
      </p:sp>
      <p:sp>
        <p:nvSpPr>
          <p:cNvPr id="8" name="Content Placeholder 7"/>
          <p:cNvSpPr>
            <a:spLocks noGrp="1"/>
          </p:cNvSpPr>
          <p:nvPr>
            <p:ph sz="half" idx="1"/>
          </p:nvPr>
        </p:nvSpPr>
        <p:spPr>
          <a:xfrm>
            <a:off x="309564" y="1203598"/>
            <a:ext cx="4198937" cy="3612356"/>
          </a:xfrm>
        </p:spPr>
        <p:txBody>
          <a:bodyPr/>
          <a:lstStyle/>
          <a:p>
            <a:pPr marL="400050" indent="-390525">
              <a:spcBef>
                <a:spcPts val="525"/>
              </a:spcBef>
              <a:buClrTx/>
              <a:tabLst>
                <a:tab pos="400050" algn="l"/>
                <a:tab pos="735806" algn="l"/>
                <a:tab pos="1072754" algn="l"/>
                <a:tab pos="1409700" algn="l"/>
                <a:tab pos="1746647" algn="l"/>
                <a:tab pos="2083594" algn="l"/>
                <a:tab pos="2420541" algn="l"/>
                <a:tab pos="2757488" algn="l"/>
                <a:tab pos="3094435" algn="l"/>
                <a:tab pos="3431381" algn="l"/>
                <a:tab pos="3768329" algn="l"/>
                <a:tab pos="4105275" algn="l"/>
                <a:tab pos="4442222" algn="l"/>
                <a:tab pos="4779169" algn="l"/>
                <a:tab pos="5116116" algn="l"/>
                <a:tab pos="5453063" algn="l"/>
                <a:tab pos="5790010" algn="l"/>
                <a:tab pos="6126956" algn="l"/>
                <a:tab pos="6463904" algn="l"/>
                <a:tab pos="6800850" algn="l"/>
                <a:tab pos="7137797" algn="l"/>
              </a:tabLst>
            </a:pPr>
            <a:r>
              <a:rPr lang="en-GB" b="1" kern="1200" dirty="0">
                <a:solidFill>
                  <a:srgbClr val="000000"/>
                </a:solidFill>
                <a:ea typeface="Arial Unicode MS" pitchFamily="34" charset="-128"/>
                <a:cs typeface="Arial Unicode MS" pitchFamily="34" charset="-128"/>
              </a:rPr>
              <a:t>Research Project</a:t>
            </a:r>
          </a:p>
          <a:p>
            <a:pPr marL="285750" indent="-285750">
              <a:spcBef>
                <a:spcPts val="0"/>
              </a:spcBef>
              <a:buFont typeface="Arial" panose="020B0604020202020204" pitchFamily="34" charset="0"/>
              <a:buChar char="•"/>
            </a:pPr>
            <a:r>
              <a:rPr lang="en-GB" sz="1500" u="sng" dirty="0">
                <a:cs typeface="Arial" panose="020B0604020202020204" pitchFamily="34" charset="0"/>
              </a:rPr>
              <a:t>Scope</a:t>
            </a:r>
            <a:r>
              <a:rPr lang="en-GB" sz="1500" dirty="0">
                <a:cs typeface="Arial" panose="020B0604020202020204" pitchFamily="34" charset="0"/>
              </a:rPr>
              <a:t>: Too narrow </a:t>
            </a:r>
            <a:r>
              <a:rPr lang="en-GB" sz="1500" dirty="0">
                <a:cs typeface="Arial" panose="020B0604020202020204" pitchFamily="34" charset="0"/>
                <a:sym typeface="Wingdings" panose="05000000000000000000" pitchFamily="2" charset="2"/>
              </a:rPr>
              <a:t> too broad/unfocussed</a:t>
            </a:r>
          </a:p>
          <a:p>
            <a:pPr marL="285750" indent="-285750">
              <a:spcBef>
                <a:spcPts val="0"/>
              </a:spcBef>
              <a:buFont typeface="Arial" panose="020B0604020202020204" pitchFamily="34" charset="0"/>
              <a:buChar char="•"/>
            </a:pPr>
            <a:r>
              <a:rPr lang="en-GB" sz="1500" dirty="0">
                <a:cs typeface="Arial" panose="020B0604020202020204" pitchFamily="34" charset="0"/>
                <a:sym typeface="Wingdings" panose="05000000000000000000" pitchFamily="2" charset="2"/>
              </a:rPr>
              <a:t>Incremental research</a:t>
            </a:r>
          </a:p>
          <a:p>
            <a:pPr marL="285750" indent="-285750">
              <a:spcBef>
                <a:spcPts val="0"/>
              </a:spcBef>
              <a:buFont typeface="Arial" panose="020B0604020202020204" pitchFamily="34" charset="0"/>
              <a:buChar char="•"/>
            </a:pPr>
            <a:r>
              <a:rPr lang="en-GB" sz="1500" dirty="0">
                <a:cs typeface="Arial" panose="020B0604020202020204" pitchFamily="34" charset="0"/>
                <a:sym typeface="Wingdings" panose="05000000000000000000" pitchFamily="2" charset="2"/>
              </a:rPr>
              <a:t>Collaborative project, </a:t>
            </a:r>
            <a:r>
              <a:rPr lang="en-GB" sz="1500" u="sng" dirty="0">
                <a:cs typeface="Arial" panose="020B0604020202020204" pitchFamily="34" charset="0"/>
                <a:sym typeface="Wingdings" panose="05000000000000000000" pitchFamily="2" charset="2"/>
              </a:rPr>
              <a:t>several PIs</a:t>
            </a:r>
          </a:p>
          <a:p>
            <a:pPr marL="285750" indent="-285750">
              <a:spcBef>
                <a:spcPts val="0"/>
              </a:spcBef>
              <a:buFont typeface="Arial" panose="020B0604020202020204" pitchFamily="34" charset="0"/>
              <a:buChar char="•"/>
            </a:pPr>
            <a:r>
              <a:rPr lang="en-GB" sz="1500" u="sng" dirty="0">
                <a:cs typeface="Arial" panose="020B0604020202020204" pitchFamily="34" charset="0"/>
                <a:sym typeface="Wingdings" panose="05000000000000000000" pitchFamily="2" charset="2"/>
              </a:rPr>
              <a:t>Work plan </a:t>
            </a:r>
            <a:r>
              <a:rPr lang="en-GB" sz="1500" dirty="0">
                <a:cs typeface="Arial" panose="020B0604020202020204" pitchFamily="34" charset="0"/>
                <a:sym typeface="Wingdings" panose="05000000000000000000" pitchFamily="2" charset="2"/>
              </a:rPr>
              <a:t>not detailed enough/unclear</a:t>
            </a:r>
          </a:p>
          <a:p>
            <a:pPr marL="285750" indent="-285750">
              <a:spcBef>
                <a:spcPts val="0"/>
              </a:spcBef>
              <a:buFont typeface="Arial" panose="020B0604020202020204" pitchFamily="34" charset="0"/>
              <a:buChar char="•"/>
            </a:pPr>
            <a:r>
              <a:rPr lang="en-GB" sz="1500" dirty="0">
                <a:cs typeface="Arial" panose="020B0604020202020204" pitchFamily="34" charset="0"/>
                <a:sym typeface="Wingdings" panose="05000000000000000000" pitchFamily="2" charset="2"/>
              </a:rPr>
              <a:t>Insufficient </a:t>
            </a:r>
            <a:r>
              <a:rPr lang="en-GB" sz="1500" u="sng" dirty="0">
                <a:cs typeface="Arial" panose="020B0604020202020204" pitchFamily="34" charset="0"/>
                <a:sym typeface="Wingdings" panose="05000000000000000000" pitchFamily="2" charset="2"/>
              </a:rPr>
              <a:t>risk</a:t>
            </a:r>
            <a:r>
              <a:rPr lang="en-GB" sz="1500" dirty="0">
                <a:cs typeface="Arial" panose="020B0604020202020204" pitchFamily="34" charset="0"/>
                <a:sym typeface="Wingdings" panose="05000000000000000000" pitchFamily="2" charset="2"/>
              </a:rPr>
              <a:t> management</a:t>
            </a:r>
          </a:p>
          <a:p>
            <a:pPr marL="285750" indent="-285750">
              <a:spcBef>
                <a:spcPts val="0"/>
              </a:spcBef>
              <a:buFont typeface="Arial" panose="020B0604020202020204" pitchFamily="34" charset="0"/>
              <a:buChar char="•"/>
            </a:pPr>
            <a:r>
              <a:rPr lang="en-GB" sz="1500" dirty="0">
                <a:cs typeface="Arial" panose="020B0604020202020204" pitchFamily="34" charset="0"/>
                <a:sym typeface="Wingdings" panose="05000000000000000000" pitchFamily="2" charset="2"/>
              </a:rPr>
              <a:t>Part B2 did not give sufficient information on the methodology</a:t>
            </a:r>
          </a:p>
          <a:p>
            <a:pPr marL="285750" indent="-285750">
              <a:spcBef>
                <a:spcPts val="0"/>
              </a:spcBef>
              <a:buFont typeface="Arial" panose="020B0604020202020204" pitchFamily="34" charset="0"/>
              <a:buChar char="•"/>
            </a:pPr>
            <a:endParaRPr lang="en-GB" sz="1350" dirty="0">
              <a:cs typeface="Arial" panose="020B0604020202020204" pitchFamily="34" charset="0"/>
              <a:sym typeface="Wingdings" panose="05000000000000000000" pitchFamily="2" charset="2"/>
            </a:endParaRPr>
          </a:p>
          <a:p>
            <a:pPr>
              <a:spcBef>
                <a:spcPts val="525"/>
              </a:spcBef>
              <a:buClrTx/>
            </a:pPr>
            <a:r>
              <a:rPr lang="en-GB" b="1" dirty="0">
                <a:solidFill>
                  <a:srgbClr val="000000"/>
                </a:solidFill>
              </a:rPr>
              <a:t>Principle Investigator</a:t>
            </a:r>
          </a:p>
          <a:p>
            <a:pPr marL="285750" indent="-285750">
              <a:spcBef>
                <a:spcPts val="0"/>
              </a:spcBef>
              <a:buFont typeface="Arial" panose="020B0604020202020204" pitchFamily="34" charset="0"/>
              <a:buChar char="•"/>
            </a:pPr>
            <a:r>
              <a:rPr lang="en-GB" sz="1500" dirty="0">
                <a:cs typeface="Arial" panose="020B0604020202020204" pitchFamily="34" charset="0"/>
              </a:rPr>
              <a:t>Insufficient </a:t>
            </a:r>
            <a:r>
              <a:rPr lang="en-GB" sz="1500" u="sng" dirty="0">
                <a:cs typeface="Arial" panose="020B0604020202020204" pitchFamily="34" charset="0"/>
              </a:rPr>
              <a:t>track-record</a:t>
            </a:r>
          </a:p>
          <a:p>
            <a:pPr marL="285750" indent="-285750">
              <a:spcBef>
                <a:spcPts val="0"/>
              </a:spcBef>
              <a:buFont typeface="Arial" panose="020B0604020202020204" pitchFamily="34" charset="0"/>
              <a:buChar char="•"/>
            </a:pPr>
            <a:endParaRPr lang="en-GB" sz="1500" u="sng" dirty="0">
              <a:cs typeface="Arial" panose="020B0604020202020204" pitchFamily="34" charset="0"/>
            </a:endParaRPr>
          </a:p>
          <a:p>
            <a:pPr>
              <a:spcBef>
                <a:spcPts val="0"/>
              </a:spcBef>
            </a:pPr>
            <a:r>
              <a:rPr lang="en-GB" sz="1400" b="1" dirty="0">
                <a:solidFill>
                  <a:srgbClr val="000000"/>
                </a:solidFill>
              </a:rPr>
              <a:t>You did not apply</a:t>
            </a:r>
          </a:p>
          <a:p>
            <a:pPr>
              <a:spcBef>
                <a:spcPts val="0"/>
              </a:spcBef>
            </a:pPr>
            <a:endParaRPr lang="en-GB" sz="1500" u="sng" dirty="0">
              <a:cs typeface="Arial" panose="020B0604020202020204" pitchFamily="34" charset="0"/>
            </a:endParaRPr>
          </a:p>
          <a:p>
            <a:pPr>
              <a:spcBef>
                <a:spcPts val="0"/>
              </a:spcBef>
            </a:pPr>
            <a:endParaRPr lang="en-GB" sz="2400" b="1" dirty="0">
              <a:cs typeface="Arial" panose="020B0604020202020204" pitchFamily="34" charset="0"/>
            </a:endParaRPr>
          </a:p>
          <a:p>
            <a:endParaRPr lang="en-GB" dirty="0"/>
          </a:p>
        </p:txBody>
      </p:sp>
      <p:sp>
        <p:nvSpPr>
          <p:cNvPr id="11" name="Content Placeholder 2">
            <a:extLst>
              <a:ext uri="{FF2B5EF4-FFF2-40B4-BE49-F238E27FC236}">
                <a16:creationId xmlns:a16="http://schemas.microsoft.com/office/drawing/2014/main" id="{A117823E-E1FF-5842-8958-C2A6AAF86383}"/>
              </a:ext>
            </a:extLst>
          </p:cNvPr>
          <p:cNvSpPr txBox="1">
            <a:spLocks/>
          </p:cNvSpPr>
          <p:nvPr/>
        </p:nvSpPr>
        <p:spPr bwMode="gray">
          <a:xfrm>
            <a:off x="4932040" y="1998846"/>
            <a:ext cx="3771082" cy="1296144"/>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FB5105"/>
              </a:buClr>
              <a:buNone/>
              <a:defRPr sz="1600" b="0" i="0">
                <a:solidFill>
                  <a:srgbClr val="002140"/>
                </a:solidFill>
                <a:latin typeface="Calibri Light" panose="020F0302020204030204" pitchFamily="34" charset="0"/>
                <a:ea typeface="ＭＳ Ｐゴシック" charset="0"/>
                <a:cs typeface="Calibri Light" panose="020F0302020204030204" pitchFamily="34" charset="0"/>
              </a:defRPr>
            </a:lvl1pPr>
            <a:lvl2pPr marL="966788" indent="-509588" algn="l" rtl="0" eaLnBrk="1" fontAlgn="base" hangingPunct="1">
              <a:spcBef>
                <a:spcPct val="20000"/>
              </a:spcBef>
              <a:spcAft>
                <a:spcPct val="0"/>
              </a:spcAft>
              <a:buClr>
                <a:srgbClr val="FB5105"/>
              </a:buClr>
              <a:buFont typeface="Wingdings" pitchFamily="2" charset="2"/>
              <a:buChar char="è"/>
              <a:defRPr sz="1600" b="0" i="0">
                <a:solidFill>
                  <a:srgbClr val="002140"/>
                </a:solidFill>
                <a:latin typeface="Calibri Light" panose="020F0302020204030204" pitchFamily="34" charset="0"/>
                <a:ea typeface="ＭＳ Ｐゴシック" charset="0"/>
                <a:cs typeface="Calibri Light" panose="020F0302020204030204" pitchFamily="34" charset="0"/>
              </a:defRPr>
            </a:lvl2pPr>
            <a:lvl3pPr marL="1309688" indent="-228600" algn="l" rtl="0" eaLnBrk="1" fontAlgn="base" hangingPunct="1">
              <a:spcBef>
                <a:spcPct val="20000"/>
              </a:spcBef>
              <a:spcAft>
                <a:spcPct val="0"/>
              </a:spcAft>
              <a:buClr>
                <a:srgbClr val="FB5105"/>
              </a:buClr>
              <a:buChar char="•"/>
              <a:defRPr sz="1600" b="0" i="0">
                <a:solidFill>
                  <a:srgbClr val="002140"/>
                </a:solidFill>
                <a:latin typeface="Calibri Light" panose="020F0302020204030204" pitchFamily="34" charset="0"/>
                <a:ea typeface="ＭＳ Ｐゴシック" charset="0"/>
                <a:cs typeface="Calibri Light" panose="020F0302020204030204" pitchFamily="34" charset="0"/>
              </a:defRPr>
            </a:lvl3pPr>
            <a:lvl4pPr marL="1717675" indent="-228600" algn="l" rtl="0" eaLnBrk="1" fontAlgn="base" hangingPunct="1">
              <a:spcBef>
                <a:spcPct val="20000"/>
              </a:spcBef>
              <a:spcAft>
                <a:spcPct val="0"/>
              </a:spcAft>
              <a:buClr>
                <a:srgbClr val="FB5105"/>
              </a:buClr>
              <a:buFont typeface="Arial" charset="0"/>
              <a:buChar char="–"/>
              <a:defRPr sz="1600" b="0" i="0">
                <a:solidFill>
                  <a:srgbClr val="002140"/>
                </a:solidFill>
                <a:latin typeface="Calibri Light" panose="020F0302020204030204" pitchFamily="34" charset="0"/>
                <a:ea typeface="ＭＳ Ｐゴシック" charset="0"/>
                <a:cs typeface="Calibri Light" panose="020F0302020204030204" pitchFamily="34" charset="0"/>
              </a:defRPr>
            </a:lvl4pPr>
            <a:lvl5pPr marL="2125663" indent="-228600" algn="l" rtl="0" eaLnBrk="1" fontAlgn="base" hangingPunct="1">
              <a:spcBef>
                <a:spcPct val="20000"/>
              </a:spcBef>
              <a:spcAft>
                <a:spcPct val="0"/>
              </a:spcAft>
              <a:buClr>
                <a:srgbClr val="FB5105"/>
              </a:buClr>
              <a:buFont typeface="Wingdings" pitchFamily="2" charset="2"/>
              <a:buChar char="è"/>
              <a:defRPr sz="1600" b="0" i="0">
                <a:solidFill>
                  <a:srgbClr val="002140"/>
                </a:solidFill>
                <a:latin typeface="Calibri Light" panose="020F0302020204030204" pitchFamily="34" charset="0"/>
                <a:ea typeface="ＭＳ Ｐゴシック" charset="0"/>
                <a:cs typeface="Calibri Light" panose="020F0302020204030204" pitchFamily="34" charset="0"/>
              </a:defRPr>
            </a:lvl5pPr>
            <a:lvl6pPr marL="2582863" indent="-228600" algn="l" rtl="0" eaLnBrk="1" fontAlgn="base" hangingPunct="1">
              <a:spcBef>
                <a:spcPct val="20000"/>
              </a:spcBef>
              <a:spcAft>
                <a:spcPct val="0"/>
              </a:spcAft>
              <a:buClr>
                <a:srgbClr val="FB5105"/>
              </a:buClr>
              <a:buFont typeface="Wingdings" pitchFamily="2" charset="2"/>
              <a:buChar char="è"/>
              <a:defRPr sz="1800">
                <a:solidFill>
                  <a:schemeClr val="tx2"/>
                </a:solidFill>
                <a:latin typeface="+mn-lt"/>
              </a:defRPr>
            </a:lvl6pPr>
            <a:lvl7pPr marL="3040063" indent="-228600" algn="l" rtl="0" eaLnBrk="1" fontAlgn="base" hangingPunct="1">
              <a:spcBef>
                <a:spcPct val="20000"/>
              </a:spcBef>
              <a:spcAft>
                <a:spcPct val="0"/>
              </a:spcAft>
              <a:buClr>
                <a:srgbClr val="FB5105"/>
              </a:buClr>
              <a:buFont typeface="Wingdings" pitchFamily="2" charset="2"/>
              <a:buChar char="è"/>
              <a:defRPr sz="1800">
                <a:solidFill>
                  <a:schemeClr val="tx2"/>
                </a:solidFill>
                <a:latin typeface="+mn-lt"/>
              </a:defRPr>
            </a:lvl7pPr>
            <a:lvl8pPr marL="3497263" indent="-228600" algn="l" rtl="0" eaLnBrk="1" fontAlgn="base" hangingPunct="1">
              <a:spcBef>
                <a:spcPct val="20000"/>
              </a:spcBef>
              <a:spcAft>
                <a:spcPct val="0"/>
              </a:spcAft>
              <a:buClr>
                <a:srgbClr val="FB5105"/>
              </a:buClr>
              <a:buFont typeface="Wingdings" pitchFamily="2" charset="2"/>
              <a:buChar char="è"/>
              <a:defRPr sz="1800">
                <a:solidFill>
                  <a:schemeClr val="tx2"/>
                </a:solidFill>
                <a:latin typeface="+mn-lt"/>
              </a:defRPr>
            </a:lvl8pPr>
            <a:lvl9pPr marL="3954463" indent="-228600" algn="l" rtl="0" eaLnBrk="1" fontAlgn="base" hangingPunct="1">
              <a:spcBef>
                <a:spcPct val="20000"/>
              </a:spcBef>
              <a:spcAft>
                <a:spcPct val="0"/>
              </a:spcAft>
              <a:buClr>
                <a:srgbClr val="FB5105"/>
              </a:buClr>
              <a:buFont typeface="Wingdings" pitchFamily="2" charset="2"/>
              <a:buChar char="è"/>
              <a:defRPr sz="1800">
                <a:solidFill>
                  <a:schemeClr val="tx2"/>
                </a:solidFill>
                <a:latin typeface="+mn-lt"/>
              </a:defRPr>
            </a:lvl9pPr>
          </a:lstStyle>
          <a:p>
            <a:pPr algn="ctr"/>
            <a:r>
              <a:rPr lang="en-IE" altLang="fr-FR" kern="0" dirty="0"/>
              <a:t>If rejected, </a:t>
            </a:r>
            <a:r>
              <a:rPr lang="cs-CZ" altLang="fr-FR" sz="2800" kern="0" dirty="0">
                <a:solidFill>
                  <a:srgbClr val="F96A1B"/>
                </a:solidFill>
              </a:rPr>
              <a:t>KEEP TRYING</a:t>
            </a:r>
            <a:endParaRPr lang="en-IE" altLang="fr-FR" kern="0" dirty="0"/>
          </a:p>
          <a:p>
            <a:pPr algn="ctr"/>
            <a:r>
              <a:rPr lang="en-IE" altLang="fr-FR" kern="0" dirty="0">
                <a:solidFill>
                  <a:srgbClr val="FF0000"/>
                </a:solidFill>
              </a:rPr>
              <a:t>Reapplications have a higher success rate</a:t>
            </a:r>
          </a:p>
          <a:p>
            <a:pPr algn="ctr"/>
            <a:r>
              <a:rPr lang="en-IE" altLang="fr-FR" kern="0" dirty="0"/>
              <a:t>Use the feedback from evaluation reports</a:t>
            </a:r>
          </a:p>
        </p:txBody>
      </p:sp>
      <p:pic>
        <p:nvPicPr>
          <p:cNvPr id="3" name="Picture 2" descr="A group of colorful speech bubbles&#10;&#10;Description automatically generated">
            <a:extLst>
              <a:ext uri="{FF2B5EF4-FFF2-40B4-BE49-F238E27FC236}">
                <a16:creationId xmlns:a16="http://schemas.microsoft.com/office/drawing/2014/main" id="{F9FBCB52-A051-0232-4505-F771BCC54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164554"/>
            <a:ext cx="2684897" cy="1789931"/>
          </a:xfrm>
          <a:prstGeom prst="rect">
            <a:avLst/>
          </a:prstGeom>
        </p:spPr>
      </p:pic>
    </p:spTree>
    <p:custDataLst>
      <p:tags r:id="rId1"/>
    </p:custDataLst>
    <p:extLst>
      <p:ext uri="{BB962C8B-B14F-4D97-AF65-F5344CB8AC3E}">
        <p14:creationId xmlns:p14="http://schemas.microsoft.com/office/powerpoint/2010/main" val="293751430"/>
      </p:ext>
    </p:extLst>
  </p:cSld>
  <p:clrMapOvr>
    <a:masterClrMapping/>
  </p:clrMapOvr>
  <p:transition spd="med" advTm="836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1131590"/>
            <a:ext cx="8766298" cy="535531"/>
          </a:xfrm>
          <a:prstGeom prst="rect">
            <a:avLst/>
          </a:prstGeom>
          <a:noFill/>
        </p:spPr>
        <p:txBody>
          <a:bodyPr wrap="square" rtlCol="0">
            <a:spAutoFit/>
          </a:bodyPr>
          <a:lstStyle/>
          <a:p>
            <a:pPr>
              <a:spcAft>
                <a:spcPct val="40000"/>
              </a:spcAft>
              <a:defRPr/>
            </a:pPr>
            <a:r>
              <a:rPr lang="en-GB" sz="1200" dirty="0">
                <a:solidFill>
                  <a:schemeClr val="accent1">
                    <a:lumMod val="75000"/>
                  </a:schemeClr>
                </a:solidFill>
                <a:latin typeface="Calibri Light" panose="020F0302020204030204" pitchFamily="34" charset="0"/>
                <a:cs typeface="Calibri Light" panose="020F0302020204030204" pitchFamily="34" charset="0"/>
              </a:rPr>
              <a:t>Rumour: I should wait until the end of the eligibility window in order to </a:t>
            </a:r>
            <a:r>
              <a:rPr lang="en-US" sz="1200" dirty="0">
                <a:solidFill>
                  <a:schemeClr val="accent1">
                    <a:lumMod val="75000"/>
                  </a:schemeClr>
                </a:solidFill>
                <a:latin typeface="Calibri Light" panose="020F0302020204030204" pitchFamily="34" charset="0"/>
                <a:cs typeface="Calibri Light" panose="020F0302020204030204" pitchFamily="34" charset="0"/>
              </a:rPr>
              <a:t>accumulate enough seniority: only then I will be competitive.</a:t>
            </a:r>
            <a:r>
              <a:rPr lang="en-GB" sz="1200" dirty="0">
                <a:solidFill>
                  <a:schemeClr val="accent1">
                    <a:lumMod val="75000"/>
                  </a:schemeClr>
                </a:solidFill>
                <a:latin typeface="Calibri Light" panose="020F0302020204030204" pitchFamily="34" charset="0"/>
                <a:cs typeface="Calibri Light" panose="020F0302020204030204" pitchFamily="34" charset="0"/>
              </a:rPr>
              <a:t> </a:t>
            </a:r>
          </a:p>
          <a:p>
            <a:pPr>
              <a:spcAft>
                <a:spcPct val="40000"/>
              </a:spcAft>
              <a:buBlip>
                <a:blip r:embed="rId3"/>
              </a:buBlip>
              <a:defRPr/>
            </a:pPr>
            <a:r>
              <a:rPr lang="en-GB" sz="1200" dirty="0">
                <a:solidFill>
                  <a:schemeClr val="accent1">
                    <a:lumMod val="75000"/>
                  </a:schemeClr>
                </a:solidFill>
                <a:latin typeface="Calibri Light" panose="020F0302020204030204" pitchFamily="34" charset="0"/>
                <a:cs typeface="Calibri Light" panose="020F0302020204030204" pitchFamily="34" charset="0"/>
              </a:rPr>
              <a:t>NOT true: The success rate is virtually flat across the eligibility window (</a:t>
            </a:r>
            <a:r>
              <a:rPr lang="en-GB" sz="1200" dirty="0" err="1">
                <a:solidFill>
                  <a:schemeClr val="accent1">
                    <a:lumMod val="75000"/>
                  </a:schemeClr>
                </a:solidFill>
                <a:latin typeface="Calibri Light" panose="020F0302020204030204" pitchFamily="34" charset="0"/>
                <a:cs typeface="Calibri Light" panose="020F0302020204030204" pitchFamily="34" charset="0"/>
              </a:rPr>
              <a:t>StG</a:t>
            </a:r>
            <a:r>
              <a:rPr lang="en-GB" sz="1200" dirty="0">
                <a:solidFill>
                  <a:schemeClr val="accent1">
                    <a:lumMod val="75000"/>
                  </a:schemeClr>
                </a:solidFill>
                <a:latin typeface="Calibri Light" panose="020F0302020204030204" pitchFamily="34" charset="0"/>
                <a:cs typeface="Calibri Light" panose="020F0302020204030204" pitchFamily="34" charset="0"/>
              </a:rPr>
              <a:t>, </a:t>
            </a:r>
            <a:r>
              <a:rPr lang="en-GB" sz="1200" dirty="0" err="1">
                <a:solidFill>
                  <a:schemeClr val="accent1">
                    <a:lumMod val="75000"/>
                  </a:schemeClr>
                </a:solidFill>
                <a:latin typeface="Calibri Light" panose="020F0302020204030204" pitchFamily="34" charset="0"/>
                <a:cs typeface="Calibri Light" panose="020F0302020204030204" pitchFamily="34" charset="0"/>
              </a:rPr>
              <a:t>CoG</a:t>
            </a:r>
            <a:r>
              <a:rPr lang="en-GB" sz="1200" dirty="0">
                <a:solidFill>
                  <a:schemeClr val="accent1">
                    <a:lumMod val="75000"/>
                  </a:schemeClr>
                </a:solidFill>
                <a:latin typeface="Calibri Light" panose="020F0302020204030204" pitchFamily="34" charset="0"/>
                <a:cs typeface="Calibri Light" panose="020F0302020204030204" pitchFamily="34" charset="0"/>
              </a:rPr>
              <a:t>). </a:t>
            </a:r>
          </a:p>
        </p:txBody>
      </p:sp>
      <p:sp>
        <p:nvSpPr>
          <p:cNvPr id="3" name="Title 2">
            <a:extLst>
              <a:ext uri="{FF2B5EF4-FFF2-40B4-BE49-F238E27FC236}">
                <a16:creationId xmlns:a16="http://schemas.microsoft.com/office/drawing/2014/main" id="{D6751B9D-B000-1141-AB14-0A6A97C28C07}"/>
              </a:ext>
            </a:extLst>
          </p:cNvPr>
          <p:cNvSpPr>
            <a:spLocks noGrp="1"/>
          </p:cNvSpPr>
          <p:nvPr>
            <p:ph type="title"/>
          </p:nvPr>
        </p:nvSpPr>
        <p:spPr>
          <a:xfrm>
            <a:off x="309564" y="175023"/>
            <a:ext cx="8006852" cy="678656"/>
          </a:xfrm>
        </p:spPr>
        <p:txBody>
          <a:bodyPr/>
          <a:lstStyle/>
          <a:p>
            <a:r>
              <a:rPr lang="en-GB" dirty="0"/>
              <a:t>Not leaving it to the last minute means that you could re-apply in the same call – success rates are flat</a:t>
            </a:r>
          </a:p>
        </p:txBody>
      </p:sp>
      <p:graphicFrame>
        <p:nvGraphicFramePr>
          <p:cNvPr id="8" name="Content Placeholder 7">
            <a:extLst>
              <a:ext uri="{FF2B5EF4-FFF2-40B4-BE49-F238E27FC236}">
                <a16:creationId xmlns:a16="http://schemas.microsoft.com/office/drawing/2014/main" id="{09940C90-4F1E-1543-A3BF-CC27490A73E0}"/>
              </a:ext>
            </a:extLst>
          </p:cNvPr>
          <p:cNvGraphicFramePr>
            <a:graphicFrameLocks noGrp="1"/>
          </p:cNvGraphicFramePr>
          <p:nvPr>
            <p:ph idx="1"/>
          </p:nvPr>
        </p:nvGraphicFramePr>
        <p:xfrm>
          <a:off x="287524" y="1667121"/>
          <a:ext cx="8550275" cy="33099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2315263"/>
      </p:ext>
    </p:extLst>
  </p:cSld>
  <p:clrMapOvr>
    <a:masterClrMapping/>
  </p:clrMapOvr>
  <mc:AlternateContent xmlns:mc="http://schemas.openxmlformats.org/markup-compatibility/2006" xmlns:p14="http://schemas.microsoft.com/office/powerpoint/2010/main">
    <mc:Choice Requires="p14">
      <p:transition spd="slow" p14:dur="2000" advTm="42267"/>
    </mc:Choice>
    <mc:Fallback xmlns="">
      <p:transition spd="slow" advTm="4226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765295-C33E-F0B0-D448-98EE503A1488}"/>
              </a:ext>
            </a:extLst>
          </p:cNvPr>
          <p:cNvSpPr>
            <a:spLocks noGrp="1"/>
          </p:cNvSpPr>
          <p:nvPr>
            <p:ph type="sldNum" sz="quarter" idx="10"/>
          </p:nvPr>
        </p:nvSpPr>
        <p:spPr/>
        <p:txBody>
          <a:bodyPr/>
          <a:lstStyle/>
          <a:p>
            <a:pPr>
              <a:defRPr/>
            </a:pPr>
            <a:r>
              <a:rPr lang="fr-BE"/>
              <a:t>│</a:t>
            </a:r>
            <a:r>
              <a:rPr lang="en-US"/>
              <a:t> </a:t>
            </a:r>
            <a:fld id="{552FA292-C976-4E94-A319-278EC64951B3}" type="slidenum">
              <a:rPr lang="en-US" smtClean="0"/>
              <a:pPr>
                <a:defRPr/>
              </a:pPr>
              <a:t>24</a:t>
            </a:fld>
            <a:endParaRPr lang="en-US" dirty="0"/>
          </a:p>
        </p:txBody>
      </p:sp>
      <p:pic>
        <p:nvPicPr>
          <p:cNvPr id="5" name="Picture 4" descr="A group of kids in clothing&#10;&#10;Description automatically generated">
            <a:extLst>
              <a:ext uri="{FF2B5EF4-FFF2-40B4-BE49-F238E27FC236}">
                <a16:creationId xmlns:a16="http://schemas.microsoft.com/office/drawing/2014/main" id="{40710DC8-9B10-F008-E8C7-F5D45684F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147800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349750" y="-20538"/>
            <a:ext cx="4542729" cy="2993916"/>
          </a:xfrm>
          <a:prstGeom prst="rect">
            <a:avLst/>
          </a:prstGeom>
          <a:solidFill>
            <a:srgbClr val="FFFFFF"/>
          </a:solidFill>
          <a:ln>
            <a:noFill/>
          </a:ln>
        </p:spPr>
        <p:txBody>
          <a:bodyPr lIns="90000" tIns="46800" rIns="90000" bIns="46800"/>
          <a:lstStyle>
            <a:lvl1pPr marL="330200" indent="-3302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1pPr>
            <a:lvl2pPr marL="742950" indent="-28575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2pPr>
            <a:lvl3pPr marL="11430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3pPr>
            <a:lvl4pPr marL="16002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4pPr>
            <a:lvl5pPr marL="20574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5pPr>
            <a:lvl6pPr marL="25146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6pPr>
            <a:lvl7pPr marL="29718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7pPr>
            <a:lvl8pPr marL="34290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8pPr>
            <a:lvl9pPr marL="38862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9pPr>
          </a:lstStyle>
          <a:p>
            <a:pPr>
              <a:spcBef>
                <a:spcPts val="350"/>
              </a:spcBef>
              <a:buClr>
                <a:srgbClr val="FB5105"/>
              </a:buClr>
              <a:buSzPct val="100000"/>
              <a:buFont typeface="Arial" pitchFamily="34" charset="0"/>
              <a:buNone/>
            </a:pPr>
            <a:r>
              <a:rPr lang="en-GB" altLang="en-US" sz="1400" dirty="0">
                <a:solidFill>
                  <a:srgbClr val="FF6600"/>
                </a:solidFill>
                <a:latin typeface="Calibri Light" panose="020F0302020204030204" pitchFamily="34" charset="0"/>
                <a:cs typeface="Calibri Light" panose="020F0302020204030204" pitchFamily="34" charset="0"/>
              </a:rPr>
              <a:t>Physical Sciences &amp; Engineering</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PE1 Mathematics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PE2 Fundamental Constituents of Matter</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PE3 Condensed Matter Physics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PE4 Physical and Analytical Chemical Sciences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PE5 </a:t>
            </a:r>
            <a:r>
              <a:rPr lang="en-GB" sz="1200" dirty="0">
                <a:solidFill>
                  <a:srgbClr val="002140"/>
                </a:solidFill>
                <a:latin typeface="Calibri Light" panose="020F0302020204030204" pitchFamily="34" charset="0"/>
                <a:cs typeface="Calibri Light" panose="020F0302020204030204" pitchFamily="34" charset="0"/>
              </a:rPr>
              <a:t>Synthetic Chemistry and Materials </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PE6 Computer Science and Informatics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PE7 Systems and Communication Engineering</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PE8 Products and Process Engineering</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PE9 Universe Sciences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PE10 Earth System Science</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PE11 </a:t>
            </a:r>
            <a:r>
              <a:rPr lang="en-GB" sz="1200" dirty="0">
                <a:solidFill>
                  <a:srgbClr val="002140"/>
                </a:solidFill>
                <a:latin typeface="Calibri Light" panose="020F0302020204030204" pitchFamily="34" charset="0"/>
                <a:cs typeface="Calibri Light" panose="020F0302020204030204" pitchFamily="34" charset="0"/>
              </a:rPr>
              <a:t>Materials Engineering</a:t>
            </a:r>
            <a:endParaRPr lang="en-GB" altLang="en-US" sz="1200" dirty="0">
              <a:solidFill>
                <a:srgbClr val="002140"/>
              </a:solidFill>
              <a:latin typeface="Calibri Light" panose="020F0302020204030204" pitchFamily="34" charset="0"/>
              <a:cs typeface="Calibri Light" panose="020F0302020204030204" pitchFamily="34" charset="0"/>
            </a:endParaRPr>
          </a:p>
        </p:txBody>
      </p:sp>
      <p:sp>
        <p:nvSpPr>
          <p:cNvPr id="4" name="Text Box 5"/>
          <p:cNvSpPr txBox="1">
            <a:spLocks noChangeArrowheads="1"/>
          </p:cNvSpPr>
          <p:nvPr/>
        </p:nvSpPr>
        <p:spPr bwMode="auto">
          <a:xfrm>
            <a:off x="152400" y="1203598"/>
            <a:ext cx="4197350" cy="340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0200" indent="-3302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1pPr>
            <a:lvl2pPr marL="742950" indent="-28575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2pPr>
            <a:lvl3pPr marL="11430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3pPr>
            <a:lvl4pPr marL="16002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4pPr>
            <a:lvl5pPr marL="20574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5pPr>
            <a:lvl6pPr marL="25146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6pPr>
            <a:lvl7pPr marL="29718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7pPr>
            <a:lvl8pPr marL="34290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8pPr>
            <a:lvl9pPr marL="38862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9pPr>
          </a:lstStyle>
          <a:p>
            <a:pPr>
              <a:spcBef>
                <a:spcPts val="350"/>
              </a:spcBef>
              <a:buClr>
                <a:srgbClr val="FB5105"/>
              </a:buClr>
              <a:buSzPct val="100000"/>
              <a:buFont typeface="Arial" pitchFamily="34" charset="0"/>
              <a:buNone/>
            </a:pPr>
            <a:r>
              <a:rPr lang="en-GB" altLang="en-US" sz="1400" dirty="0">
                <a:solidFill>
                  <a:srgbClr val="FF6600"/>
                </a:solidFill>
                <a:latin typeface="Calibri Light" panose="020F0302020204030204" pitchFamily="34" charset="0"/>
                <a:cs typeface="Calibri Light" panose="020F0302020204030204" pitchFamily="34" charset="0"/>
              </a:rPr>
              <a:t>Life Sciences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LS1 </a:t>
            </a:r>
            <a:r>
              <a:rPr lang="en-US" altLang="en-US" sz="1200" dirty="0">
                <a:solidFill>
                  <a:srgbClr val="002140"/>
                </a:solidFill>
                <a:latin typeface="Calibri Light" panose="020F0302020204030204" pitchFamily="34" charset="0"/>
                <a:cs typeface="Calibri Light" panose="020F0302020204030204" pitchFamily="34" charset="0"/>
              </a:rPr>
              <a:t>Molecules of Life: Biological Mechanisms, Structures and Functions</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LS2 </a:t>
            </a:r>
            <a:r>
              <a:rPr lang="en-US" altLang="en-US" sz="1200" dirty="0">
                <a:solidFill>
                  <a:srgbClr val="002140"/>
                </a:solidFill>
                <a:latin typeface="Calibri Light" panose="020F0302020204030204" pitchFamily="34" charset="0"/>
                <a:cs typeface="Calibri Light" panose="020F0302020204030204" pitchFamily="34" charset="0"/>
              </a:rPr>
              <a:t>Integrative Biology: From Genes and Genomes to Systems </a:t>
            </a:r>
          </a:p>
          <a:p>
            <a:pPr>
              <a:spcBef>
                <a:spcPts val="350"/>
              </a:spcBef>
              <a:buClr>
                <a:srgbClr val="FF6600"/>
              </a:buClr>
              <a:buSzPct val="100000"/>
              <a:buFont typeface="Wingdings" pitchFamily="2" charset="2"/>
              <a:buChar char=""/>
            </a:pPr>
            <a:r>
              <a:rPr lang="en-US" altLang="en-US" sz="1200" dirty="0">
                <a:solidFill>
                  <a:srgbClr val="002140"/>
                </a:solidFill>
                <a:latin typeface="Calibri Light" panose="020F0302020204030204" pitchFamily="34" charset="0"/>
                <a:cs typeface="Calibri Light" panose="020F0302020204030204" pitchFamily="34" charset="0"/>
              </a:rPr>
              <a:t>LS3 Cell Biology, Development, Stem Cells and Regeneration</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LS4 </a:t>
            </a:r>
            <a:r>
              <a:rPr lang="en-US" sz="1200" dirty="0">
                <a:solidFill>
                  <a:srgbClr val="002140"/>
                </a:solidFill>
                <a:latin typeface="Calibri Light" panose="020F0302020204030204" pitchFamily="34" charset="0"/>
                <a:cs typeface="Calibri Light" panose="020F0302020204030204" pitchFamily="34" charset="0"/>
              </a:rPr>
              <a:t>Physiology in Health, Disease and Ageing</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LS5 </a:t>
            </a:r>
            <a:r>
              <a:rPr lang="en-US" sz="1200" dirty="0">
                <a:solidFill>
                  <a:srgbClr val="002140"/>
                </a:solidFill>
                <a:latin typeface="Calibri Light" panose="020F0302020204030204" pitchFamily="34" charset="0"/>
                <a:cs typeface="Calibri Light" panose="020F0302020204030204" pitchFamily="34" charset="0"/>
              </a:rPr>
              <a:t>Neuroscience and Disorders of the Nervous System</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LS6 </a:t>
            </a:r>
            <a:r>
              <a:rPr lang="en-GB" sz="1200" dirty="0">
                <a:solidFill>
                  <a:srgbClr val="002140"/>
                </a:solidFill>
                <a:latin typeface="Calibri Light" panose="020F0302020204030204" pitchFamily="34" charset="0"/>
                <a:cs typeface="Calibri Light" panose="020F0302020204030204" pitchFamily="34" charset="0"/>
              </a:rPr>
              <a:t>Immunity, Infection and Immunotherapy</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LS7 </a:t>
            </a:r>
            <a:r>
              <a:rPr lang="en-US" sz="1200" dirty="0">
                <a:solidFill>
                  <a:srgbClr val="002140"/>
                </a:solidFill>
                <a:latin typeface="Calibri Light" panose="020F0302020204030204" pitchFamily="34" charset="0"/>
                <a:cs typeface="Calibri Light" panose="020F0302020204030204" pitchFamily="34" charset="0"/>
              </a:rPr>
              <a:t>Prevention, Diagnosis and Treatment of Human Diseases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LS8 </a:t>
            </a:r>
            <a:r>
              <a:rPr lang="en-US" sz="1200" dirty="0">
                <a:solidFill>
                  <a:srgbClr val="002140"/>
                </a:solidFill>
                <a:latin typeface="Calibri Light" panose="020F0302020204030204" pitchFamily="34" charset="0"/>
                <a:cs typeface="Calibri Light" panose="020F0302020204030204" pitchFamily="34" charset="0"/>
              </a:rPr>
              <a:t>Environmental Biology, Ecology and Evolution</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LS9 </a:t>
            </a:r>
            <a:r>
              <a:rPr lang="en-GB" sz="1200" dirty="0">
                <a:solidFill>
                  <a:srgbClr val="002140"/>
                </a:solidFill>
                <a:latin typeface="Calibri Light" panose="020F0302020204030204" pitchFamily="34" charset="0"/>
                <a:cs typeface="Calibri Light" panose="020F0302020204030204" pitchFamily="34" charset="0"/>
              </a:rPr>
              <a:t>Biotechnology and </a:t>
            </a:r>
            <a:r>
              <a:rPr lang="en-GB" sz="1200" dirty="0" err="1">
                <a:solidFill>
                  <a:srgbClr val="002140"/>
                </a:solidFill>
                <a:latin typeface="Calibri Light" panose="020F0302020204030204" pitchFamily="34" charset="0"/>
                <a:cs typeface="Calibri Light" panose="020F0302020204030204" pitchFamily="34" charset="0"/>
              </a:rPr>
              <a:t>Biosystems</a:t>
            </a:r>
            <a:r>
              <a:rPr lang="en-GB" sz="1200" dirty="0">
                <a:solidFill>
                  <a:srgbClr val="002140"/>
                </a:solidFill>
                <a:latin typeface="Calibri Light" panose="020F0302020204030204" pitchFamily="34" charset="0"/>
                <a:cs typeface="Calibri Light" panose="020F0302020204030204" pitchFamily="34" charset="0"/>
              </a:rPr>
              <a:t> Engineering</a:t>
            </a:r>
            <a:endParaRPr lang="en-GB" altLang="en-US" sz="1200" dirty="0">
              <a:solidFill>
                <a:srgbClr val="002140"/>
              </a:solidFill>
              <a:latin typeface="Calibri Light" panose="020F0302020204030204" pitchFamily="34" charset="0"/>
              <a:cs typeface="Calibri Light" panose="020F0302020204030204" pitchFamily="34" charset="0"/>
            </a:endParaRPr>
          </a:p>
        </p:txBody>
      </p:sp>
      <p:sp>
        <p:nvSpPr>
          <p:cNvPr id="5" name="Text Box 4"/>
          <p:cNvSpPr txBox="1">
            <a:spLocks noChangeArrowheads="1"/>
          </p:cNvSpPr>
          <p:nvPr/>
        </p:nvSpPr>
        <p:spPr bwMode="auto">
          <a:xfrm>
            <a:off x="4349750" y="2859782"/>
            <a:ext cx="4680520" cy="2077261"/>
          </a:xfrm>
          <a:prstGeom prst="rect">
            <a:avLst/>
          </a:prstGeom>
          <a:solidFill>
            <a:srgbClr val="FFFFFF"/>
          </a:solidFill>
          <a:ln w="28575">
            <a:noFill/>
            <a:round/>
            <a:headEnd/>
            <a:tailEnd/>
          </a:ln>
        </p:spPr>
        <p:txBody>
          <a:bodyPr lIns="90000" tIns="46800" rIns="90000" bIns="46800"/>
          <a:lstStyle>
            <a:lvl1pPr marL="330200" indent="-3302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1pPr>
            <a:lvl2pPr marL="742950" indent="-28575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2pPr>
            <a:lvl3pPr marL="11430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3pPr>
            <a:lvl4pPr marL="16002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4pPr>
            <a:lvl5pPr marL="20574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5pPr>
            <a:lvl6pPr marL="25146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6pPr>
            <a:lvl7pPr marL="29718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7pPr>
            <a:lvl8pPr marL="34290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8pPr>
            <a:lvl9pPr marL="38862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9pPr>
          </a:lstStyle>
          <a:p>
            <a:pPr>
              <a:spcBef>
                <a:spcPts val="350"/>
              </a:spcBef>
              <a:buClr>
                <a:srgbClr val="FB5105"/>
              </a:buClr>
              <a:buSzPct val="100000"/>
              <a:buFont typeface="Arial" pitchFamily="34" charset="0"/>
              <a:buNone/>
            </a:pPr>
            <a:r>
              <a:rPr lang="en-GB" altLang="en-US" sz="1400" dirty="0">
                <a:solidFill>
                  <a:srgbClr val="FF6600"/>
                </a:solidFill>
                <a:latin typeface="Calibri Light" panose="020F0302020204030204" pitchFamily="34" charset="0"/>
                <a:cs typeface="Calibri Light" panose="020F0302020204030204" pitchFamily="34" charset="0"/>
              </a:rPr>
              <a:t>Social Sciences and Humanities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SH1 </a:t>
            </a:r>
            <a:r>
              <a:rPr lang="en-GB" sz="1200" dirty="0">
                <a:solidFill>
                  <a:srgbClr val="002140"/>
                </a:solidFill>
                <a:latin typeface="Calibri Light" panose="020F0302020204030204" pitchFamily="34" charset="0"/>
                <a:cs typeface="Calibri Light" panose="020F0302020204030204" pitchFamily="34" charset="0"/>
              </a:rPr>
              <a:t>Individuals, Markets and Organisations </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SH2 </a:t>
            </a:r>
            <a:r>
              <a:rPr lang="en-US" sz="1200" dirty="0">
                <a:solidFill>
                  <a:srgbClr val="002140"/>
                </a:solidFill>
                <a:latin typeface="Calibri Light" panose="020F0302020204030204" pitchFamily="34" charset="0"/>
                <a:cs typeface="Calibri Light" panose="020F0302020204030204" pitchFamily="34" charset="0"/>
              </a:rPr>
              <a:t>Institutions, Governance and Legal Systems</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SH3 </a:t>
            </a:r>
            <a:r>
              <a:rPr lang="en-US" sz="1200" dirty="0">
                <a:solidFill>
                  <a:srgbClr val="002140"/>
                </a:solidFill>
                <a:latin typeface="Calibri Light" panose="020F0302020204030204" pitchFamily="34" charset="0"/>
                <a:cs typeface="Calibri Light" panose="020F0302020204030204" pitchFamily="34" charset="0"/>
              </a:rPr>
              <a:t>The Social World and Its Interactions</a:t>
            </a:r>
            <a:r>
              <a:rPr lang="en-GB" sz="1200" dirty="0">
                <a:solidFill>
                  <a:srgbClr val="002140"/>
                </a:solidFill>
                <a:latin typeface="Calibri Light" panose="020F0302020204030204" pitchFamily="34" charset="0"/>
                <a:cs typeface="Calibri Light" panose="020F0302020204030204" pitchFamily="34" charset="0"/>
              </a:rPr>
              <a:t> </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SH4 The Human Mind and Its Complexity</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SH5 Texts and Concepts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SH6 The Study of the Human Past</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SH7 </a:t>
            </a:r>
            <a:r>
              <a:rPr lang="en-US" altLang="en-US" sz="1200" dirty="0">
                <a:solidFill>
                  <a:srgbClr val="002140"/>
                </a:solidFill>
                <a:latin typeface="Calibri Light" panose="020F0302020204030204" pitchFamily="34" charset="0"/>
                <a:cs typeface="Calibri Light" panose="020F0302020204030204" pitchFamily="34" charset="0"/>
              </a:rPr>
              <a:t>Human Mobility, Environment, and Space</a:t>
            </a:r>
          </a:p>
          <a:p>
            <a:pPr>
              <a:spcBef>
                <a:spcPts val="350"/>
              </a:spcBef>
              <a:buClr>
                <a:srgbClr val="FF6600"/>
              </a:buClr>
              <a:buSzPct val="100000"/>
              <a:buFont typeface="Wingdings" pitchFamily="2" charset="2"/>
              <a:buChar char=""/>
            </a:pPr>
            <a:r>
              <a:rPr lang="en-US" altLang="en-US" sz="1200" dirty="0">
                <a:solidFill>
                  <a:srgbClr val="002140"/>
                </a:solidFill>
                <a:latin typeface="Calibri Light" panose="020F0302020204030204" pitchFamily="34" charset="0"/>
                <a:cs typeface="Calibri Light" panose="020F0302020204030204" pitchFamily="34" charset="0"/>
              </a:rPr>
              <a:t>SH8 Studies of Cultures and Arts</a:t>
            </a:r>
            <a:endParaRPr lang="en-GB" altLang="en-US" sz="1200" dirty="0">
              <a:solidFill>
                <a:srgbClr val="002140"/>
              </a:solidFill>
              <a:latin typeface="Calibri Light" panose="020F0302020204030204" pitchFamily="34" charset="0"/>
              <a:cs typeface="Calibri Light" panose="020F0302020204030204" pitchFamily="34" charset="0"/>
            </a:endParaRPr>
          </a:p>
          <a:p>
            <a:pPr marL="0" indent="0">
              <a:spcBef>
                <a:spcPts val="350"/>
              </a:spcBef>
              <a:buClr>
                <a:srgbClr val="FF6600"/>
              </a:buClr>
              <a:buSzPct val="100000"/>
            </a:pPr>
            <a:endParaRPr lang="en-GB" altLang="en-US" sz="1200" dirty="0">
              <a:solidFill>
                <a:srgbClr val="002140"/>
              </a:solidFill>
              <a:latin typeface="Calibri Light" panose="020F0302020204030204" pitchFamily="34" charset="0"/>
              <a:cs typeface="Calibri Light" panose="020F0302020204030204" pitchFamily="34" charset="0"/>
            </a:endParaRPr>
          </a:p>
        </p:txBody>
      </p:sp>
      <p:sp>
        <p:nvSpPr>
          <p:cNvPr id="6" name="Titel 4"/>
          <p:cNvSpPr txBox="1">
            <a:spLocks/>
          </p:cNvSpPr>
          <p:nvPr/>
        </p:nvSpPr>
        <p:spPr bwMode="gray">
          <a:xfrm>
            <a:off x="251521" y="123478"/>
            <a:ext cx="409823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pPr eaLnBrk="1" hangingPunct="1"/>
            <a:r>
              <a:rPr lang="en-US" altLang="en-US" sz="2000" b="0" dirty="0">
                <a:solidFill>
                  <a:srgbClr val="FF6600"/>
                </a:solidFill>
                <a:latin typeface="Calibri Light" panose="020F0302020204030204" pitchFamily="34" charset="0"/>
                <a:ea typeface="ＭＳ Ｐゴシック" charset="-128"/>
                <a:cs typeface="Calibri Light" panose="020F0302020204030204" pitchFamily="34" charset="0"/>
              </a:rPr>
              <a:t>Step 2: choose your Panel</a:t>
            </a:r>
          </a:p>
          <a:p>
            <a:pPr eaLnBrk="1" hangingPunct="1"/>
            <a:r>
              <a:rPr lang="en-US" altLang="en-US" sz="1400" b="0" kern="1200" dirty="0">
                <a:solidFill>
                  <a:srgbClr val="FF6600"/>
                </a:solidFill>
                <a:latin typeface="Calibri Light" panose="020F0302020204030204" pitchFamily="34" charset="0"/>
                <a:ea typeface="ＭＳ Ｐゴシック" charset="-128"/>
                <a:cs typeface="Calibri Light" panose="020F0302020204030204" pitchFamily="34" charset="0"/>
              </a:rPr>
              <a:t>Evaluation Panel </a:t>
            </a:r>
            <a:r>
              <a:rPr lang="en-US" altLang="en-US" sz="1400" b="0" dirty="0">
                <a:solidFill>
                  <a:srgbClr val="FF6600"/>
                </a:solidFill>
                <a:latin typeface="Calibri Light" panose="020F0302020204030204" pitchFamily="34" charset="0"/>
                <a:ea typeface="ＭＳ Ｐゴシック" charset="-128"/>
                <a:cs typeface="Calibri Light" panose="020F0302020204030204" pitchFamily="34" charset="0"/>
              </a:rPr>
              <a:t>Structure 2024</a:t>
            </a:r>
            <a:endParaRPr lang="de-AT" altLang="en-US" sz="1400" b="0" dirty="0">
              <a:solidFill>
                <a:srgbClr val="FF6600"/>
              </a:solidFill>
              <a:latin typeface="Calibri Light" panose="020F0302020204030204" pitchFamily="34" charset="0"/>
              <a:ea typeface="ＭＳ Ｐゴシック" charset="-128"/>
              <a:cs typeface="Calibri Light" panose="020F0302020204030204" pitchFamily="34" charset="0"/>
            </a:endParaRPr>
          </a:p>
        </p:txBody>
      </p:sp>
      <p:pic>
        <p:nvPicPr>
          <p:cNvPr id="7" name="Picture 6" descr="A blue and yellow text with black dots&#10;&#10;Description automatically generated">
            <a:extLst>
              <a:ext uri="{FF2B5EF4-FFF2-40B4-BE49-F238E27FC236}">
                <a16:creationId xmlns:a16="http://schemas.microsoft.com/office/drawing/2014/main" id="{569FF8C7-E6D1-CE3D-44C6-C1A478D7C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398" y="4121312"/>
            <a:ext cx="1050058" cy="1050058"/>
          </a:xfrm>
          <a:prstGeom prst="rect">
            <a:avLst/>
          </a:prstGeom>
        </p:spPr>
      </p:pic>
      <p:sp>
        <p:nvSpPr>
          <p:cNvPr id="2" name="Slide Number Placeholder 1"/>
          <p:cNvSpPr>
            <a:spLocks noGrp="1"/>
          </p:cNvSpPr>
          <p:nvPr>
            <p:ph type="sldNum" sz="quarter" idx="10"/>
          </p:nvPr>
        </p:nvSpPr>
        <p:spPr/>
        <p:txBody>
          <a:bodyPr/>
          <a:lstStyle/>
          <a:p>
            <a:pPr>
              <a:defRPr/>
            </a:pPr>
            <a:r>
              <a:rPr lang="fr-BE" dirty="0"/>
              <a:t>│</a:t>
            </a:r>
            <a:r>
              <a:rPr lang="en-US" dirty="0"/>
              <a:t> </a:t>
            </a:r>
            <a:fld id="{D4781730-827E-4A1A-AEB6-1728DF945E22}" type="slidenum">
              <a:rPr lang="en-US" smtClean="0"/>
              <a:pPr>
                <a:defRPr/>
              </a:pPr>
              <a:t>3</a:t>
            </a:fld>
            <a:endParaRPr lang="en-US" dirty="0"/>
          </a:p>
        </p:txBody>
      </p:sp>
    </p:spTree>
    <p:extLst>
      <p:ext uri="{BB962C8B-B14F-4D97-AF65-F5344CB8AC3E}">
        <p14:creationId xmlns:p14="http://schemas.microsoft.com/office/powerpoint/2010/main" val="46631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DBD4-BC9A-DB6C-13F0-3157C2DC83AE}"/>
              </a:ext>
            </a:extLst>
          </p:cNvPr>
          <p:cNvSpPr>
            <a:spLocks noGrp="1"/>
          </p:cNvSpPr>
          <p:nvPr>
            <p:ph type="title"/>
          </p:nvPr>
        </p:nvSpPr>
        <p:spPr/>
        <p:txBody>
          <a:bodyPr/>
          <a:lstStyle/>
          <a:p>
            <a:r>
              <a:rPr lang="en-US" dirty="0"/>
              <a:t>Choosing the </a:t>
            </a:r>
            <a:r>
              <a:rPr lang="en-US" b="1" dirty="0">
                <a:solidFill>
                  <a:srgbClr val="002140"/>
                </a:solidFill>
              </a:rPr>
              <a:t>right</a:t>
            </a:r>
            <a:r>
              <a:rPr lang="en-US" dirty="0"/>
              <a:t> Panel is very important!</a:t>
            </a:r>
            <a:endParaRPr lang="en-IE" dirty="0"/>
          </a:p>
        </p:txBody>
      </p:sp>
      <p:sp>
        <p:nvSpPr>
          <p:cNvPr id="3" name="Content Placeholder 2">
            <a:extLst>
              <a:ext uri="{FF2B5EF4-FFF2-40B4-BE49-F238E27FC236}">
                <a16:creationId xmlns:a16="http://schemas.microsoft.com/office/drawing/2014/main" id="{190142D4-104E-ABCB-7F3E-69B145D3C6B4}"/>
              </a:ext>
            </a:extLst>
          </p:cNvPr>
          <p:cNvSpPr>
            <a:spLocks noGrp="1"/>
          </p:cNvSpPr>
          <p:nvPr>
            <p:ph idx="1"/>
          </p:nvPr>
        </p:nvSpPr>
        <p:spPr>
          <a:xfrm>
            <a:off x="296862" y="1131590"/>
            <a:ext cx="8550275" cy="3528392"/>
          </a:xfrm>
        </p:spPr>
        <p:txBody>
          <a:bodyPr/>
          <a:lstStyle/>
          <a:p>
            <a:pPr marL="285750" indent="-285750">
              <a:buFont typeface="Arial" panose="020B0604020202020204" pitchFamily="34" charset="0"/>
              <a:buChar char="•"/>
            </a:pPr>
            <a:r>
              <a:rPr lang="en-US" sz="1400" dirty="0">
                <a:solidFill>
                  <a:schemeClr val="accent4"/>
                </a:solidFill>
              </a:rPr>
              <a:t>Proposals are initially assigned to the Panel of the PI's choice.</a:t>
            </a:r>
          </a:p>
          <a:p>
            <a:pPr marL="285750" indent="-285750">
              <a:buFont typeface="Arial" panose="020B0604020202020204" pitchFamily="34" charset="0"/>
              <a:buChar char="•"/>
            </a:pPr>
            <a:r>
              <a:rPr lang="en-US" sz="1400" dirty="0">
                <a:solidFill>
                  <a:schemeClr val="accent4"/>
                </a:solidFill>
              </a:rPr>
              <a:t>The PI can flag one “Secondary Review Panel” </a:t>
            </a:r>
            <a:r>
              <a:rPr lang="en-US" sz="1400" dirty="0">
                <a:solidFill>
                  <a:schemeClr val="accent4"/>
                </a:solidFill>
                <a:sym typeface="Wingdings" panose="05000000000000000000" pitchFamily="2" charset="2"/>
              </a:rPr>
              <a:t> </a:t>
            </a:r>
            <a:r>
              <a:rPr lang="en-US" sz="1400" dirty="0">
                <a:solidFill>
                  <a:schemeClr val="accent4"/>
                </a:solidFill>
              </a:rPr>
              <a:t>the PI must explain the interdisciplinary nature of the proposal in the special section in the first page of Part B1.</a:t>
            </a:r>
          </a:p>
          <a:p>
            <a:pPr marL="285750" indent="-285750">
              <a:buFont typeface="Arial" panose="020B0604020202020204" pitchFamily="34" charset="0"/>
              <a:buChar char="•"/>
            </a:pPr>
            <a:r>
              <a:rPr lang="en-US" sz="1400" dirty="0">
                <a:solidFill>
                  <a:schemeClr val="accent4"/>
                </a:solidFill>
              </a:rPr>
              <a:t>Transfer of proposals between panels may occur if:</a:t>
            </a:r>
          </a:p>
          <a:p>
            <a:pPr marL="625475" lvl="1" indent="-285750">
              <a:buFont typeface="Arial" panose="020B0604020202020204" pitchFamily="34" charset="0"/>
              <a:buChar char="•"/>
            </a:pPr>
            <a:r>
              <a:rPr lang="en-US" sz="1200" dirty="0">
                <a:solidFill>
                  <a:schemeClr val="accent4"/>
                </a:solidFill>
              </a:rPr>
              <a:t>there is a clear mistake on part of the applicant.</a:t>
            </a:r>
          </a:p>
          <a:p>
            <a:pPr marL="625475" lvl="1" indent="-285750">
              <a:buFont typeface="Arial" panose="020B0604020202020204" pitchFamily="34" charset="0"/>
              <a:buChar char="•"/>
            </a:pPr>
            <a:r>
              <a:rPr lang="en-US" sz="1200" dirty="0">
                <a:solidFill>
                  <a:schemeClr val="accent4"/>
                </a:solidFill>
              </a:rPr>
              <a:t>the necessary expertise is available in a different panel.</a:t>
            </a:r>
          </a:p>
          <a:p>
            <a:pPr marL="601663" indent="-1111250"/>
            <a:r>
              <a:rPr lang="en-US" sz="1400" b="1" dirty="0">
                <a:solidFill>
                  <a:schemeClr val="accent4"/>
                </a:solidFill>
              </a:rPr>
              <a:t>    Both Panel Chairs must agree on the transfer!</a:t>
            </a:r>
          </a:p>
          <a:p>
            <a:pPr marL="601663" indent="-1111250"/>
            <a:endParaRPr lang="en-US" sz="1400" b="1" dirty="0">
              <a:solidFill>
                <a:schemeClr val="accent4"/>
              </a:solidFill>
            </a:endParaRPr>
          </a:p>
          <a:p>
            <a:pPr>
              <a:spcBef>
                <a:spcPct val="0"/>
              </a:spcBef>
              <a:spcAft>
                <a:spcPct val="40000"/>
              </a:spcAft>
              <a:defRPr/>
            </a:pPr>
            <a:r>
              <a:rPr lang="en-GB" sz="1100" kern="1200" dirty="0">
                <a:solidFill>
                  <a:schemeClr val="accent1">
                    <a:lumMod val="75000"/>
                  </a:schemeClr>
                </a:solidFill>
                <a:latin typeface="Century Gothic" panose="020B0502020202020204" pitchFamily="34" charset="0"/>
              </a:rPr>
              <a:t>Rumour: The panel descriptors represent ERC scientific priorities </a:t>
            </a:r>
            <a:endParaRPr lang="en-GB" sz="1100" dirty="0">
              <a:solidFill>
                <a:schemeClr val="accent1">
                  <a:lumMod val="75000"/>
                </a:schemeClr>
              </a:solidFill>
              <a:latin typeface="Century Gothic" panose="020B0502020202020204" pitchFamily="34" charset="0"/>
              <a:cs typeface="Arial" panose="020B0604020202020204" pitchFamily="34" charset="0"/>
            </a:endParaRPr>
          </a:p>
          <a:p>
            <a:pPr>
              <a:spcBef>
                <a:spcPct val="0"/>
              </a:spcBef>
              <a:spcAft>
                <a:spcPct val="40000"/>
              </a:spcAft>
              <a:buBlip>
                <a:blip r:embed="rId3"/>
              </a:buBlip>
              <a:defRPr/>
            </a:pPr>
            <a:r>
              <a:rPr lang="en-GB" sz="1100" b="1" kern="1200" dirty="0">
                <a:solidFill>
                  <a:schemeClr val="accent1">
                    <a:lumMod val="75000"/>
                  </a:schemeClr>
                </a:solidFill>
                <a:latin typeface="Century Gothic" panose="020B0502020202020204" pitchFamily="34" charset="0"/>
              </a:rPr>
              <a:t>NOT true</a:t>
            </a:r>
            <a:r>
              <a:rPr lang="en-GB" sz="1100" dirty="0">
                <a:solidFill>
                  <a:schemeClr val="accent1">
                    <a:lumMod val="75000"/>
                  </a:schemeClr>
                </a:solidFill>
                <a:latin typeface="Century Gothic" panose="020B0502020202020204" pitchFamily="34" charset="0"/>
              </a:rPr>
              <a:t>: </a:t>
            </a:r>
            <a:r>
              <a:rPr lang="en-GB" sz="1100" dirty="0">
                <a:solidFill>
                  <a:schemeClr val="accent1">
                    <a:lumMod val="75000"/>
                  </a:schemeClr>
                </a:solidFill>
                <a:latin typeface="Century Gothic" panose="020B0502020202020204" pitchFamily="34" charset="0"/>
                <a:cs typeface="Arial" panose="020B0604020202020204" pitchFamily="34" charset="0"/>
              </a:rPr>
              <a:t>The panel descriptors are indicative so that PIs can see what expertise is in the Panel. It is the PIs that choose the subject of their proposal and the Panels use the excellence criterion to judge whether it should be funded.  </a:t>
            </a:r>
          </a:p>
          <a:p>
            <a:endParaRPr lang="en-US" sz="1100" kern="1200" dirty="0">
              <a:solidFill>
                <a:schemeClr val="accent1">
                  <a:lumMod val="75000"/>
                </a:schemeClr>
              </a:solidFill>
              <a:latin typeface="Century Gothic" panose="020B0502020202020204" pitchFamily="34" charset="0"/>
            </a:endParaRPr>
          </a:p>
          <a:p>
            <a:pPr>
              <a:spcBef>
                <a:spcPct val="0"/>
              </a:spcBef>
              <a:spcAft>
                <a:spcPct val="40000"/>
              </a:spcAft>
              <a:defRPr/>
            </a:pPr>
            <a:r>
              <a:rPr lang="en-US" sz="1100" kern="1200" dirty="0" err="1">
                <a:solidFill>
                  <a:schemeClr val="accent1">
                    <a:lumMod val="75000"/>
                  </a:schemeClr>
                </a:solidFill>
                <a:latin typeface="Century Gothic" panose="020B0502020202020204" pitchFamily="34" charset="0"/>
              </a:rPr>
              <a:t>Rumour</a:t>
            </a:r>
            <a:r>
              <a:rPr lang="en-US" sz="1100" kern="1200" dirty="0">
                <a:solidFill>
                  <a:schemeClr val="accent1">
                    <a:lumMod val="75000"/>
                  </a:schemeClr>
                </a:solidFill>
                <a:latin typeface="Century Gothic" panose="020B0502020202020204" pitchFamily="34" charset="0"/>
              </a:rPr>
              <a:t>: Choose the panel "strategically” in order to increase chances of success</a:t>
            </a:r>
          </a:p>
          <a:p>
            <a:pPr>
              <a:spcBef>
                <a:spcPct val="0"/>
              </a:spcBef>
              <a:spcAft>
                <a:spcPct val="40000"/>
              </a:spcAft>
              <a:buBlip>
                <a:blip r:embed="rId3"/>
              </a:buBlip>
              <a:defRPr/>
            </a:pPr>
            <a:r>
              <a:rPr lang="en-US" sz="1100" b="1" kern="1200" dirty="0">
                <a:solidFill>
                  <a:schemeClr val="accent1">
                    <a:lumMod val="75000"/>
                  </a:schemeClr>
                </a:solidFill>
                <a:latin typeface="Century Gothic" panose="020B0502020202020204" pitchFamily="34" charset="0"/>
              </a:rPr>
              <a:t>NOT true</a:t>
            </a:r>
            <a:r>
              <a:rPr lang="en-US" sz="1100" kern="1200" dirty="0">
                <a:solidFill>
                  <a:schemeClr val="accent1">
                    <a:lumMod val="75000"/>
                  </a:schemeClr>
                </a:solidFill>
                <a:latin typeface="Century Gothic" panose="020B0502020202020204" pitchFamily="34" charset="0"/>
              </a:rPr>
              <a:t>: Choose the panel that best fits the proposal. The budget is distributed among the scientific panels as a function of demand </a:t>
            </a:r>
            <a:r>
              <a:rPr lang="en-US" sz="1100" kern="1200" dirty="0">
                <a:solidFill>
                  <a:schemeClr val="accent1">
                    <a:lumMod val="75000"/>
                  </a:schemeClr>
                </a:solidFill>
                <a:latin typeface="Century Gothic" panose="020B0502020202020204" pitchFamily="34" charset="0"/>
                <a:sym typeface="Wingdings" panose="05000000000000000000" pitchFamily="2" charset="2"/>
              </a:rPr>
              <a:t></a:t>
            </a:r>
            <a:r>
              <a:rPr lang="en-US" sz="1100" kern="1200" dirty="0">
                <a:solidFill>
                  <a:schemeClr val="accent1">
                    <a:lumMod val="75000"/>
                  </a:schemeClr>
                </a:solidFill>
                <a:latin typeface="Century Gothic" panose="020B0502020202020204" pitchFamily="34" charset="0"/>
              </a:rPr>
              <a:t> success rate is equal amongst panels! </a:t>
            </a:r>
          </a:p>
          <a:p>
            <a:pPr marL="285750" indent="-285750">
              <a:buFont typeface="Arial" panose="020B0604020202020204" pitchFamily="34" charset="0"/>
              <a:buChar char="•"/>
            </a:pPr>
            <a:endParaRPr lang="en-IE" sz="1400" dirty="0">
              <a:solidFill>
                <a:schemeClr val="accent4"/>
              </a:solidFill>
            </a:endParaRPr>
          </a:p>
        </p:txBody>
      </p:sp>
      <p:sp>
        <p:nvSpPr>
          <p:cNvPr id="4" name="Slide Number Placeholder 3">
            <a:extLst>
              <a:ext uri="{FF2B5EF4-FFF2-40B4-BE49-F238E27FC236}">
                <a16:creationId xmlns:a16="http://schemas.microsoft.com/office/drawing/2014/main" id="{8EF561FC-AC7F-EB6D-90FD-04515933843A}"/>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4</a:t>
            </a:fld>
            <a:endParaRPr lang="en-US"/>
          </a:p>
        </p:txBody>
      </p:sp>
      <p:pic>
        <p:nvPicPr>
          <p:cNvPr id="6" name="Picture 5" descr="A person standing in front of several doors&#10;&#10;Description automatically generated">
            <a:extLst>
              <a:ext uri="{FF2B5EF4-FFF2-40B4-BE49-F238E27FC236}">
                <a16:creationId xmlns:a16="http://schemas.microsoft.com/office/drawing/2014/main" id="{3B480B03-C72F-F04B-47EC-FB2FAA7D4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512" y="0"/>
            <a:ext cx="2182372" cy="1227584"/>
          </a:xfrm>
          <a:prstGeom prst="rect">
            <a:avLst/>
          </a:prstGeom>
        </p:spPr>
      </p:pic>
    </p:spTree>
    <p:extLst>
      <p:ext uri="{BB962C8B-B14F-4D97-AF65-F5344CB8AC3E}">
        <p14:creationId xmlns:p14="http://schemas.microsoft.com/office/powerpoint/2010/main" val="110594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ChangeArrowheads="1"/>
          </p:cNvSpPr>
          <p:nvPr/>
        </p:nvSpPr>
        <p:spPr bwMode="auto">
          <a:xfrm>
            <a:off x="296865" y="2859782"/>
            <a:ext cx="3555056" cy="1721644"/>
          </a:xfrm>
          <a:prstGeom prst="rect">
            <a:avLst/>
          </a:prstGeom>
          <a:solidFill>
            <a:srgbClr val="FFFFFF"/>
          </a:solidFill>
          <a:ln w="12600">
            <a:solidFill>
              <a:srgbClr val="4B41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b="1" u="sng" dirty="0">
                <a:solidFill>
                  <a:schemeClr val="accent6">
                    <a:lumMod val="60000"/>
                    <a:lumOff val="40000"/>
                  </a:schemeClr>
                </a:solidFill>
                <a:latin typeface="Calibri Light" panose="020F0302020204030204" pitchFamily="34" charset="0"/>
                <a:ea typeface="ＭＳ Ｐゴシック" pitchFamily="32" charset="-128"/>
                <a:cs typeface="Arial Unicode MS" pitchFamily="32" charset="0"/>
              </a:rPr>
              <a:t>Annexes</a:t>
            </a:r>
            <a:r>
              <a:rPr lang="en-GB" b="1" dirty="0">
                <a:solidFill>
                  <a:schemeClr val="accent6">
                    <a:lumMod val="60000"/>
                    <a:lumOff val="40000"/>
                  </a:schemeClr>
                </a:solidFill>
                <a:latin typeface="Calibri Light" panose="020F0302020204030204" pitchFamily="34" charset="0"/>
                <a:ea typeface="ＭＳ Ｐゴシック" pitchFamily="32" charset="-128"/>
                <a:cs typeface="Arial Unicode MS" pitchFamily="32" charset="0"/>
              </a:rPr>
              <a:t> </a:t>
            </a:r>
            <a:r>
              <a:rPr lang="en-GB" sz="1600" b="1" dirty="0">
                <a:solidFill>
                  <a:schemeClr val="accent4"/>
                </a:solidFill>
                <a:latin typeface="Calibri Light" panose="020F0302020204030204" pitchFamily="34" charset="0"/>
                <a:ea typeface="ＭＳ Ｐゴシック" pitchFamily="32" charset="-128"/>
                <a:cs typeface="Arial Unicode MS" pitchFamily="32" charset="0"/>
              </a:rPr>
              <a:t>– submitted as .</a:t>
            </a:r>
            <a:r>
              <a:rPr lang="en-GB" sz="1600" b="1" dirty="0" err="1">
                <a:solidFill>
                  <a:schemeClr val="accent4"/>
                </a:solidFill>
                <a:latin typeface="Calibri Light" panose="020F0302020204030204" pitchFamily="34" charset="0"/>
                <a:ea typeface="ＭＳ Ｐゴシック" pitchFamily="32" charset="-128"/>
                <a:cs typeface="Arial Unicode MS" pitchFamily="32" charset="0"/>
              </a:rPr>
              <a:t>pdf</a:t>
            </a:r>
            <a:endParaRPr lang="en-GB" b="1" dirty="0">
              <a:solidFill>
                <a:schemeClr val="accent4"/>
              </a:solidFill>
              <a:latin typeface="Calibri Light" panose="020F0302020204030204" pitchFamily="34" charset="0"/>
              <a:ea typeface="ＭＳ Ｐゴシック" pitchFamily="32" charset="-128"/>
              <a:cs typeface="Arial Unicode MS" pitchFamily="32" charset="0"/>
            </a:endParaRPr>
          </a:p>
          <a:p>
            <a:pPr marL="253604" indent="-240506">
              <a:buClr>
                <a:srgbClr val="4B413C"/>
              </a:buClr>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sz="600" b="1" dirty="0">
              <a:solidFill>
                <a:schemeClr val="accent4"/>
              </a:solidFill>
              <a:latin typeface="Calibri Light" panose="020F0302020204030204" pitchFamily="34" charset="0"/>
              <a:ea typeface="ＭＳ Ｐゴシック" pitchFamily="32" charset="-128"/>
              <a:cs typeface="Arial Unicode MS" pitchFamily="32" charset="0"/>
            </a:endParaRPr>
          </a:p>
          <a:p>
            <a:pPr marL="253604" indent="-240506">
              <a:buClr>
                <a:srgbClr val="FB5105"/>
              </a:buClr>
              <a:buFont typeface="Arial" charset="0"/>
              <a:buChar char="•"/>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solidFill>
                  <a:schemeClr val="accent4"/>
                </a:solidFill>
                <a:latin typeface="Calibri Light" panose="020F0302020204030204" pitchFamily="34" charset="0"/>
                <a:ea typeface="ＭＳ Ｐゴシック" pitchFamily="32" charset="-128"/>
                <a:cs typeface="Arial Unicode MS" pitchFamily="32" charset="0"/>
              </a:rPr>
              <a:t>Statement of support of HI</a:t>
            </a:r>
          </a:p>
          <a:p>
            <a:pPr marL="253604" indent="-240506">
              <a:buClr>
                <a:srgbClr val="FB5105"/>
              </a:buClr>
              <a:buFont typeface="Arial" charset="0"/>
              <a:buChar char="•"/>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solidFill>
                  <a:schemeClr val="accent4"/>
                </a:solidFill>
                <a:latin typeface="Calibri Light" panose="020F0302020204030204" pitchFamily="34" charset="0"/>
                <a:ea typeface="ＭＳ Ｐゴシック" pitchFamily="32" charset="-128"/>
                <a:cs typeface="Arial Unicode MS" pitchFamily="32" charset="0"/>
              </a:rPr>
              <a:t>copy of PhD or equiv. (</a:t>
            </a:r>
            <a:r>
              <a:rPr lang="en-US" sz="1200" dirty="0" err="1">
                <a:solidFill>
                  <a:schemeClr val="accent4"/>
                </a:solidFill>
                <a:latin typeface="Calibri Light" panose="020F0302020204030204" pitchFamily="34" charset="0"/>
                <a:ea typeface="ＭＳ Ｐゴシック" pitchFamily="32" charset="-128"/>
                <a:cs typeface="Arial Unicode MS" pitchFamily="32" charset="0"/>
              </a:rPr>
              <a:t>StG</a:t>
            </a:r>
            <a:r>
              <a:rPr lang="en-US" sz="1200" dirty="0">
                <a:solidFill>
                  <a:schemeClr val="accent4"/>
                </a:solidFill>
                <a:latin typeface="Calibri Light" panose="020F0302020204030204" pitchFamily="34" charset="0"/>
                <a:ea typeface="ＭＳ Ｐゴシック" pitchFamily="32" charset="-128"/>
                <a:cs typeface="Arial Unicode MS" pitchFamily="32" charset="0"/>
              </a:rPr>
              <a:t> &amp; </a:t>
            </a:r>
            <a:r>
              <a:rPr lang="en-US" sz="1200" dirty="0" err="1">
                <a:solidFill>
                  <a:schemeClr val="accent4"/>
                </a:solidFill>
                <a:latin typeface="Calibri Light" panose="020F0302020204030204" pitchFamily="34" charset="0"/>
                <a:ea typeface="ＭＳ Ｐゴシック" pitchFamily="32" charset="-128"/>
                <a:cs typeface="Arial Unicode MS" pitchFamily="32" charset="0"/>
              </a:rPr>
              <a:t>CoG</a:t>
            </a:r>
            <a:r>
              <a:rPr lang="en-US" sz="1200" dirty="0">
                <a:solidFill>
                  <a:schemeClr val="accent4"/>
                </a:solidFill>
                <a:latin typeface="Calibri Light" panose="020F0302020204030204" pitchFamily="34" charset="0"/>
                <a:ea typeface="ＭＳ Ｐゴシック" pitchFamily="32" charset="-128"/>
                <a:cs typeface="Arial Unicode MS" pitchFamily="32" charset="0"/>
              </a:rPr>
              <a:t>)</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US" sz="1200" i="1" dirty="0">
              <a:solidFill>
                <a:schemeClr val="accent4"/>
              </a:solidFill>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i="1" dirty="0">
                <a:solidFill>
                  <a:schemeClr val="accent4"/>
                </a:solidFill>
                <a:latin typeface="Calibri Light" panose="020F0302020204030204" pitchFamily="34" charset="0"/>
                <a:ea typeface="ＭＳ Ｐゴシック" pitchFamily="32" charset="-128"/>
                <a:cs typeface="Arial Unicode MS" pitchFamily="32" charset="0"/>
              </a:rPr>
              <a:t>If applicable</a:t>
            </a:r>
            <a:r>
              <a:rPr lang="en-US" sz="1200" dirty="0">
                <a:solidFill>
                  <a:schemeClr val="accent4"/>
                </a:solidFill>
                <a:latin typeface="Calibri Light" panose="020F0302020204030204" pitchFamily="34" charset="0"/>
                <a:ea typeface="ＭＳ Ｐゴシック" pitchFamily="32" charset="-128"/>
                <a:cs typeface="Arial Unicode MS" pitchFamily="32" charset="0"/>
              </a:rPr>
              <a:t>: </a:t>
            </a:r>
          </a:p>
          <a:p>
            <a:pPr marL="253604" indent="-240506">
              <a:buClr>
                <a:srgbClr val="4B413C"/>
              </a:buClr>
              <a:buFont typeface="Arial" charset="0"/>
              <a:buChar char="•"/>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solidFill>
                  <a:schemeClr val="accent4"/>
                </a:solidFill>
                <a:latin typeface="Calibri Light" panose="020F0302020204030204" pitchFamily="34" charset="0"/>
                <a:ea typeface="ＭＳ Ｐゴシック" pitchFamily="32" charset="-128"/>
                <a:cs typeface="Arial Unicode MS" pitchFamily="32" charset="0"/>
              </a:rPr>
              <a:t>document for extension of eligibility</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solidFill>
                  <a:schemeClr val="accent4"/>
                </a:solidFill>
                <a:latin typeface="Calibri Light" panose="020F0302020204030204" pitchFamily="34" charset="0"/>
                <a:ea typeface="ＭＳ Ｐゴシック" pitchFamily="32" charset="-128"/>
                <a:cs typeface="Arial Unicode MS" pitchFamily="32" charset="0"/>
              </a:rPr>
              <a:t>	window (</a:t>
            </a:r>
            <a:r>
              <a:rPr lang="en-US" sz="1200" dirty="0" err="1">
                <a:solidFill>
                  <a:schemeClr val="accent4"/>
                </a:solidFill>
                <a:latin typeface="Calibri Light" panose="020F0302020204030204" pitchFamily="34" charset="0"/>
                <a:ea typeface="ＭＳ Ｐゴシック" pitchFamily="32" charset="-128"/>
                <a:cs typeface="Arial Unicode MS" pitchFamily="32" charset="0"/>
              </a:rPr>
              <a:t>StG</a:t>
            </a:r>
            <a:r>
              <a:rPr lang="en-US" sz="1200" dirty="0">
                <a:solidFill>
                  <a:schemeClr val="accent4"/>
                </a:solidFill>
                <a:latin typeface="Calibri Light" panose="020F0302020204030204" pitchFamily="34" charset="0"/>
                <a:ea typeface="ＭＳ Ｐゴシック" pitchFamily="32" charset="-128"/>
                <a:cs typeface="Arial Unicode MS" pitchFamily="32" charset="0"/>
              </a:rPr>
              <a:t> &amp; </a:t>
            </a:r>
            <a:r>
              <a:rPr lang="en-US" sz="1200" dirty="0" err="1">
                <a:solidFill>
                  <a:schemeClr val="accent4"/>
                </a:solidFill>
                <a:latin typeface="Calibri Light" panose="020F0302020204030204" pitchFamily="34" charset="0"/>
                <a:ea typeface="ＭＳ Ｐゴシック" pitchFamily="32" charset="-128"/>
                <a:cs typeface="Arial Unicode MS" pitchFamily="32" charset="0"/>
              </a:rPr>
              <a:t>CoG</a:t>
            </a:r>
            <a:r>
              <a:rPr lang="en-US" sz="1200" dirty="0">
                <a:solidFill>
                  <a:schemeClr val="accent4"/>
                </a:solidFill>
                <a:latin typeface="Calibri Light" panose="020F0302020204030204" pitchFamily="34" charset="0"/>
                <a:ea typeface="ＭＳ Ｐゴシック" pitchFamily="32" charset="-128"/>
                <a:cs typeface="Arial Unicode MS" pitchFamily="32" charset="0"/>
              </a:rPr>
              <a:t>)</a:t>
            </a:r>
          </a:p>
          <a:p>
            <a:pPr marL="253604" indent="-240506">
              <a:buFont typeface="Arial" charset="0"/>
              <a:buChar char="•"/>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solidFill>
                  <a:schemeClr val="accent4"/>
                </a:solidFill>
                <a:latin typeface="Calibri Light" panose="020F0302020204030204" pitchFamily="34" charset="0"/>
                <a:ea typeface="ＭＳ Ｐゴシック" pitchFamily="32" charset="-128"/>
                <a:cs typeface="Arial Unicode MS" pitchFamily="32" charset="0"/>
              </a:rPr>
              <a:t>explanatory info on ethical issues</a:t>
            </a:r>
            <a:r>
              <a:rPr lang="en-US" sz="1200" dirty="0">
                <a:solidFill>
                  <a:schemeClr val="accent4"/>
                </a:solidFill>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rPr>
              <a:t>	</a:t>
            </a:r>
          </a:p>
        </p:txBody>
      </p:sp>
      <p:sp>
        <p:nvSpPr>
          <p:cNvPr id="86021" name="Rectangle 5"/>
          <p:cNvSpPr>
            <a:spLocks noChangeArrowheads="1"/>
          </p:cNvSpPr>
          <p:nvPr/>
        </p:nvSpPr>
        <p:spPr bwMode="auto">
          <a:xfrm>
            <a:off x="4932040" y="2859782"/>
            <a:ext cx="3647581" cy="1721644"/>
          </a:xfrm>
          <a:prstGeom prst="rect">
            <a:avLst/>
          </a:prstGeom>
          <a:solidFill>
            <a:srgbClr val="FFFFFF"/>
          </a:solidFill>
          <a:ln w="12600">
            <a:solidFill>
              <a:srgbClr val="4B41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b="1" u="sng" dirty="0">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b="1" u="sng" dirty="0">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b="1" u="sng" dirty="0">
                <a:solidFill>
                  <a:srgbClr val="FB5105"/>
                </a:solidFill>
                <a:latin typeface="Calibri Light" panose="020F0302020204030204" pitchFamily="34" charset="0"/>
                <a:ea typeface="ＭＳ Ｐゴシック" pitchFamily="32" charset="-128"/>
                <a:cs typeface="Arial Unicode MS" pitchFamily="32" charset="0"/>
              </a:rPr>
              <a:t>PART B2</a:t>
            </a:r>
            <a:r>
              <a:rPr lang="en-GB" b="1" dirty="0">
                <a:solidFill>
                  <a:srgbClr val="FB5105"/>
                </a:solidFill>
                <a:latin typeface="Calibri Light" panose="020F0302020204030204" pitchFamily="34" charset="0"/>
                <a:ea typeface="ＭＳ Ｐゴシック" pitchFamily="32" charset="-128"/>
                <a:cs typeface="Arial Unicode MS" pitchFamily="32" charset="0"/>
              </a:rPr>
              <a:t> </a:t>
            </a:r>
            <a:r>
              <a:rPr lang="en-GB" sz="1600" b="1" dirty="0">
                <a:solidFill>
                  <a:schemeClr val="accent4"/>
                </a:solidFill>
                <a:latin typeface="Calibri Light" panose="020F0302020204030204" pitchFamily="34" charset="0"/>
                <a:ea typeface="ＭＳ Ｐゴシック" pitchFamily="32" charset="-128"/>
                <a:cs typeface="Arial Unicode MS" pitchFamily="32" charset="0"/>
              </a:rPr>
              <a:t>– submitted as .</a:t>
            </a:r>
            <a:r>
              <a:rPr lang="en-GB" sz="1600" b="1" dirty="0" err="1">
                <a:solidFill>
                  <a:schemeClr val="accent4"/>
                </a:solidFill>
                <a:latin typeface="Calibri Light" panose="020F0302020204030204" pitchFamily="34" charset="0"/>
                <a:ea typeface="ＭＳ Ｐゴシック" pitchFamily="32" charset="-128"/>
                <a:cs typeface="Arial Unicode MS" pitchFamily="32" charset="0"/>
              </a:rPr>
              <a:t>pdf</a:t>
            </a:r>
            <a:endParaRPr lang="en-GB" sz="1600" b="1" dirty="0">
              <a:solidFill>
                <a:schemeClr val="accent4"/>
              </a:solidFill>
              <a:latin typeface="Calibri Light" panose="020F0302020204030204" pitchFamily="34" charset="0"/>
              <a:ea typeface="ＭＳ Ｐゴシック" pitchFamily="32" charset="-128"/>
              <a:cs typeface="Arial Unicode MS" pitchFamily="32" charset="0"/>
            </a:endParaRPr>
          </a:p>
          <a:p>
            <a:pPr marL="353616" lvl="1">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sz="1600" b="1" dirty="0">
              <a:solidFill>
                <a:schemeClr val="accent4"/>
              </a:solidFill>
              <a:latin typeface="Calibri Light" panose="020F0302020204030204" pitchFamily="34" charset="0"/>
              <a:ea typeface="ＭＳ Ｐゴシック" pitchFamily="32" charset="-128"/>
              <a:cs typeface="Arial Unicode MS" pitchFamily="32" charset="0"/>
            </a:endParaRPr>
          </a:p>
          <a:p>
            <a:pPr marL="353616" lvl="1">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400" dirty="0">
                <a:solidFill>
                  <a:srgbClr val="002140"/>
                </a:solidFill>
                <a:latin typeface="Calibri Light" panose="020F0302020204030204" pitchFamily="34" charset="0"/>
                <a:ea typeface="ＭＳ Ｐゴシック" pitchFamily="32" charset="-128"/>
              </a:rPr>
              <a:t>Scientific Proposal 			14 p.</a:t>
            </a:r>
          </a:p>
          <a:p>
            <a:pPr marL="353616" lvl="1">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400" dirty="0">
                <a:solidFill>
                  <a:srgbClr val="002140"/>
                </a:solidFill>
                <a:latin typeface="Calibri Light" panose="020F0302020204030204" pitchFamily="34" charset="0"/>
                <a:ea typeface="ＭＳ Ｐゴシック" pitchFamily="32" charset="-128"/>
              </a:rPr>
              <a:t>Funding ID    		         	1 p.</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sz="1400" dirty="0">
              <a:solidFill>
                <a:schemeClr val="accent4"/>
              </a:solidFill>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dirty="0">
              <a:solidFill>
                <a:schemeClr val="accent4"/>
              </a:solidFill>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dirty="0">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p:txBody>
      </p:sp>
      <p:sp>
        <p:nvSpPr>
          <p:cNvPr id="2" name="Title 1">
            <a:extLst>
              <a:ext uri="{FF2B5EF4-FFF2-40B4-BE49-F238E27FC236}">
                <a16:creationId xmlns:a16="http://schemas.microsoft.com/office/drawing/2014/main" id="{51E123C9-E28D-7444-8DEC-FD6B4FF18371}"/>
              </a:ext>
            </a:extLst>
          </p:cNvPr>
          <p:cNvSpPr>
            <a:spLocks noGrp="1"/>
          </p:cNvSpPr>
          <p:nvPr>
            <p:ph type="title"/>
          </p:nvPr>
        </p:nvSpPr>
        <p:spPr/>
        <p:txBody>
          <a:bodyPr/>
          <a:lstStyle/>
          <a:p>
            <a:r>
              <a:rPr lang="en-GB" dirty="0"/>
              <a:t>Step 3: Start writing …</a:t>
            </a:r>
          </a:p>
        </p:txBody>
      </p:sp>
      <p:sp>
        <p:nvSpPr>
          <p:cNvPr id="10" name="Rectangle 2">
            <a:extLst>
              <a:ext uri="{FF2B5EF4-FFF2-40B4-BE49-F238E27FC236}">
                <a16:creationId xmlns:a16="http://schemas.microsoft.com/office/drawing/2014/main" id="{32BCCCE8-5CFE-DA46-BB1D-AA10A8B3103D}"/>
              </a:ext>
            </a:extLst>
          </p:cNvPr>
          <p:cNvSpPr>
            <a:spLocks noGrp="1" noChangeArrowheads="1"/>
          </p:cNvSpPr>
          <p:nvPr>
            <p:ph sz="half" idx="1"/>
          </p:nvPr>
        </p:nvSpPr>
        <p:spPr bwMode="auto">
          <a:xfrm>
            <a:off x="296865" y="1091183"/>
            <a:ext cx="3555056" cy="1552575"/>
          </a:xfrm>
          <a:prstGeom prst="rect">
            <a:avLst/>
          </a:prstGeom>
          <a:solidFill>
            <a:srgbClr val="FFFFFF"/>
          </a:solidFill>
          <a:ln w="12600">
            <a:solidFill>
              <a:srgbClr val="4B41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b="1" u="sng" dirty="0">
                <a:solidFill>
                  <a:schemeClr val="accent6">
                    <a:lumMod val="60000"/>
                    <a:lumOff val="40000"/>
                  </a:schemeClr>
                </a:solidFill>
                <a:latin typeface="Calibri Light" panose="020F0302020204030204" pitchFamily="34" charset="0"/>
                <a:ea typeface="ＭＳ Ｐゴシック" pitchFamily="32" charset="-128"/>
                <a:cs typeface="Arial Unicode MS" pitchFamily="32" charset="0"/>
              </a:rPr>
              <a:t>PART A</a:t>
            </a:r>
            <a:r>
              <a:rPr lang="en-GB" b="1" dirty="0">
                <a:solidFill>
                  <a:schemeClr val="accent6">
                    <a:lumMod val="60000"/>
                    <a:lumOff val="40000"/>
                  </a:schemeClr>
                </a:solidFill>
                <a:latin typeface="Calibri Light" panose="020F0302020204030204" pitchFamily="34" charset="0"/>
                <a:ea typeface="ＭＳ Ｐゴシック" pitchFamily="32" charset="-128"/>
                <a:cs typeface="Arial Unicode MS" pitchFamily="32" charset="0"/>
              </a:rPr>
              <a:t> </a:t>
            </a:r>
            <a:r>
              <a:rPr lang="en-GB" b="1" dirty="0">
                <a:latin typeface="Calibri Light" panose="020F0302020204030204" pitchFamily="34" charset="0"/>
                <a:ea typeface="ＭＳ Ｐゴシック" pitchFamily="32" charset="-128"/>
                <a:cs typeface="Arial Unicode MS" pitchFamily="32" charset="0"/>
              </a:rPr>
              <a:t>– admin forms online </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sz="750" b="1" dirty="0">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200" dirty="0">
                <a:latin typeface="Calibri Light" panose="020F0302020204030204" pitchFamily="34" charset="0"/>
                <a:ea typeface="ＭＳ Ｐゴシック" pitchFamily="32" charset="-128"/>
                <a:cs typeface="Arial Unicode MS" pitchFamily="32" charset="0"/>
              </a:rPr>
              <a:t>Section 1 Proposal and PI info</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200" dirty="0">
                <a:latin typeface="Calibri Light" panose="020F0302020204030204" pitchFamily="34" charset="0"/>
                <a:ea typeface="ＭＳ Ｐゴシック" pitchFamily="32" charset="-128"/>
                <a:cs typeface="Arial Unicode MS" pitchFamily="32" charset="0"/>
              </a:rPr>
              <a:t>Section 2 Host Institution info</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200" b="1" dirty="0">
                <a:solidFill>
                  <a:schemeClr val="accent4"/>
                </a:solidFill>
                <a:latin typeface="Calibri Light" panose="020F0302020204030204" pitchFamily="34" charset="0"/>
                <a:ea typeface="ＭＳ Ｐゴシック" pitchFamily="32" charset="-128"/>
                <a:cs typeface="Arial Unicode MS" pitchFamily="32" charset="0"/>
              </a:rPr>
              <a:t>Section 3 Budget </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200" dirty="0">
                <a:latin typeface="Calibri Light" panose="020F0302020204030204" pitchFamily="34" charset="0"/>
                <a:ea typeface="ＭＳ Ｐゴシック" pitchFamily="32" charset="-128"/>
                <a:cs typeface="Arial Unicode MS" pitchFamily="32" charset="0"/>
              </a:rPr>
              <a:t>Section 4 Ethics </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200" dirty="0">
                <a:latin typeface="Calibri Light" panose="020F0302020204030204" pitchFamily="34" charset="0"/>
                <a:ea typeface="ＭＳ Ｐゴシック" pitchFamily="32" charset="-128"/>
                <a:cs typeface="Arial Unicode MS" pitchFamily="32" charset="0"/>
              </a:rPr>
              <a:t>Section 5 Call-specific Questions</a:t>
            </a:r>
          </a:p>
        </p:txBody>
      </p:sp>
      <p:sp>
        <p:nvSpPr>
          <p:cNvPr id="11" name="Rectangle 3">
            <a:extLst>
              <a:ext uri="{FF2B5EF4-FFF2-40B4-BE49-F238E27FC236}">
                <a16:creationId xmlns:a16="http://schemas.microsoft.com/office/drawing/2014/main" id="{A597DD18-4435-E849-97F3-411B62EF1FEA}"/>
              </a:ext>
            </a:extLst>
          </p:cNvPr>
          <p:cNvSpPr>
            <a:spLocks noGrp="1" noChangeArrowheads="1"/>
          </p:cNvSpPr>
          <p:nvPr>
            <p:ph sz="half" idx="2"/>
          </p:nvPr>
        </p:nvSpPr>
        <p:spPr bwMode="auto">
          <a:xfrm>
            <a:off x="4936232" y="1131590"/>
            <a:ext cx="3668216" cy="1552575"/>
          </a:xfrm>
          <a:prstGeom prst="rect">
            <a:avLst/>
          </a:prstGeom>
          <a:solidFill>
            <a:srgbClr val="FFFFFF"/>
          </a:solidFill>
          <a:ln w="12600">
            <a:solidFill>
              <a:srgbClr val="4B41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b="1" u="sng" dirty="0">
              <a:solidFill>
                <a:srgbClr val="FB5105"/>
              </a:solidFill>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b="1" u="sng" dirty="0">
                <a:solidFill>
                  <a:srgbClr val="FB5105"/>
                </a:solidFill>
                <a:latin typeface="Calibri Light" panose="020F0302020204030204" pitchFamily="34" charset="0"/>
                <a:ea typeface="ＭＳ Ｐゴシック" pitchFamily="32" charset="-128"/>
                <a:cs typeface="Arial Unicode MS" pitchFamily="32" charset="0"/>
              </a:rPr>
              <a:t>PART B1</a:t>
            </a:r>
            <a:r>
              <a:rPr lang="en-GB" b="1" dirty="0">
                <a:solidFill>
                  <a:srgbClr val="FB5105"/>
                </a:solidFill>
                <a:latin typeface="Calibri Light" panose="020F0302020204030204" pitchFamily="34" charset="0"/>
                <a:ea typeface="ＭＳ Ｐゴシック" pitchFamily="32" charset="-128"/>
                <a:cs typeface="Arial Unicode MS" pitchFamily="32" charset="0"/>
              </a:rPr>
              <a:t> </a:t>
            </a:r>
            <a:r>
              <a:rPr lang="en-GB" b="1" dirty="0">
                <a:latin typeface="Calibri Light" panose="020F0302020204030204" pitchFamily="34" charset="0"/>
                <a:ea typeface="ＭＳ Ｐゴシック" pitchFamily="32" charset="-128"/>
                <a:cs typeface="Arial Unicode MS" pitchFamily="32" charset="0"/>
              </a:rPr>
              <a:t>– submitted as .pdf</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sz="700" b="1" dirty="0">
              <a:latin typeface="Calibri Light" panose="020F0302020204030204" pitchFamily="34" charset="0"/>
              <a:ea typeface="ＭＳ Ｐゴシック" pitchFamily="32" charset="-128"/>
              <a:cs typeface="Arial Unicode MS" pitchFamily="32" charset="0"/>
            </a:endParaRPr>
          </a:p>
          <a:p>
            <a:pPr marL="0" lvl="1" indent="0">
              <a:spcBef>
                <a:spcPct val="0"/>
              </a:spcBef>
              <a:buNone/>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400" kern="1200" dirty="0">
                <a:ea typeface="ＭＳ Ｐゴシック" pitchFamily="32" charset="-128"/>
                <a:cs typeface="+mn-cs"/>
              </a:rPr>
              <a:t>	  Abstract and </a:t>
            </a:r>
            <a:r>
              <a:rPr lang="en-GB" sz="1400" kern="1200" dirty="0">
                <a:ea typeface="ＭＳ Ｐゴシック" pitchFamily="32" charset="-128"/>
                <a:cs typeface="+mn-cs"/>
              </a:rPr>
              <a:t>Cross-Panel explanation 1 p.</a:t>
            </a:r>
          </a:p>
          <a:p>
            <a:pPr marL="0" lvl="1" indent="0">
              <a:spcBef>
                <a:spcPct val="0"/>
              </a:spcBef>
              <a:buNone/>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400" kern="1200" dirty="0">
                <a:ea typeface="ＭＳ Ｐゴシック" pitchFamily="32" charset="-128"/>
                <a:cs typeface="+mn-cs"/>
              </a:rPr>
              <a:t>	  Extended Synopsis 				  5 p.</a:t>
            </a:r>
          </a:p>
          <a:p>
            <a:pPr marL="0" lvl="1" indent="0">
              <a:spcBef>
                <a:spcPct val="0"/>
              </a:spcBef>
              <a:buNone/>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400" kern="1200" dirty="0">
                <a:ea typeface="ＭＳ Ｐゴシック" pitchFamily="32" charset="-128"/>
                <a:cs typeface="+mn-cs"/>
              </a:rPr>
              <a:t>	  CV &amp; Track Record			     up to 4 p.</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US" dirty="0">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p:txBody>
      </p:sp>
      <p:sp>
        <p:nvSpPr>
          <p:cNvPr id="12" name="Left Brace 11">
            <a:extLst>
              <a:ext uri="{FF2B5EF4-FFF2-40B4-BE49-F238E27FC236}">
                <a16:creationId xmlns:a16="http://schemas.microsoft.com/office/drawing/2014/main" id="{60CF6C14-313E-194D-94A2-14992654D91F}"/>
              </a:ext>
            </a:extLst>
          </p:cNvPr>
          <p:cNvSpPr/>
          <p:nvPr/>
        </p:nvSpPr>
        <p:spPr bwMode="auto">
          <a:xfrm>
            <a:off x="4572000" y="2355726"/>
            <a:ext cx="288032" cy="792088"/>
          </a:xfrm>
          <a:prstGeom prst="leftBrace">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4BED844B-D37E-2542-AE27-CCB67F418343}"/>
              </a:ext>
            </a:extLst>
          </p:cNvPr>
          <p:cNvSpPr txBox="1"/>
          <p:nvPr/>
        </p:nvSpPr>
        <p:spPr>
          <a:xfrm rot="16200000">
            <a:off x="3351365" y="2465573"/>
            <a:ext cx="1856494" cy="584775"/>
          </a:xfrm>
          <a:prstGeom prst="rect">
            <a:avLst/>
          </a:prstGeom>
          <a:noFill/>
        </p:spPr>
        <p:txBody>
          <a:bodyPr wrap="square" rtlCol="0">
            <a:spAutoFit/>
          </a:bodyPr>
          <a:lstStyle/>
          <a:p>
            <a:pPr algn="ctr"/>
            <a:r>
              <a:rPr lang="en-GB" sz="1600" b="1" dirty="0">
                <a:solidFill>
                  <a:schemeClr val="accent2">
                    <a:lumMod val="75000"/>
                  </a:schemeClr>
                </a:solidFill>
              </a:rPr>
              <a:t>Seen by the panel</a:t>
            </a:r>
            <a:endParaRPr lang="fr-BE" sz="1600" b="1" dirty="0">
              <a:solidFill>
                <a:schemeClr val="accent2">
                  <a:lumMod val="75000"/>
                </a:schemeClr>
              </a:solidFill>
            </a:endParaRPr>
          </a:p>
        </p:txBody>
      </p:sp>
      <p:cxnSp>
        <p:nvCxnSpPr>
          <p:cNvPr id="6" name="Elbow Connector 5">
            <a:extLst>
              <a:ext uri="{FF2B5EF4-FFF2-40B4-BE49-F238E27FC236}">
                <a16:creationId xmlns:a16="http://schemas.microsoft.com/office/drawing/2014/main" id="{8CC6181F-2119-C843-8449-8E4006228D51}"/>
              </a:ext>
            </a:extLst>
          </p:cNvPr>
          <p:cNvCxnSpPr>
            <a:cxnSpLocks/>
            <a:endCxn id="13" idx="0"/>
          </p:cNvCxnSpPr>
          <p:nvPr/>
        </p:nvCxnSpPr>
        <p:spPr bwMode="auto">
          <a:xfrm>
            <a:off x="1475656" y="2062636"/>
            <a:ext cx="2511569" cy="695325"/>
          </a:xfrm>
          <a:prstGeom prst="bentConnector3">
            <a:avLst>
              <a:gd name="adj1" fmla="val 50000"/>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3" name="Picture 2" descr="A blue and yellow text with black dots&#10;&#10;Description automatically generated">
            <a:extLst>
              <a:ext uri="{FF2B5EF4-FFF2-40B4-BE49-F238E27FC236}">
                <a16:creationId xmlns:a16="http://schemas.microsoft.com/office/drawing/2014/main" id="{CEF02490-FAEF-C6EC-C936-66978D88C3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340" y="3749154"/>
            <a:ext cx="689050" cy="689050"/>
          </a:xfrm>
          <a:prstGeom prst="rect">
            <a:avLst/>
          </a:prstGeom>
        </p:spPr>
      </p:pic>
      <p:pic>
        <p:nvPicPr>
          <p:cNvPr id="4" name="Picture 3" descr="A blue and yellow text with black dots&#10;&#10;Description automatically generated">
            <a:extLst>
              <a:ext uri="{FF2B5EF4-FFF2-40B4-BE49-F238E27FC236}">
                <a16:creationId xmlns:a16="http://schemas.microsoft.com/office/drawing/2014/main" id="{8FA8FDEC-61FD-11C7-9A72-CB64B51EE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954708"/>
            <a:ext cx="689050" cy="689050"/>
          </a:xfrm>
          <a:prstGeom prst="rect">
            <a:avLst/>
          </a:prstGeom>
        </p:spPr>
      </p:pic>
    </p:spTree>
    <p:custDataLst>
      <p:tags r:id="rId1"/>
    </p:custDataLst>
    <p:extLst>
      <p:ext uri="{BB962C8B-B14F-4D97-AF65-F5344CB8AC3E}">
        <p14:creationId xmlns:p14="http://schemas.microsoft.com/office/powerpoint/2010/main" val="3980757183"/>
      </p:ext>
    </p:extLst>
  </p:cSld>
  <p:clrMapOvr>
    <a:masterClrMapping/>
  </p:clrMapOvr>
  <p:transition spd="med" advTm="1218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0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86021" grpId="0" animBg="1"/>
      <p:bldP spid="11" grpId="0" uiExpand="1" build="p"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BB0A-B7B4-9068-E3E3-9D37602C7C08}"/>
              </a:ext>
            </a:extLst>
          </p:cNvPr>
          <p:cNvSpPr>
            <a:spLocks noGrp="1"/>
          </p:cNvSpPr>
          <p:nvPr>
            <p:ph type="title"/>
          </p:nvPr>
        </p:nvSpPr>
        <p:spPr>
          <a:xfrm>
            <a:off x="309564" y="175023"/>
            <a:ext cx="7862836" cy="678656"/>
          </a:xfrm>
        </p:spPr>
        <p:txBody>
          <a:bodyPr/>
          <a:lstStyle/>
          <a:p>
            <a:r>
              <a:rPr lang="en-US" dirty="0"/>
              <a:t>Choose your descriptors and free keywords carefully in Part A!</a:t>
            </a:r>
            <a:endParaRPr lang="en-IE" dirty="0"/>
          </a:p>
        </p:txBody>
      </p:sp>
      <p:sp>
        <p:nvSpPr>
          <p:cNvPr id="3" name="Content Placeholder 2">
            <a:extLst>
              <a:ext uri="{FF2B5EF4-FFF2-40B4-BE49-F238E27FC236}">
                <a16:creationId xmlns:a16="http://schemas.microsoft.com/office/drawing/2014/main" id="{8FB95CA0-ABD5-5C6E-A8BA-1DC41CC0D29C}"/>
              </a:ext>
            </a:extLst>
          </p:cNvPr>
          <p:cNvSpPr>
            <a:spLocks noGrp="1"/>
          </p:cNvSpPr>
          <p:nvPr>
            <p:ph sz="half" idx="1"/>
          </p:nvPr>
        </p:nvSpPr>
        <p:spPr>
          <a:xfrm>
            <a:off x="296864" y="1356123"/>
            <a:ext cx="4563168" cy="3612356"/>
          </a:xfrm>
        </p:spPr>
        <p:txBody>
          <a:bodyPr/>
          <a:lstStyle/>
          <a:p>
            <a:endParaRPr lang="en-US" dirty="0"/>
          </a:p>
          <a:p>
            <a:r>
              <a:rPr lang="en-US" dirty="0"/>
              <a:t>Descriptors and free keywords </a:t>
            </a:r>
          </a:p>
          <a:p>
            <a:pPr marL="285750" indent="-285750">
              <a:buFont typeface="Arial" panose="020B0604020202020204" pitchFamily="34" charset="0"/>
              <a:buChar char="•"/>
            </a:pPr>
            <a:r>
              <a:rPr lang="en-US" dirty="0"/>
              <a:t>influence which Panel will evaluate your proposal</a:t>
            </a:r>
          </a:p>
          <a:p>
            <a:pPr marL="285750" indent="-285750">
              <a:buFont typeface="Arial" panose="020B0604020202020204" pitchFamily="34" charset="0"/>
              <a:buChar char="•"/>
            </a:pPr>
            <a:r>
              <a:rPr lang="en-US" dirty="0"/>
              <a:t>are the basis of allocation to the panel members</a:t>
            </a:r>
          </a:p>
          <a:p>
            <a:pPr marL="285750" indent="-285750">
              <a:buFont typeface="Arial" panose="020B0604020202020204" pitchFamily="34" charset="0"/>
              <a:buChar char="•"/>
            </a:pPr>
            <a:r>
              <a:rPr lang="en-US" dirty="0"/>
              <a:t>will determine whether a cross-panel evaluation is necessary</a:t>
            </a:r>
          </a:p>
          <a:p>
            <a:endParaRPr lang="en-IE" dirty="0"/>
          </a:p>
        </p:txBody>
      </p:sp>
      <p:sp>
        <p:nvSpPr>
          <p:cNvPr id="4" name="Content Placeholder 3">
            <a:extLst>
              <a:ext uri="{FF2B5EF4-FFF2-40B4-BE49-F238E27FC236}">
                <a16:creationId xmlns:a16="http://schemas.microsoft.com/office/drawing/2014/main" id="{03797B48-0CEB-6056-D7CE-E83347BEE38A}"/>
              </a:ext>
            </a:extLst>
          </p:cNvPr>
          <p:cNvSpPr>
            <a:spLocks noGrp="1"/>
          </p:cNvSpPr>
          <p:nvPr>
            <p:ph sz="half" idx="2"/>
          </p:nvPr>
        </p:nvSpPr>
        <p:spPr>
          <a:xfrm>
            <a:off x="5148064" y="1563638"/>
            <a:ext cx="3816424" cy="3404840"/>
          </a:xfrm>
        </p:spPr>
        <p:txBody>
          <a:bodyPr/>
          <a:lstStyle/>
          <a:p>
            <a:pPr marL="0" indent="0">
              <a:spcBef>
                <a:spcPct val="0"/>
              </a:spcBef>
              <a:spcAft>
                <a:spcPct val="40000"/>
              </a:spcAft>
              <a:buNone/>
              <a:defRPr/>
            </a:pPr>
            <a:r>
              <a:rPr lang="en-GB" sz="1200" b="1" kern="1200" dirty="0">
                <a:solidFill>
                  <a:schemeClr val="accent1">
                    <a:lumMod val="75000"/>
                  </a:schemeClr>
                </a:solidFill>
                <a:latin typeface="Century Gothic" panose="020B0502020202020204" pitchFamily="34" charset="0"/>
              </a:rPr>
              <a:t>Rumour: </a:t>
            </a:r>
            <a:r>
              <a:rPr lang="en-GB" sz="1200" dirty="0">
                <a:solidFill>
                  <a:schemeClr val="accent1">
                    <a:lumMod val="75000"/>
                  </a:schemeClr>
                </a:solidFill>
                <a:latin typeface="Century Gothic" panose="020B0502020202020204" pitchFamily="34" charset="0"/>
                <a:cs typeface="Arial" panose="020B0604020202020204" pitchFamily="34" charset="0"/>
              </a:rPr>
              <a:t>The more cross-panel descriptors I indicate, the higher the funding chances, since I emphasize like this the interdisciplinarity of my proposal.</a:t>
            </a:r>
          </a:p>
          <a:p>
            <a:pPr>
              <a:spcBef>
                <a:spcPct val="0"/>
              </a:spcBef>
              <a:spcAft>
                <a:spcPct val="40000"/>
              </a:spcAft>
              <a:buBlip>
                <a:blip r:embed="rId3"/>
              </a:buBlip>
              <a:defRPr/>
            </a:pPr>
            <a:r>
              <a:rPr lang="en-GB" sz="1200" b="1" kern="1200" dirty="0">
                <a:solidFill>
                  <a:schemeClr val="accent1">
                    <a:lumMod val="75000"/>
                  </a:schemeClr>
                </a:solidFill>
                <a:latin typeface="Century Gothic" panose="020B0502020202020204" pitchFamily="34" charset="0"/>
              </a:rPr>
              <a:t>NOT true</a:t>
            </a:r>
            <a:r>
              <a:rPr lang="en-GB" sz="1200" dirty="0">
                <a:solidFill>
                  <a:schemeClr val="accent1">
                    <a:lumMod val="75000"/>
                  </a:schemeClr>
                </a:solidFill>
                <a:latin typeface="Century Gothic" panose="020B0502020202020204" pitchFamily="34" charset="0"/>
              </a:rPr>
              <a:t>: even though these are used to allocate proposals to Panel Members, once the proposals are allocated, the Panel Members do not see the keywords and descriptors used.</a:t>
            </a:r>
            <a:endParaRPr lang="en-GB" sz="1200" dirty="0">
              <a:solidFill>
                <a:schemeClr val="accent1">
                  <a:lumMod val="75000"/>
                </a:schemeClr>
              </a:solidFill>
              <a:latin typeface="Century Gothic" panose="020B0502020202020204" pitchFamily="34" charset="0"/>
              <a:cs typeface="Arial" panose="020B0604020202020204" pitchFamily="34" charset="0"/>
            </a:endParaRPr>
          </a:p>
          <a:p>
            <a:endParaRPr lang="en-IE" dirty="0"/>
          </a:p>
        </p:txBody>
      </p:sp>
      <p:sp>
        <p:nvSpPr>
          <p:cNvPr id="5" name="Slide Number Placeholder 4">
            <a:extLst>
              <a:ext uri="{FF2B5EF4-FFF2-40B4-BE49-F238E27FC236}">
                <a16:creationId xmlns:a16="http://schemas.microsoft.com/office/drawing/2014/main" id="{CBACB67C-E6D4-B7F2-83C6-99B8D0C8338E}"/>
              </a:ext>
            </a:extLst>
          </p:cNvPr>
          <p:cNvSpPr>
            <a:spLocks noGrp="1"/>
          </p:cNvSpPr>
          <p:nvPr>
            <p:ph type="sldNum" sz="quarter" idx="10"/>
          </p:nvPr>
        </p:nvSpPr>
        <p:spPr/>
        <p:txBody>
          <a:bodyPr/>
          <a:lstStyle/>
          <a:p>
            <a:pPr>
              <a:defRPr/>
            </a:pPr>
            <a:r>
              <a:rPr lang="fr-BE"/>
              <a:t>│</a:t>
            </a:r>
            <a:r>
              <a:rPr lang="en-US"/>
              <a:t> </a:t>
            </a:r>
            <a:fld id="{2664A05F-6391-44A8-9EE0-905741D04847}" type="slidenum">
              <a:rPr lang="en-US" smtClean="0"/>
              <a:pPr>
                <a:defRPr/>
              </a:pPr>
              <a:t>6</a:t>
            </a:fld>
            <a:endParaRPr lang="en-US"/>
          </a:p>
        </p:txBody>
      </p:sp>
      <p:pic>
        <p:nvPicPr>
          <p:cNvPr id="9" name="Picture 8" descr="A dart hitting a target&#10;&#10;Description automatically generated">
            <a:extLst>
              <a:ext uri="{FF2B5EF4-FFF2-40B4-BE49-F238E27FC236}">
                <a16:creationId xmlns:a16="http://schemas.microsoft.com/office/drawing/2014/main" id="{CEFC3A5D-B3DA-BE0A-816F-3296478F8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014" y="3162301"/>
            <a:ext cx="3995936" cy="1997968"/>
          </a:xfrm>
          <a:prstGeom prst="rect">
            <a:avLst/>
          </a:prstGeom>
        </p:spPr>
      </p:pic>
    </p:spTree>
    <p:extLst>
      <p:ext uri="{BB962C8B-B14F-4D97-AF65-F5344CB8AC3E}">
        <p14:creationId xmlns:p14="http://schemas.microsoft.com/office/powerpoint/2010/main" val="8798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yellow text with black dots&#10;&#10;Description automatically generated">
            <a:extLst>
              <a:ext uri="{FF2B5EF4-FFF2-40B4-BE49-F238E27FC236}">
                <a16:creationId xmlns:a16="http://schemas.microsoft.com/office/drawing/2014/main" id="{63FBB9E3-49A2-65B4-A272-4D040F85A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38632"/>
            <a:ext cx="2160240" cy="2160240"/>
          </a:xfrm>
          <a:prstGeom prst="rect">
            <a:avLst/>
          </a:prstGeom>
        </p:spPr>
      </p:pic>
      <p:sp>
        <p:nvSpPr>
          <p:cNvPr id="2" name="Title 1">
            <a:extLst>
              <a:ext uri="{FF2B5EF4-FFF2-40B4-BE49-F238E27FC236}">
                <a16:creationId xmlns:a16="http://schemas.microsoft.com/office/drawing/2014/main" id="{124E079F-97A6-0516-4512-DF08CC67ABD7}"/>
              </a:ext>
            </a:extLst>
          </p:cNvPr>
          <p:cNvSpPr>
            <a:spLocks noGrp="1"/>
          </p:cNvSpPr>
          <p:nvPr>
            <p:ph type="title"/>
          </p:nvPr>
        </p:nvSpPr>
        <p:spPr/>
        <p:txBody>
          <a:bodyPr/>
          <a:lstStyle/>
          <a:p>
            <a:r>
              <a:rPr lang="fr-BE" dirty="0"/>
              <a:t>CV and Track Record</a:t>
            </a:r>
            <a:endParaRPr lang="en-IE" dirty="0"/>
          </a:p>
        </p:txBody>
      </p:sp>
      <p:sp>
        <p:nvSpPr>
          <p:cNvPr id="3" name="Content Placeholder 2">
            <a:extLst>
              <a:ext uri="{FF2B5EF4-FFF2-40B4-BE49-F238E27FC236}">
                <a16:creationId xmlns:a16="http://schemas.microsoft.com/office/drawing/2014/main" id="{BB899F09-4F4B-31A9-C369-FDA83DC7A333}"/>
              </a:ext>
            </a:extLst>
          </p:cNvPr>
          <p:cNvSpPr>
            <a:spLocks noGrp="1"/>
          </p:cNvSpPr>
          <p:nvPr>
            <p:ph idx="1"/>
          </p:nvPr>
        </p:nvSpPr>
        <p:spPr>
          <a:xfrm>
            <a:off x="288132" y="1059582"/>
            <a:ext cx="8604348" cy="3600400"/>
          </a:xfrm>
        </p:spPr>
        <p:txBody>
          <a:bodyPr/>
          <a:lstStyle/>
          <a:p>
            <a:pPr marL="285750" indent="-285750">
              <a:buFont typeface="Arial" panose="020B0604020202020204" pitchFamily="34" charset="0"/>
              <a:buChar char="•"/>
            </a:pPr>
            <a:r>
              <a:rPr lang="en-IE" sz="1400" dirty="0">
                <a:ea typeface="ＭＳ Ｐゴシック" pitchFamily="34" charset="-128"/>
              </a:rPr>
              <a:t>No</a:t>
            </a:r>
            <a:r>
              <a:rPr lang="en-IE" sz="1400" dirty="0">
                <a:solidFill>
                  <a:srgbClr val="002140"/>
                </a:solidFill>
                <a:ea typeface="ＭＳ Ｐゴシック" pitchFamily="34" charset="-128"/>
              </a:rPr>
              <a:t> prescriptive Principal Investigator profiles</a:t>
            </a:r>
          </a:p>
          <a:p>
            <a:pPr marL="285750" indent="-285750">
              <a:buFont typeface="Arial" panose="020B0604020202020204" pitchFamily="34" charset="0"/>
              <a:buChar char="•"/>
            </a:pPr>
            <a:r>
              <a:rPr lang="en-IE" sz="1400" dirty="0">
                <a:solidFill>
                  <a:srgbClr val="002140"/>
                </a:solidFill>
                <a:ea typeface="ＭＳ Ｐゴシック" pitchFamily="34" charset="-128"/>
              </a:rPr>
              <a:t>Instead, 3 sections</a:t>
            </a:r>
          </a:p>
          <a:p>
            <a:pPr marL="342900" indent="-342900">
              <a:buFont typeface="+mj-lt"/>
              <a:buAutoNum type="arabicPeriod"/>
            </a:pPr>
            <a:r>
              <a:rPr lang="en-IE" sz="1400" cap="small" dirty="0">
                <a:ea typeface="ＭＳ Ｐゴシック" pitchFamily="34" charset="-128"/>
              </a:rPr>
              <a:t>Personal Details</a:t>
            </a:r>
          </a:p>
          <a:p>
            <a:pPr marL="358775"/>
            <a:r>
              <a:rPr lang="en-US" sz="1400" i="1" dirty="0">
                <a:solidFill>
                  <a:srgbClr val="002140"/>
                </a:solidFill>
                <a:ea typeface="ＭＳ Ｐゴシック" pitchFamily="34" charset="-128"/>
              </a:rPr>
              <a:t>PI’s education and key qualifications, current position(s) and relevant previous positions they have held.</a:t>
            </a:r>
            <a:endParaRPr lang="en-IE" sz="1400" i="1" dirty="0">
              <a:solidFill>
                <a:srgbClr val="002140"/>
              </a:solidFill>
              <a:ea typeface="ＭＳ Ｐゴシック" pitchFamily="34" charset="-128"/>
            </a:endParaRPr>
          </a:p>
          <a:p>
            <a:pPr marL="342900" lvl="1" indent="-342900">
              <a:buFont typeface="+mj-lt"/>
              <a:buAutoNum type="arabicPeriod" startAt="2"/>
            </a:pPr>
            <a:r>
              <a:rPr lang="en-IE" sz="1400" cap="small" dirty="0">
                <a:solidFill>
                  <a:srgbClr val="FF6600"/>
                </a:solidFill>
                <a:ea typeface="ＭＳ Ｐゴシック" pitchFamily="34" charset="-128"/>
              </a:rPr>
              <a:t>Research achievements (&lt;=10) and Peer Recognition</a:t>
            </a:r>
          </a:p>
          <a:p>
            <a:pPr marL="693737" lvl="3" indent="-285750">
              <a:buFont typeface="Arial" panose="020B0604020202020204" pitchFamily="34" charset="0"/>
              <a:buChar char="•"/>
            </a:pPr>
            <a:r>
              <a:rPr lang="en-IE" sz="1400" dirty="0">
                <a:ea typeface="ＭＳ Ｐゴシック" pitchFamily="34" charset="-128"/>
              </a:rPr>
              <a:t>demonstrating advancement in the field, with emphasis on more recent achievements</a:t>
            </a:r>
            <a:endParaRPr lang="en-IE" sz="1200" dirty="0">
              <a:ea typeface="ＭＳ Ｐゴシック" pitchFamily="34" charset="-128"/>
            </a:endParaRPr>
          </a:p>
          <a:p>
            <a:pPr marL="693737" lvl="3" indent="-285750">
              <a:buFont typeface="Arial" panose="020B0604020202020204" pitchFamily="34" charset="0"/>
              <a:buChar char="•"/>
            </a:pPr>
            <a:r>
              <a:rPr lang="en-IE" sz="1400" dirty="0">
                <a:ea typeface="ＭＳ Ｐゴシック" pitchFamily="34" charset="-128"/>
              </a:rPr>
              <a:t>prizes, fellowships, academy membership, etc.</a:t>
            </a:r>
          </a:p>
          <a:p>
            <a:pPr marL="407987" lvl="3" indent="0">
              <a:buNone/>
            </a:pPr>
            <a:r>
              <a:rPr lang="en-GB" sz="1400" i="1" dirty="0">
                <a:cs typeface="Calibri" panose="020F0502020204030204" pitchFamily="34" charset="0"/>
              </a:rPr>
              <a:t>The applicant can provide a </a:t>
            </a:r>
            <a:r>
              <a:rPr lang="en-GB" sz="1400" b="1" i="1" dirty="0">
                <a:cs typeface="Calibri" panose="020F0502020204030204" pitchFamily="34" charset="0"/>
              </a:rPr>
              <a:t>short, factual narrative </a:t>
            </a:r>
            <a:r>
              <a:rPr lang="en-GB" sz="1400" i="1" dirty="0">
                <a:cs typeface="Calibri" panose="020F0502020204030204" pitchFamily="34" charset="0"/>
              </a:rPr>
              <a:t>on the significance of the listed achievements and recognitions </a:t>
            </a:r>
            <a:r>
              <a:rPr lang="en-US" sz="1400" i="1" dirty="0">
                <a:cs typeface="Calibri" panose="020F0502020204030204" pitchFamily="34" charset="0"/>
              </a:rPr>
              <a:t>in relation to the research field and the proposed project.</a:t>
            </a:r>
            <a:endParaRPr lang="en-IE" sz="1400" dirty="0">
              <a:ea typeface="ＭＳ Ｐゴシック" pitchFamily="34" charset="-128"/>
            </a:endParaRPr>
          </a:p>
          <a:p>
            <a:pPr marL="342900" lvl="1" indent="-342900">
              <a:buFont typeface="+mj-lt"/>
              <a:buAutoNum type="arabicPeriod" startAt="3"/>
            </a:pPr>
            <a:r>
              <a:rPr lang="en-IE" sz="1400" cap="small" dirty="0">
                <a:solidFill>
                  <a:srgbClr val="FF6600"/>
                </a:solidFill>
                <a:ea typeface="ＭＳ Ｐゴシック" pitchFamily="34" charset="-128"/>
              </a:rPr>
              <a:t>Additional Information</a:t>
            </a:r>
            <a:r>
              <a:rPr lang="en-IE" sz="1400" dirty="0">
                <a:ea typeface="ＭＳ Ｐゴシック" pitchFamily="34" charset="-128"/>
              </a:rPr>
              <a:t> </a:t>
            </a:r>
          </a:p>
          <a:p>
            <a:pPr marL="358775" lvl="1" indent="0">
              <a:buNone/>
            </a:pPr>
            <a:r>
              <a:rPr lang="de-DE" sz="1400" i="1" dirty="0">
                <a:solidFill>
                  <a:srgbClr val="002140"/>
                </a:solidFill>
                <a:cs typeface="Calibri" panose="020F0502020204030204" pitchFamily="34" charset="0"/>
              </a:rPr>
              <a:t>R</a:t>
            </a:r>
            <a:r>
              <a:rPr lang="en-US" sz="1400" i="1" dirty="0" err="1">
                <a:solidFill>
                  <a:srgbClr val="002140"/>
                </a:solidFill>
                <a:cs typeface="Calibri" panose="020F0502020204030204" pitchFamily="34" charset="0"/>
              </a:rPr>
              <a:t>elevant</a:t>
            </a:r>
            <a:r>
              <a:rPr lang="en-US" sz="1400" i="1" dirty="0">
                <a:solidFill>
                  <a:srgbClr val="002140"/>
                </a:solidFill>
                <a:cs typeface="Calibri" panose="020F0502020204030204" pitchFamily="34" charset="0"/>
              </a:rPr>
              <a:t> additional information on their research career to </a:t>
            </a:r>
            <a:r>
              <a:rPr lang="en-US" sz="1400" i="1" u="sng" dirty="0">
                <a:solidFill>
                  <a:srgbClr val="002140"/>
                </a:solidFill>
                <a:cs typeface="Calibri" panose="020F0502020204030204" pitchFamily="34" charset="0"/>
              </a:rPr>
              <a:t>provide context</a:t>
            </a:r>
            <a:r>
              <a:rPr lang="en-US" sz="1400" i="1" dirty="0">
                <a:solidFill>
                  <a:srgbClr val="002140"/>
                </a:solidFill>
                <a:cs typeface="Calibri" panose="020F0502020204030204" pitchFamily="34" charset="0"/>
              </a:rPr>
              <a:t> when assessing their research achievements and peer recognition.  </a:t>
            </a:r>
            <a:r>
              <a:rPr lang="en-GB" sz="1400" i="1" dirty="0">
                <a:solidFill>
                  <a:srgbClr val="002140"/>
                </a:solidFill>
                <a:cs typeface="Calibri" panose="020F0502020204030204" pitchFamily="34" charset="0"/>
              </a:rPr>
              <a:t> </a:t>
            </a:r>
          </a:p>
          <a:p>
            <a:pPr marL="628650" lvl="2" indent="-285750">
              <a:buFont typeface="Arial" panose="020B0604020202020204" pitchFamily="34" charset="0"/>
              <a:buChar char="•"/>
            </a:pPr>
            <a:r>
              <a:rPr lang="en-IE" sz="1400" dirty="0">
                <a:ea typeface="ＭＳ Ｐゴシック" pitchFamily="34" charset="-128"/>
              </a:rPr>
              <a:t>career breaks, diverse career paths, life events</a:t>
            </a:r>
          </a:p>
          <a:p>
            <a:pPr marL="628650" lvl="2" indent="-285750">
              <a:buFont typeface="Arial" panose="020B0604020202020204" pitchFamily="34" charset="0"/>
              <a:buChar char="•"/>
            </a:pPr>
            <a:r>
              <a:rPr lang="en-IE" sz="1400" dirty="0">
                <a:ea typeface="ＭＳ Ｐゴシック" pitchFamily="34" charset="-128"/>
              </a:rPr>
              <a:t>other </a:t>
            </a:r>
            <a:r>
              <a:rPr lang="en-GB" sz="1400" dirty="0">
                <a:solidFill>
                  <a:srgbClr val="002140"/>
                </a:solidFill>
                <a:cs typeface="Calibri" panose="020F0502020204030204" pitchFamily="34" charset="0"/>
              </a:rPr>
              <a:t>noteworthy </a:t>
            </a:r>
            <a:r>
              <a:rPr lang="en-IE" sz="1400" dirty="0">
                <a:ea typeface="ＭＳ Ｐゴシック" pitchFamily="34" charset="-128"/>
              </a:rPr>
              <a:t>contributions to research community</a:t>
            </a:r>
          </a:p>
          <a:p>
            <a:pPr marL="1252538" lvl="1" indent="-285750">
              <a:buFont typeface="Arial" panose="020B0604020202020204" pitchFamily="34" charset="0"/>
              <a:buChar char="•"/>
            </a:pPr>
            <a:endParaRPr lang="fr-BE" sz="1200" dirty="0">
              <a:solidFill>
                <a:srgbClr val="002140"/>
              </a:solidFill>
              <a:ea typeface="ＭＳ Ｐゴシック" pitchFamily="34" charset="-128"/>
            </a:endParaRPr>
          </a:p>
          <a:p>
            <a:endParaRPr lang="fr-BE" sz="1600" dirty="0">
              <a:solidFill>
                <a:srgbClr val="002140"/>
              </a:solidFill>
              <a:ea typeface="ＭＳ Ｐゴシック" pitchFamily="34" charset="-128"/>
            </a:endParaRPr>
          </a:p>
          <a:p>
            <a:pPr lvl="1" indent="0">
              <a:buNone/>
            </a:pPr>
            <a:endParaRPr lang="en-IE" sz="1400" dirty="0">
              <a:ea typeface="ＭＳ Ｐゴシック" pitchFamily="34" charset="-128"/>
            </a:endParaRPr>
          </a:p>
          <a:p>
            <a:pPr marL="1252538" lvl="1" indent="-285750">
              <a:buFont typeface="Arial" panose="020B0604020202020204" pitchFamily="34" charset="0"/>
              <a:buChar char="•"/>
            </a:pPr>
            <a:endParaRPr lang="fr-BE" sz="1400" dirty="0">
              <a:ea typeface="ＭＳ Ｐゴシック" pitchFamily="34" charset="-128"/>
            </a:endParaRPr>
          </a:p>
        </p:txBody>
      </p:sp>
      <p:sp>
        <p:nvSpPr>
          <p:cNvPr id="4" name="Slide Number Placeholder 3">
            <a:extLst>
              <a:ext uri="{FF2B5EF4-FFF2-40B4-BE49-F238E27FC236}">
                <a16:creationId xmlns:a16="http://schemas.microsoft.com/office/drawing/2014/main" id="{BD02A521-89BB-49E4-B64D-C0423CBBD6D5}"/>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7</a:t>
            </a:fld>
            <a:endParaRPr lang="en-US"/>
          </a:p>
        </p:txBody>
      </p:sp>
    </p:spTree>
    <p:extLst>
      <p:ext uri="{BB962C8B-B14F-4D97-AF65-F5344CB8AC3E}">
        <p14:creationId xmlns:p14="http://schemas.microsoft.com/office/powerpoint/2010/main" val="11221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15BA-8E0C-FE2A-3D26-37183DE768C0}"/>
              </a:ext>
            </a:extLst>
          </p:cNvPr>
          <p:cNvSpPr>
            <a:spLocks noGrp="1"/>
          </p:cNvSpPr>
          <p:nvPr>
            <p:ph type="title"/>
          </p:nvPr>
        </p:nvSpPr>
        <p:spPr/>
        <p:txBody>
          <a:bodyPr/>
          <a:lstStyle/>
          <a:p>
            <a:r>
              <a:rPr lang="en-IE" dirty="0"/>
              <a:t>When writing your CV and Track Record</a:t>
            </a:r>
          </a:p>
        </p:txBody>
      </p:sp>
      <p:sp>
        <p:nvSpPr>
          <p:cNvPr id="3" name="Content Placeholder 2">
            <a:extLst>
              <a:ext uri="{FF2B5EF4-FFF2-40B4-BE49-F238E27FC236}">
                <a16:creationId xmlns:a16="http://schemas.microsoft.com/office/drawing/2014/main" id="{3671FCD6-945D-2DB4-90C3-8F735339F01B}"/>
              </a:ext>
            </a:extLst>
          </p:cNvPr>
          <p:cNvSpPr>
            <a:spLocks noGrp="1"/>
          </p:cNvSpPr>
          <p:nvPr>
            <p:ph idx="1"/>
          </p:nvPr>
        </p:nvSpPr>
        <p:spPr>
          <a:xfrm>
            <a:off x="251520" y="1059582"/>
            <a:ext cx="8640960" cy="3308747"/>
          </a:xfrm>
        </p:spPr>
        <p:txBody>
          <a:bodyPr/>
          <a:lstStyle/>
          <a:p>
            <a:pPr marL="171450" indent="-171450">
              <a:spcAft>
                <a:spcPts val="600"/>
              </a:spcAft>
              <a:buFont typeface="Arial" panose="020B0604020202020204" pitchFamily="34" charset="0"/>
              <a:buChar char="•"/>
            </a:pPr>
            <a:r>
              <a:rPr lang="en-US" sz="1400" dirty="0">
                <a:solidFill>
                  <a:schemeClr val="accent4"/>
                </a:solidFill>
              </a:rPr>
              <a:t>Use the recommended template with the 3 sections as much as possible.</a:t>
            </a:r>
          </a:p>
          <a:p>
            <a:pPr marL="171450" indent="-171450">
              <a:spcAft>
                <a:spcPts val="600"/>
              </a:spcAft>
              <a:buFont typeface="Arial" panose="020B0604020202020204" pitchFamily="34" charset="0"/>
              <a:buChar char="•"/>
            </a:pPr>
            <a:r>
              <a:rPr lang="en-US" sz="1400" dirty="0">
                <a:solidFill>
                  <a:schemeClr val="accent4"/>
                </a:solidFill>
              </a:rPr>
              <a:t>The CV/Track Record part of B1 is still very important, so do put time and effort in it.</a:t>
            </a:r>
          </a:p>
          <a:p>
            <a:pPr marL="171450" indent="-171450">
              <a:spcAft>
                <a:spcPts val="600"/>
              </a:spcAft>
              <a:buFont typeface="Arial" panose="020B0604020202020204" pitchFamily="34" charset="0"/>
              <a:buChar char="•"/>
            </a:pPr>
            <a:r>
              <a:rPr lang="en-US" sz="1400" dirty="0">
                <a:solidFill>
                  <a:schemeClr val="accent4"/>
                </a:solidFill>
              </a:rPr>
              <a:t>Tell your story!</a:t>
            </a:r>
          </a:p>
          <a:p>
            <a:pPr marL="171450" indent="-171450">
              <a:spcAft>
                <a:spcPts val="600"/>
              </a:spcAft>
              <a:buFont typeface="Arial" panose="020B0604020202020204" pitchFamily="34" charset="0"/>
              <a:buChar char="•"/>
            </a:pPr>
            <a:r>
              <a:rPr lang="en-US" sz="1400" dirty="0">
                <a:solidFill>
                  <a:schemeClr val="accent4"/>
                </a:solidFill>
              </a:rPr>
              <a:t>Explain what has been your own contribution to your publications/how they have impacted the field.</a:t>
            </a:r>
          </a:p>
          <a:p>
            <a:pPr marL="171450" indent="-171450">
              <a:spcAft>
                <a:spcPts val="600"/>
              </a:spcAft>
              <a:buFont typeface="Arial" panose="020B0604020202020204" pitchFamily="34" charset="0"/>
              <a:buChar char="•"/>
            </a:pPr>
            <a:r>
              <a:rPr lang="en-US" sz="1400" dirty="0">
                <a:solidFill>
                  <a:schemeClr val="accent4"/>
                </a:solidFill>
              </a:rPr>
              <a:t>Convince the panel that you are the forefront of your research field – this may be (very) different for different people so make sure you highlight your key strengths and accomplishments.</a:t>
            </a:r>
          </a:p>
          <a:p>
            <a:pPr marL="171450" indent="-171450">
              <a:spcAft>
                <a:spcPts val="600"/>
              </a:spcAft>
              <a:buFont typeface="Arial" panose="020B0604020202020204" pitchFamily="34" charset="0"/>
              <a:buChar char="•"/>
            </a:pPr>
            <a:r>
              <a:rPr lang="en-IE" sz="1400" dirty="0">
                <a:solidFill>
                  <a:schemeClr val="accent4"/>
                </a:solidFill>
              </a:rPr>
              <a:t>Are you </a:t>
            </a:r>
            <a:r>
              <a:rPr lang="en-IE" sz="1400" b="1" dirty="0">
                <a:solidFill>
                  <a:srgbClr val="002140"/>
                </a:solidFill>
              </a:rPr>
              <a:t>internationally</a:t>
            </a:r>
            <a:r>
              <a:rPr lang="en-IE" sz="1400" dirty="0">
                <a:solidFill>
                  <a:schemeClr val="accent4"/>
                </a:solidFill>
              </a:rPr>
              <a:t> active? i.e. speaker in international conferences? Do you have any international collaborations? (mobility is not a criterion!)</a:t>
            </a:r>
            <a:endParaRPr lang="en-US" sz="1400" dirty="0">
              <a:solidFill>
                <a:schemeClr val="accent4"/>
              </a:solidFill>
            </a:endParaRPr>
          </a:p>
          <a:p>
            <a:pPr marL="171450" indent="-171450">
              <a:spcAft>
                <a:spcPts val="600"/>
              </a:spcAft>
              <a:buFont typeface="Arial" panose="020B0604020202020204" pitchFamily="34" charset="0"/>
              <a:buChar char="•"/>
            </a:pPr>
            <a:r>
              <a:rPr lang="en-US" sz="1400" dirty="0">
                <a:solidFill>
                  <a:schemeClr val="accent4"/>
                </a:solidFill>
              </a:rPr>
              <a:t>Explain publishing habits in your field and country if needed.</a:t>
            </a:r>
          </a:p>
          <a:p>
            <a:pPr marL="171450" indent="-171450">
              <a:spcAft>
                <a:spcPts val="600"/>
              </a:spcAft>
              <a:buFont typeface="Arial" panose="020B0604020202020204" pitchFamily="34" charset="0"/>
              <a:buChar char="•"/>
            </a:pPr>
            <a:r>
              <a:rPr lang="en-US" sz="1400" dirty="0">
                <a:solidFill>
                  <a:schemeClr val="accent4"/>
                </a:solidFill>
              </a:rPr>
              <a:t>Describe accurately any other activity that can indicate scientific maturity.</a:t>
            </a:r>
          </a:p>
          <a:p>
            <a:pPr marL="171450" indent="-171450">
              <a:spcAft>
                <a:spcPts val="600"/>
              </a:spcAft>
              <a:buFont typeface="Arial" panose="020B0604020202020204" pitchFamily="34" charset="0"/>
              <a:buChar char="•"/>
            </a:pPr>
            <a:r>
              <a:rPr lang="en-US" sz="1400" dirty="0">
                <a:solidFill>
                  <a:schemeClr val="accent4"/>
                </a:solidFill>
              </a:rPr>
              <a:t>If you know that you have gaps or other issues in your CV, explain them in the Additional Information section.</a:t>
            </a:r>
          </a:p>
          <a:p>
            <a:endParaRPr lang="en-US" sz="1200" dirty="0">
              <a:solidFill>
                <a:schemeClr val="accent4"/>
              </a:solidFill>
            </a:endParaRPr>
          </a:p>
          <a:p>
            <a:endParaRPr lang="en-IE" sz="1200" dirty="0">
              <a:solidFill>
                <a:schemeClr val="accent4"/>
              </a:solidFill>
            </a:endParaRPr>
          </a:p>
        </p:txBody>
      </p:sp>
      <p:sp>
        <p:nvSpPr>
          <p:cNvPr id="4" name="Slide Number Placeholder 3">
            <a:extLst>
              <a:ext uri="{FF2B5EF4-FFF2-40B4-BE49-F238E27FC236}">
                <a16:creationId xmlns:a16="http://schemas.microsoft.com/office/drawing/2014/main" id="{2EDC3903-5810-AFA1-29A2-CA8068F2B36A}"/>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8</a:t>
            </a:fld>
            <a:endParaRPr lang="en-US"/>
          </a:p>
        </p:txBody>
      </p:sp>
      <p:pic>
        <p:nvPicPr>
          <p:cNvPr id="5" name="Picture 4" descr="A young child with glasses and a question marks above her head&#10;&#10;Description automatically generated">
            <a:extLst>
              <a:ext uri="{FF2B5EF4-FFF2-40B4-BE49-F238E27FC236}">
                <a16:creationId xmlns:a16="http://schemas.microsoft.com/office/drawing/2014/main" id="{D442830C-43E1-411F-DC88-644C19180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467" y="0"/>
            <a:ext cx="2068533" cy="1306835"/>
          </a:xfrm>
          <a:prstGeom prst="rect">
            <a:avLst/>
          </a:prstGeom>
        </p:spPr>
      </p:pic>
    </p:spTree>
    <p:extLst>
      <p:ext uri="{BB962C8B-B14F-4D97-AF65-F5344CB8AC3E}">
        <p14:creationId xmlns:p14="http://schemas.microsoft.com/office/powerpoint/2010/main" val="267957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15BA-8E0C-FE2A-3D26-37183DE768C0}"/>
              </a:ext>
            </a:extLst>
          </p:cNvPr>
          <p:cNvSpPr>
            <a:spLocks noGrp="1"/>
          </p:cNvSpPr>
          <p:nvPr>
            <p:ph type="title"/>
          </p:nvPr>
        </p:nvSpPr>
        <p:spPr/>
        <p:txBody>
          <a:bodyPr/>
          <a:lstStyle/>
          <a:p>
            <a:r>
              <a:rPr lang="en-IE" dirty="0"/>
              <a:t>When writing your CV and Track Record</a:t>
            </a:r>
          </a:p>
        </p:txBody>
      </p:sp>
      <p:sp>
        <p:nvSpPr>
          <p:cNvPr id="3" name="Content Placeholder 2">
            <a:extLst>
              <a:ext uri="{FF2B5EF4-FFF2-40B4-BE49-F238E27FC236}">
                <a16:creationId xmlns:a16="http://schemas.microsoft.com/office/drawing/2014/main" id="{3671FCD6-945D-2DB4-90C3-8F735339F01B}"/>
              </a:ext>
            </a:extLst>
          </p:cNvPr>
          <p:cNvSpPr>
            <a:spLocks noGrp="1"/>
          </p:cNvSpPr>
          <p:nvPr>
            <p:ph idx="1"/>
          </p:nvPr>
        </p:nvSpPr>
        <p:spPr>
          <a:xfrm>
            <a:off x="296862" y="1131590"/>
            <a:ext cx="8550275" cy="3461271"/>
          </a:xfrm>
        </p:spPr>
        <p:txBody>
          <a:bodyPr/>
          <a:lstStyle/>
          <a:p>
            <a:pPr>
              <a:spcBef>
                <a:spcPts val="600"/>
              </a:spcBef>
              <a:spcAft>
                <a:spcPct val="40000"/>
              </a:spcAft>
              <a:defRPr/>
            </a:pPr>
            <a:r>
              <a:rPr lang="en-GB" sz="1200" b="1" kern="1200" dirty="0">
                <a:solidFill>
                  <a:schemeClr val="accent1">
                    <a:lumMod val="75000"/>
                  </a:schemeClr>
                </a:solidFill>
                <a:latin typeface="Century Gothic" panose="020B0502020202020204" pitchFamily="34" charset="0"/>
              </a:rPr>
              <a:t>Rumour 1: </a:t>
            </a:r>
            <a:r>
              <a:rPr lang="en-US" sz="1200" b="1" kern="1200" dirty="0">
                <a:solidFill>
                  <a:schemeClr val="accent1">
                    <a:lumMod val="75000"/>
                  </a:schemeClr>
                </a:solidFill>
                <a:latin typeface="Century Gothic" panose="020B0502020202020204" pitchFamily="34" charset="0"/>
              </a:rPr>
              <a:t>You can only apply for an ERC grant if you are a highly accomplished researchers</a:t>
            </a:r>
            <a:r>
              <a:rPr lang="en-GB" sz="1200" b="1" kern="1200" dirty="0">
                <a:solidFill>
                  <a:schemeClr val="accent1">
                    <a:lumMod val="75000"/>
                  </a:schemeClr>
                </a:solidFill>
                <a:latin typeface="Century Gothic" panose="020B0502020202020204" pitchFamily="34" charset="0"/>
              </a:rPr>
              <a:t>.</a:t>
            </a:r>
          </a:p>
          <a:p>
            <a:pPr>
              <a:spcBef>
                <a:spcPct val="0"/>
              </a:spcBef>
              <a:spcAft>
                <a:spcPct val="40000"/>
              </a:spcAft>
              <a:buBlip>
                <a:blip r:embed="rId3"/>
              </a:buBlip>
              <a:defRPr/>
            </a:pPr>
            <a:r>
              <a:rPr lang="en-GB" sz="1200" b="1" kern="1200" dirty="0">
                <a:solidFill>
                  <a:schemeClr val="accent1">
                    <a:lumMod val="75000"/>
                  </a:schemeClr>
                </a:solidFill>
                <a:latin typeface="Century Gothic" panose="020B0502020202020204" pitchFamily="34" charset="0"/>
              </a:rPr>
              <a:t>NOT true</a:t>
            </a:r>
            <a:r>
              <a:rPr lang="en-GB" sz="1200" dirty="0">
                <a:solidFill>
                  <a:schemeClr val="accent1">
                    <a:lumMod val="75000"/>
                  </a:schemeClr>
                </a:solidFill>
                <a:latin typeface="Century Gothic" panose="020B0502020202020204" pitchFamily="34" charset="0"/>
              </a:rPr>
              <a:t>: </a:t>
            </a:r>
            <a:r>
              <a:rPr lang="en-US" sz="1200" dirty="0">
                <a:solidFill>
                  <a:schemeClr val="accent1">
                    <a:lumMod val="75000"/>
                  </a:schemeClr>
                </a:solidFill>
                <a:latin typeface="Century Gothic" panose="020B0502020202020204" pitchFamily="34" charset="0"/>
              </a:rPr>
              <a:t>Accomplishments are appreciated in relation to your stage/seniority as giving some evidence of your capacity to conduct the research you propose and of creativity. </a:t>
            </a:r>
            <a:endParaRPr lang="en-GB" sz="1200" dirty="0">
              <a:solidFill>
                <a:schemeClr val="accent1">
                  <a:lumMod val="75000"/>
                </a:schemeClr>
              </a:solidFill>
              <a:latin typeface="Century Gothic" panose="020B0502020202020204" pitchFamily="34" charset="0"/>
              <a:cs typeface="Arial" panose="020B0604020202020204" pitchFamily="34" charset="0"/>
            </a:endParaRPr>
          </a:p>
          <a:p>
            <a:pPr>
              <a:spcBef>
                <a:spcPts val="600"/>
              </a:spcBef>
              <a:spcAft>
                <a:spcPct val="40000"/>
              </a:spcAft>
              <a:defRPr/>
            </a:pPr>
            <a:r>
              <a:rPr lang="en-GB" sz="1200" b="1" kern="1200" dirty="0">
                <a:solidFill>
                  <a:schemeClr val="accent1">
                    <a:lumMod val="75000"/>
                  </a:schemeClr>
                </a:solidFill>
                <a:latin typeface="Century Gothic" panose="020B0502020202020204" pitchFamily="34" charset="0"/>
              </a:rPr>
              <a:t>Rumour 2: One needs publications in Nature/Science/High IF journals to succeed.</a:t>
            </a:r>
          </a:p>
          <a:p>
            <a:pPr>
              <a:spcBef>
                <a:spcPct val="0"/>
              </a:spcBef>
              <a:spcAft>
                <a:spcPct val="40000"/>
              </a:spcAft>
              <a:buBlip>
                <a:blip r:embed="rId3"/>
              </a:buBlip>
              <a:defRPr/>
            </a:pPr>
            <a:r>
              <a:rPr lang="en-GB" sz="1200" b="1" kern="1200" dirty="0">
                <a:solidFill>
                  <a:schemeClr val="accent1">
                    <a:lumMod val="75000"/>
                  </a:schemeClr>
                </a:solidFill>
                <a:latin typeface="Century Gothic" panose="020B0502020202020204" pitchFamily="34" charset="0"/>
              </a:rPr>
              <a:t>NOT true</a:t>
            </a:r>
            <a:r>
              <a:rPr lang="en-GB" sz="1200" dirty="0">
                <a:solidFill>
                  <a:schemeClr val="accent1">
                    <a:lumMod val="75000"/>
                  </a:schemeClr>
                </a:solidFill>
                <a:latin typeface="Century Gothic" panose="020B0502020202020204" pitchFamily="34" charset="0"/>
              </a:rPr>
              <a:t>: however, publishing with senior scientists (former supervisors) may raise doubts about maturity/scientific independence.</a:t>
            </a:r>
            <a:endParaRPr lang="en-GB" sz="1200" dirty="0">
              <a:solidFill>
                <a:schemeClr val="accent1">
                  <a:lumMod val="75000"/>
                </a:schemeClr>
              </a:solidFill>
              <a:latin typeface="Century Gothic" panose="020B0502020202020204" pitchFamily="34" charset="0"/>
              <a:cs typeface="Arial" panose="020B0604020202020204" pitchFamily="34" charset="0"/>
            </a:endParaRPr>
          </a:p>
          <a:p>
            <a:pPr>
              <a:spcBef>
                <a:spcPts val="600"/>
              </a:spcBef>
              <a:spcAft>
                <a:spcPct val="40000"/>
              </a:spcAft>
              <a:defRPr/>
            </a:pPr>
            <a:r>
              <a:rPr lang="en-GB" sz="1200" b="1" kern="1200" dirty="0">
                <a:solidFill>
                  <a:schemeClr val="accent1">
                    <a:lumMod val="75000"/>
                  </a:schemeClr>
                </a:solidFill>
                <a:latin typeface="Century Gothic" panose="020B0502020202020204" pitchFamily="34" charset="0"/>
              </a:rPr>
              <a:t>Rumour 3: </a:t>
            </a:r>
            <a:r>
              <a:rPr lang="en-GB" sz="1200" i="1" dirty="0">
                <a:solidFill>
                  <a:schemeClr val="accent1">
                    <a:lumMod val="75000"/>
                  </a:schemeClr>
                </a:solidFill>
                <a:latin typeface="Century Gothic" panose="020B0502020202020204" pitchFamily="34" charset="0"/>
                <a:cs typeface="Arial" panose="020B0604020202020204" pitchFamily="34" charset="0"/>
              </a:rPr>
              <a:t>One needs to say how many people they have supervised.</a:t>
            </a:r>
          </a:p>
          <a:p>
            <a:pPr>
              <a:spcBef>
                <a:spcPct val="0"/>
              </a:spcBef>
              <a:spcAft>
                <a:spcPct val="40000"/>
              </a:spcAft>
              <a:buBlip>
                <a:blip r:embed="rId3"/>
              </a:buBlip>
              <a:defRPr/>
            </a:pPr>
            <a:r>
              <a:rPr lang="en-GB" sz="1200" b="1" kern="1200" dirty="0">
                <a:solidFill>
                  <a:schemeClr val="accent1">
                    <a:lumMod val="75000"/>
                  </a:schemeClr>
                </a:solidFill>
                <a:latin typeface="Century Gothic" panose="020B0502020202020204" pitchFamily="34" charset="0"/>
              </a:rPr>
              <a:t>NOT true</a:t>
            </a:r>
            <a:r>
              <a:rPr lang="en-GB" sz="1200" dirty="0">
                <a:solidFill>
                  <a:schemeClr val="accent1">
                    <a:lumMod val="75000"/>
                  </a:schemeClr>
                </a:solidFill>
                <a:latin typeface="Century Gothic" panose="020B0502020202020204" pitchFamily="34" charset="0"/>
              </a:rPr>
              <a:t>: </a:t>
            </a:r>
            <a:r>
              <a:rPr lang="en-US" sz="1200" dirty="0">
                <a:solidFill>
                  <a:schemeClr val="accent1">
                    <a:lumMod val="75000"/>
                  </a:schemeClr>
                </a:solidFill>
                <a:latin typeface="Century Gothic" panose="020B0502020202020204" pitchFamily="34" charset="0"/>
              </a:rPr>
              <a:t>The </a:t>
            </a:r>
            <a:r>
              <a:rPr lang="cs-CZ" sz="1200" dirty="0">
                <a:solidFill>
                  <a:schemeClr val="accent1">
                    <a:lumMod val="75000"/>
                  </a:schemeClr>
                </a:solidFill>
                <a:latin typeface="Century Gothic" panose="020B0502020202020204" pitchFamily="34" charset="0"/>
              </a:rPr>
              <a:t>S</a:t>
            </a:r>
            <a:r>
              <a:rPr lang="en-US" sz="1200" dirty="0" err="1">
                <a:solidFill>
                  <a:schemeClr val="accent1">
                    <a:lumMod val="75000"/>
                  </a:schemeClr>
                </a:solidFill>
                <a:latin typeface="Century Gothic" panose="020B0502020202020204" pitchFamily="34" charset="0"/>
              </a:rPr>
              <a:t>cientific</a:t>
            </a:r>
            <a:r>
              <a:rPr lang="en-US" sz="1200" dirty="0">
                <a:solidFill>
                  <a:schemeClr val="accent1">
                    <a:lumMod val="75000"/>
                  </a:schemeClr>
                </a:solidFill>
                <a:latin typeface="Century Gothic" panose="020B0502020202020204" pitchFamily="34" charset="0"/>
              </a:rPr>
              <a:t> </a:t>
            </a:r>
            <a:r>
              <a:rPr lang="cs-CZ" sz="1200" dirty="0">
                <a:solidFill>
                  <a:schemeClr val="accent1">
                    <a:lumMod val="75000"/>
                  </a:schemeClr>
                </a:solidFill>
                <a:latin typeface="Century Gothic" panose="020B0502020202020204" pitchFamily="34" charset="0"/>
              </a:rPr>
              <a:t>C</a:t>
            </a:r>
            <a:r>
              <a:rPr lang="en-US" sz="1200" dirty="0" err="1">
                <a:solidFill>
                  <a:schemeClr val="accent1">
                    <a:lumMod val="75000"/>
                  </a:schemeClr>
                </a:solidFill>
                <a:latin typeface="Century Gothic" panose="020B0502020202020204" pitchFamily="34" charset="0"/>
              </a:rPr>
              <a:t>ouncil</a:t>
            </a:r>
            <a:r>
              <a:rPr lang="en-US" sz="1200" dirty="0">
                <a:solidFill>
                  <a:schemeClr val="accent1">
                    <a:lumMod val="75000"/>
                  </a:schemeClr>
                </a:solidFill>
                <a:latin typeface="Century Gothic" panose="020B0502020202020204" pitchFamily="34" charset="0"/>
              </a:rPr>
              <a:t> concluded that the supervision element becomes a proxy that is in part a reflection of the excellence of the environment rather than the research team leader</a:t>
            </a:r>
            <a:r>
              <a:rPr lang="en-GB" sz="1200" dirty="0">
                <a:solidFill>
                  <a:schemeClr val="accent1">
                    <a:lumMod val="75000"/>
                  </a:schemeClr>
                </a:solidFill>
                <a:latin typeface="Century Gothic" panose="020B0502020202020204" pitchFamily="34" charset="0"/>
              </a:rPr>
              <a:t>. </a:t>
            </a:r>
            <a:endParaRPr lang="en-US" sz="1200" dirty="0">
              <a:solidFill>
                <a:schemeClr val="accent1">
                  <a:lumMod val="75000"/>
                </a:schemeClr>
              </a:solidFill>
              <a:latin typeface="Century Gothic" panose="020B0502020202020204" pitchFamily="34" charset="0"/>
            </a:endParaRPr>
          </a:p>
          <a:p>
            <a:pPr>
              <a:spcBef>
                <a:spcPts val="600"/>
              </a:spcBef>
              <a:spcAft>
                <a:spcPct val="40000"/>
              </a:spcAft>
              <a:defRPr/>
            </a:pPr>
            <a:r>
              <a:rPr lang="en-GB" sz="1400" b="1" kern="1200" dirty="0">
                <a:solidFill>
                  <a:schemeClr val="accent1">
                    <a:lumMod val="75000"/>
                  </a:schemeClr>
                </a:solidFill>
                <a:latin typeface="Century Gothic" panose="020B0502020202020204" pitchFamily="34" charset="0"/>
              </a:rPr>
              <a:t>Rumour 4: </a:t>
            </a:r>
            <a:r>
              <a:rPr lang="en-GB" sz="1200" i="1" dirty="0">
                <a:solidFill>
                  <a:schemeClr val="accent1">
                    <a:lumMod val="75000"/>
                  </a:schemeClr>
                </a:solidFill>
                <a:latin typeface="Century Gothic" panose="020B0502020202020204" pitchFamily="34" charset="0"/>
                <a:cs typeface="Arial" panose="020B0604020202020204" pitchFamily="34" charset="0"/>
              </a:rPr>
              <a:t>The quality/fame of the HI is increasing my chances/scores.</a:t>
            </a:r>
          </a:p>
          <a:p>
            <a:pPr>
              <a:spcBef>
                <a:spcPct val="0"/>
              </a:spcBef>
              <a:spcAft>
                <a:spcPct val="40000"/>
              </a:spcAft>
              <a:buBlip>
                <a:blip r:embed="rId3"/>
              </a:buBlip>
              <a:defRPr/>
            </a:pPr>
            <a:r>
              <a:rPr lang="en-GB" sz="1400" b="1" kern="1200" dirty="0">
                <a:solidFill>
                  <a:schemeClr val="accent1">
                    <a:lumMod val="75000"/>
                  </a:schemeClr>
                </a:solidFill>
                <a:latin typeface="Century Gothic" panose="020B0502020202020204" pitchFamily="34" charset="0"/>
              </a:rPr>
              <a:t>NOT true</a:t>
            </a:r>
            <a:r>
              <a:rPr lang="en-GB" sz="1400" dirty="0">
                <a:solidFill>
                  <a:schemeClr val="accent1">
                    <a:lumMod val="75000"/>
                  </a:schemeClr>
                </a:solidFill>
                <a:latin typeface="Century Gothic" panose="020B0502020202020204" pitchFamily="34" charset="0"/>
              </a:rPr>
              <a:t>: </a:t>
            </a:r>
            <a:r>
              <a:rPr lang="en-GB" sz="1200" dirty="0">
                <a:solidFill>
                  <a:schemeClr val="accent1">
                    <a:lumMod val="75000"/>
                  </a:schemeClr>
                </a:solidFill>
                <a:latin typeface="Century Gothic" panose="020B0502020202020204" pitchFamily="34" charset="0"/>
                <a:cs typeface="Arial" panose="020B0604020202020204" pitchFamily="34" charset="0"/>
              </a:rPr>
              <a:t>the HI is not an evaluation criterion!</a:t>
            </a:r>
          </a:p>
          <a:p>
            <a:pPr>
              <a:spcBef>
                <a:spcPct val="0"/>
              </a:spcBef>
              <a:spcAft>
                <a:spcPct val="40000"/>
              </a:spcAft>
              <a:defRPr/>
            </a:pPr>
            <a:endParaRPr lang="en-GB" sz="1200" dirty="0">
              <a:solidFill>
                <a:schemeClr val="accent1">
                  <a:lumMod val="75000"/>
                </a:schemeClr>
              </a:solidFill>
              <a:latin typeface="Century Gothic" panose="020B0502020202020204" pitchFamily="34" charset="0"/>
              <a:cs typeface="Arial" panose="020B0604020202020204" pitchFamily="34" charset="0"/>
            </a:endParaRPr>
          </a:p>
          <a:p>
            <a:endParaRPr lang="en-IE" sz="1200" dirty="0">
              <a:solidFill>
                <a:schemeClr val="accent4"/>
              </a:solidFill>
            </a:endParaRPr>
          </a:p>
        </p:txBody>
      </p:sp>
      <p:sp>
        <p:nvSpPr>
          <p:cNvPr id="4" name="Slide Number Placeholder 3">
            <a:extLst>
              <a:ext uri="{FF2B5EF4-FFF2-40B4-BE49-F238E27FC236}">
                <a16:creationId xmlns:a16="http://schemas.microsoft.com/office/drawing/2014/main" id="{2EDC3903-5810-AFA1-29A2-CA8068F2B36A}"/>
              </a:ext>
            </a:extLst>
          </p:cNvPr>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9</a:t>
            </a:fld>
            <a:endParaRPr lang="en-US"/>
          </a:p>
        </p:txBody>
      </p:sp>
    </p:spTree>
    <p:extLst>
      <p:ext uri="{BB962C8B-B14F-4D97-AF65-F5344CB8AC3E}">
        <p14:creationId xmlns:p14="http://schemas.microsoft.com/office/powerpoint/2010/main" val="42754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4|9.5|17.9|17"/>
</p:tagLst>
</file>

<file path=ppt/tags/tag2.xml><?xml version="1.0" encoding="utf-8"?>
<p:tagLst xmlns:a="http://schemas.openxmlformats.org/drawingml/2006/main" xmlns:r="http://schemas.openxmlformats.org/officeDocument/2006/relationships" xmlns:p="http://schemas.openxmlformats.org/presentationml/2006/main">
  <p:tag name="TIMING" val="|53"/>
</p:tagLst>
</file>

<file path=ppt/tags/tag3.xml><?xml version="1.0" encoding="utf-8"?>
<p:tagLst xmlns:a="http://schemas.openxmlformats.org/drawingml/2006/main" xmlns:r="http://schemas.openxmlformats.org/officeDocument/2006/relationships" xmlns:p="http://schemas.openxmlformats.org/presentationml/2006/main">
  <p:tag name="TIMING" val="|3.3|14.3|7.5"/>
</p:tagLst>
</file>

<file path=ppt/theme/theme1.xml><?xml version="1.0" encoding="utf-8"?>
<a:theme xmlns:a="http://schemas.openxmlformats.org/drawingml/2006/main" name="erc-standard-presentation">
  <a:themeElements>
    <a:clrScheme name="ERCEA">
      <a:dk1>
        <a:srgbClr val="FE6600"/>
      </a:dk1>
      <a:lt1>
        <a:srgbClr val="FAF5F5"/>
      </a:lt1>
      <a:dk2>
        <a:srgbClr val="7F7F7E"/>
      </a:dk2>
      <a:lt2>
        <a:srgbClr val="E6E1DC"/>
      </a:lt2>
      <a:accent1>
        <a:srgbClr val="368ECA"/>
      </a:accent1>
      <a:accent2>
        <a:srgbClr val="AA225C"/>
      </a:accent2>
      <a:accent3>
        <a:srgbClr val="FCF9F9"/>
      </a:accent3>
      <a:accent4>
        <a:srgbClr val="3F3632"/>
      </a:accent4>
      <a:accent5>
        <a:srgbClr val="AEC6E1"/>
      </a:accent5>
      <a:accent6>
        <a:srgbClr val="9A1E53"/>
      </a:accent6>
      <a:hlink>
        <a:srgbClr val="00CC99"/>
      </a:hlink>
      <a:folHlink>
        <a:srgbClr val="FD5C0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B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B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4B413C"/>
        </a:dk1>
        <a:lt1>
          <a:srgbClr val="FAF5F5"/>
        </a:lt1>
        <a:dk2>
          <a:srgbClr val="000000"/>
        </a:dk2>
        <a:lt2>
          <a:srgbClr val="E6E1DC"/>
        </a:lt2>
        <a:accent1>
          <a:srgbClr val="FF4100"/>
        </a:accent1>
        <a:accent2>
          <a:srgbClr val="FFD714"/>
        </a:accent2>
        <a:accent3>
          <a:srgbClr val="FCF9F9"/>
        </a:accent3>
        <a:accent4>
          <a:srgbClr val="3F3632"/>
        </a:accent4>
        <a:accent5>
          <a:srgbClr val="FFB0AA"/>
        </a:accent5>
        <a:accent6>
          <a:srgbClr val="E7C311"/>
        </a:accent6>
        <a:hlink>
          <a:srgbClr val="73003C"/>
        </a:hlink>
        <a:folHlink>
          <a:srgbClr val="141473"/>
        </a:folHlink>
      </a:clrScheme>
      <a:clrMap bg1="lt1" tx1="dk1" bg2="lt2" tx2="dk2" accent1="accent1" accent2="accent2" accent3="accent3" accent4="accent4" accent5="accent5" accent6="accent6" hlink="hlink" folHlink="folHlink"/>
    </a:extraClrScheme>
    <a:extraClrScheme>
      <a:clrScheme name="Default Design 2">
        <a:dk1>
          <a:srgbClr val="4B413C"/>
        </a:dk1>
        <a:lt1>
          <a:srgbClr val="FAF5F5"/>
        </a:lt1>
        <a:dk2>
          <a:srgbClr val="000000"/>
        </a:dk2>
        <a:lt2>
          <a:srgbClr val="E6E1DC"/>
        </a:lt2>
        <a:accent1>
          <a:srgbClr val="368ECA"/>
        </a:accent1>
        <a:accent2>
          <a:srgbClr val="FFE24F"/>
        </a:accent2>
        <a:accent3>
          <a:srgbClr val="FCF9F9"/>
        </a:accent3>
        <a:accent4>
          <a:srgbClr val="3F3632"/>
        </a:accent4>
        <a:accent5>
          <a:srgbClr val="AEC6E1"/>
        </a:accent5>
        <a:accent6>
          <a:srgbClr val="E7CD47"/>
        </a:accent6>
        <a:hlink>
          <a:srgbClr val="73003C"/>
        </a:hlink>
        <a:folHlink>
          <a:srgbClr val="141473"/>
        </a:folHlink>
      </a:clrScheme>
      <a:clrMap bg1="lt1" tx1="dk1" bg2="lt2" tx2="dk2" accent1="accent1" accent2="accent2" accent3="accent3" accent4="accent4" accent5="accent5" accent6="accent6" hlink="hlink" folHlink="folHlink"/>
    </a:extraClrScheme>
    <a:extraClrScheme>
      <a:clrScheme name="Default Design 3">
        <a:dk1>
          <a:srgbClr val="4B413C"/>
        </a:dk1>
        <a:lt1>
          <a:srgbClr val="FAF5F5"/>
        </a:lt1>
        <a:dk2>
          <a:srgbClr val="000000"/>
        </a:dk2>
        <a:lt2>
          <a:srgbClr val="E6E1DC"/>
        </a:lt2>
        <a:accent1>
          <a:srgbClr val="368ECA"/>
        </a:accent1>
        <a:accent2>
          <a:srgbClr val="AA225C"/>
        </a:accent2>
        <a:accent3>
          <a:srgbClr val="FCF9F9"/>
        </a:accent3>
        <a:accent4>
          <a:srgbClr val="3F3632"/>
        </a:accent4>
        <a:accent5>
          <a:srgbClr val="AEC6E1"/>
        </a:accent5>
        <a:accent6>
          <a:srgbClr val="9A1E53"/>
        </a:accent6>
        <a:hlink>
          <a:srgbClr val="00CC99"/>
        </a:hlink>
        <a:folHlink>
          <a:srgbClr val="FD5C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_slides_A1_NEW_selection (003).pptx [Read-Only]" id="{5F4F9CD3-C138-4149-9194-728F70CAD828}" vid="{45F40A68-F43A-4169-A2F2-18EBCB122C3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2696347DD8674C95CD6F241B440ADF" ma:contentTypeVersion="1" ma:contentTypeDescription="Create a new document." ma:contentTypeScope="" ma:versionID="b47208b7ea1f959f94d4096822e01eb0">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40ED9-5925-4167-B408-0E297DCD1317}">
  <ds:schemaRefs>
    <ds:schemaRef ds:uri="http://schemas.microsoft.com/sharepoint/v3"/>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91C750F-8FA7-41BC-9820-F885E6650679}">
  <ds:schemaRefs>
    <ds:schemaRef ds:uri="http://schemas.microsoft.com/sharepoint/v3/contenttype/forms"/>
  </ds:schemaRefs>
</ds:datastoreItem>
</file>

<file path=customXml/itemProps3.xml><?xml version="1.0" encoding="utf-8"?>
<ds:datastoreItem xmlns:ds="http://schemas.openxmlformats.org/officeDocument/2006/customXml" ds:itemID="{6117A334-D498-44A4-AB48-C75A3268F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standard_slides_A1_NEW_selection (003)</Template>
  <TotalTime>11206</TotalTime>
  <Words>2677</Words>
  <Application>Microsoft Office PowerPoint</Application>
  <PresentationFormat>On-screen Show (16:9)</PresentationFormat>
  <Paragraphs>304</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 Light</vt:lpstr>
      <vt:lpstr>Century Gothic</vt:lpstr>
      <vt:lpstr>Times New Roman</vt:lpstr>
      <vt:lpstr>Wingdings</vt:lpstr>
      <vt:lpstr>erc-standard-presentation</vt:lpstr>
      <vt:lpstr>PowerPoint Presentation</vt:lpstr>
      <vt:lpstr>First things first: get information (early on)!</vt:lpstr>
      <vt:lpstr>PowerPoint Presentation</vt:lpstr>
      <vt:lpstr>Choosing the right Panel is very important!</vt:lpstr>
      <vt:lpstr>Step 3: Start writing …</vt:lpstr>
      <vt:lpstr>Choose your descriptors and free keywords carefully in Part A!</vt:lpstr>
      <vt:lpstr>CV and Track Record</vt:lpstr>
      <vt:lpstr>When writing your CV and Track Record</vt:lpstr>
      <vt:lpstr>When writing your CV and Track Record</vt:lpstr>
      <vt:lpstr>CV and Track Record</vt:lpstr>
      <vt:lpstr>Research Project</vt:lpstr>
      <vt:lpstr>Part B1 is all about finding the right balance</vt:lpstr>
      <vt:lpstr>Questions to ask yourself (1) </vt:lpstr>
      <vt:lpstr>Questions to ask yourself (2) </vt:lpstr>
      <vt:lpstr>Some more rumours…</vt:lpstr>
      <vt:lpstr>Part B2 is for filling in the details </vt:lpstr>
      <vt:lpstr>Part B2 is for filling in the details </vt:lpstr>
      <vt:lpstr>Respect the reader so that the reader can respect you</vt:lpstr>
      <vt:lpstr>Explain properly your resources and budget</vt:lpstr>
      <vt:lpstr>PowerPoint Presentation</vt:lpstr>
      <vt:lpstr>Final step: submit!</vt:lpstr>
      <vt:lpstr>Typical reasons for rejection – a summary </vt:lpstr>
      <vt:lpstr>Not leaving it to the last minute means that you could re-apply in the same call – success rates are flat</vt:lpstr>
      <vt:lpstr>PowerPoint Presentation</vt:lpstr>
    </vt:vector>
  </TitlesOfParts>
  <Manager>Fabio.VELARDO@ec.europa.eu</Manager>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ERC presentation</dc:subject>
  <dc:creator>KARANASOS Ioannis (ERCEA)</dc:creator>
  <cp:lastModifiedBy>BEUF-REIG Laura (ERCEA)</cp:lastModifiedBy>
  <cp:revision>137</cp:revision>
  <cp:lastPrinted>2024-04-16T13:29:41Z</cp:lastPrinted>
  <dcterms:created xsi:type="dcterms:W3CDTF">2022-05-03T15:14:16Z</dcterms:created>
  <dcterms:modified xsi:type="dcterms:W3CDTF">2024-07-10T11:04:12Z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0x010100242696347DD8674C95CD6F241B440ADF</vt:lpwstr>
  </property>
  <property fmtid="{D5CDD505-2E9C-101B-9397-08002B2CF9AE}" pid="3" name="MSIP_Label_6bd9ddd1-4d20-43f6-abfa-fc3c07406f94_Enabled">
    <vt:lpwstr>true</vt:lpwstr>
  </property>
  <property fmtid="{D5CDD505-2E9C-101B-9397-08002B2CF9AE}" pid="4" name="MSIP_Label_6bd9ddd1-4d20-43f6-abfa-fc3c07406f94_SetDate">
    <vt:lpwstr>2022-08-30T12:33:16Z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4c15cb24-06e4-4b72-9d7e-0e5ea3096570</vt:lpwstr>
  </property>
  <property fmtid="{D5CDD505-2E9C-101B-9397-08002B2CF9AE}" pid="9" name="MSIP_Label_6bd9ddd1-4d20-43f6-abfa-fc3c07406f94_ContentBits">
    <vt:lpwstr>0</vt:lpwstr>
  </property>
</Properties>
</file>