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7" r:id="rId5"/>
    <p:sldId id="1061" r:id="rId6"/>
    <p:sldId id="1062" r:id="rId7"/>
    <p:sldId id="1053" r:id="rId8"/>
    <p:sldId id="1064" r:id="rId9"/>
    <p:sldId id="1066" r:id="rId10"/>
    <p:sldId id="1065" r:id="rId11"/>
    <p:sldId id="1063" r:id="rId12"/>
  </p:sldIdLst>
  <p:sldSz cx="9144000" cy="5143500" type="screen16x9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09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FE8F3"/>
    <a:srgbClr val="FFFFFF"/>
    <a:srgbClr val="FBE181"/>
    <a:srgbClr val="FFEB99"/>
    <a:srgbClr val="1F497D"/>
    <a:srgbClr val="002140"/>
    <a:srgbClr val="83AEE1"/>
    <a:srgbClr val="FF6600"/>
    <a:srgbClr val="71FFB0"/>
    <a:srgbClr val="FA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0" autoAdjust="0"/>
    <p:restoredTop sz="93792" autoAdjust="0"/>
  </p:normalViewPr>
  <p:slideViewPr>
    <p:cSldViewPr showGuides="1">
      <p:cViewPr varScale="1">
        <p:scale>
          <a:sx n="147" d="100"/>
          <a:sy n="147" d="100"/>
        </p:scale>
        <p:origin x="108" y="108"/>
      </p:cViewPr>
      <p:guideLst>
        <p:guide orient="horz" pos="1620"/>
        <p:guide pos="2925"/>
      </p:guideLst>
    </p:cSldViewPr>
  </p:slideViewPr>
  <p:outlineViewPr>
    <p:cViewPr>
      <p:scale>
        <a:sx n="33" d="100"/>
        <a:sy n="33" d="100"/>
      </p:scale>
      <p:origin x="0" y="-177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2992"/>
    </p:cViewPr>
  </p:sorterViewPr>
  <p:notesViewPr>
    <p:cSldViewPr showGuides="1">
      <p:cViewPr varScale="1">
        <p:scale>
          <a:sx n="44" d="100"/>
          <a:sy n="44" d="100"/>
        </p:scale>
        <p:origin x="2800" y="56"/>
      </p:cViewPr>
      <p:guideLst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6"/>
            <a:ext cx="6669088" cy="100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ctr" anchorCtr="0" compatLnSpc="1">
            <a:prstTxWarp prst="textNoShape">
              <a:avLst/>
            </a:prstTxWarp>
          </a:bodyPr>
          <a:lstStyle>
            <a:lvl1pPr algn="ctr" defTabSz="892545">
              <a:defRPr sz="2400" b="1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BE"/>
              <a:t>European Research Council</a:t>
            </a:r>
            <a:endParaRPr lang="en-US" sz="120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920867"/>
            <a:ext cx="6667513" cy="1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ctr" anchorCtr="0" compatLnSpc="1">
            <a:prstTxWarp prst="textNoShape">
              <a:avLst/>
            </a:prstTxWarp>
          </a:bodyPr>
          <a:lstStyle>
            <a:lvl1pPr algn="ctr" defTabSz="892545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C5E6965-B652-44DC-ABCE-ED0A4C9AC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80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8"/>
            <a:ext cx="2890148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t" anchorCtr="0" compatLnSpc="1">
            <a:prstTxWarp prst="textNoShape">
              <a:avLst/>
            </a:prstTxWarp>
          </a:bodyPr>
          <a:lstStyle>
            <a:lvl1pPr defTabSz="89254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373" y="8"/>
            <a:ext cx="2890148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t" anchorCtr="0" compatLnSpc="1">
            <a:prstTxWarp prst="textNoShape">
              <a:avLst/>
            </a:prstTxWarp>
          </a:bodyPr>
          <a:lstStyle>
            <a:lvl1pPr algn="r" defTabSz="89254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400" y="744538"/>
            <a:ext cx="6618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01" y="4715482"/>
            <a:ext cx="5335901" cy="446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7757"/>
            <a:ext cx="2890148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b" anchorCtr="0" compatLnSpc="1">
            <a:prstTxWarp prst="textNoShape">
              <a:avLst/>
            </a:prstTxWarp>
          </a:bodyPr>
          <a:lstStyle>
            <a:lvl1pPr defTabSz="89254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373" y="9427757"/>
            <a:ext cx="2890148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217" tIns="44608" rIns="89217" bIns="44608" numCol="1" anchor="b" anchorCtr="0" compatLnSpc="1">
            <a:prstTxWarp prst="textNoShape">
              <a:avLst/>
            </a:prstTxWarp>
          </a:bodyPr>
          <a:lstStyle>
            <a:lvl1pPr algn="r" defTabSz="892545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80C349A3-44AF-4E97-9945-9F0AB40C2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8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349A3-44AF-4E97-9945-9F0AB40C2E4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71E722-0C6B-74A9-8BD2-9BAD02BCC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220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26126" y="4715482"/>
            <a:ext cx="6340170" cy="4712274"/>
          </a:xfrm>
        </p:spPr>
        <p:txBody>
          <a:bodyPr/>
          <a:lstStyle/>
          <a:p>
            <a:endParaRPr lang="en-US" b="0" i="0" u="none" strike="noStrike" baseline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C349A3-44AF-4E97-9945-9F0AB40C2E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8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3BFE1799-D149-6747-83AE-B3A0B8BBB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309564" y="175023"/>
            <a:ext cx="7458075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27D68A-120C-3B4C-A19A-EC7DCD37AD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85214"/>
            <a:ext cx="560898" cy="3893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552FA292-C976-4E94-A319-278EC64951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3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4" y="175023"/>
            <a:ext cx="7458075" cy="6786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  <a:lvl2pPr>
              <a:defRPr>
                <a:solidFill>
                  <a:srgbClr val="002140"/>
                </a:solidFill>
              </a:defRPr>
            </a:lvl2pPr>
            <a:lvl3pPr>
              <a:defRPr>
                <a:solidFill>
                  <a:srgbClr val="002140"/>
                </a:solidFill>
              </a:defRPr>
            </a:lvl3pPr>
            <a:lvl4pPr>
              <a:defRPr>
                <a:solidFill>
                  <a:srgbClr val="002140"/>
                </a:solidFill>
              </a:defRPr>
            </a:lvl4pPr>
            <a:lvl5pPr>
              <a:defRPr>
                <a:solidFill>
                  <a:srgbClr val="0021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7DE5407-72F7-9549-A5F8-3B9CF198E712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95536" y="987574"/>
            <a:ext cx="1656184" cy="0"/>
          </a:xfrm>
          <a:prstGeom prst="line">
            <a:avLst/>
          </a:prstGeom>
          <a:ln>
            <a:solidFill>
              <a:srgbClr val="00214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62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4" y="175023"/>
            <a:ext cx="7458075" cy="6786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864" y="1356123"/>
            <a:ext cx="4198937" cy="3612356"/>
          </a:xfrm>
        </p:spPr>
        <p:txBody>
          <a:bodyPr/>
          <a:lstStyle>
            <a:lvl1pPr>
              <a:defRPr sz="1600">
                <a:solidFill>
                  <a:srgbClr val="002140"/>
                </a:solidFill>
              </a:defRPr>
            </a:lvl1pPr>
            <a:lvl2pPr>
              <a:defRPr sz="1600">
                <a:solidFill>
                  <a:srgbClr val="002140"/>
                </a:solidFill>
              </a:defRPr>
            </a:lvl2pPr>
            <a:lvl3pPr>
              <a:defRPr sz="1600">
                <a:solidFill>
                  <a:srgbClr val="002140"/>
                </a:solidFill>
              </a:defRPr>
            </a:lvl3pPr>
            <a:lvl4pPr>
              <a:defRPr sz="1600">
                <a:solidFill>
                  <a:srgbClr val="002140"/>
                </a:solidFill>
              </a:defRPr>
            </a:lvl4pPr>
            <a:lvl5pPr>
              <a:defRPr sz="1600">
                <a:solidFill>
                  <a:srgbClr val="0021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6123"/>
            <a:ext cx="4198938" cy="3612356"/>
          </a:xfrm>
        </p:spPr>
        <p:txBody>
          <a:bodyPr/>
          <a:lstStyle>
            <a:lvl1pPr>
              <a:defRPr sz="1600">
                <a:solidFill>
                  <a:srgbClr val="002140"/>
                </a:solidFill>
              </a:defRPr>
            </a:lvl1pPr>
            <a:lvl2pPr>
              <a:defRPr sz="1600">
                <a:solidFill>
                  <a:srgbClr val="002140"/>
                </a:solidFill>
              </a:defRPr>
            </a:lvl2pPr>
            <a:lvl3pPr>
              <a:defRPr sz="1600">
                <a:solidFill>
                  <a:srgbClr val="002140"/>
                </a:solidFill>
              </a:defRPr>
            </a:lvl3pPr>
            <a:lvl4pPr>
              <a:defRPr sz="1600">
                <a:solidFill>
                  <a:srgbClr val="002140"/>
                </a:solidFill>
              </a:defRPr>
            </a:lvl4pPr>
            <a:lvl5pPr>
              <a:defRPr sz="1600">
                <a:solidFill>
                  <a:srgbClr val="0021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2664A05F-6391-44A8-9EE0-905741D04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4" y="175023"/>
            <a:ext cx="7458075" cy="6786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8211E414-6681-4A24-9B19-65E4581FB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D4781730-827E-4A1A-AEB6-1728DF945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6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F936D948-6DC6-4E62-A264-A878A09DB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4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32814" y="4731544"/>
            <a:ext cx="611187" cy="4119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600" b="0" i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552FA292-C976-4E94-A319-278EC64951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96864" y="1356122"/>
            <a:ext cx="8550275" cy="330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73EDD2B9-815B-BC45-99E5-778454CCB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309564" y="175023"/>
            <a:ext cx="7458075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500A7DD-DA51-9C42-9EFA-B19E5A6512A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97" y="4515973"/>
            <a:ext cx="551652" cy="52786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DA0C689-D4FE-9645-B28C-742CA12A961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42" y="4654455"/>
            <a:ext cx="560898" cy="389384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DA42AAF-2C48-1B47-A918-AEE17B0580B4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95536" y="987574"/>
            <a:ext cx="1656184" cy="0"/>
          </a:xfrm>
          <a:prstGeom prst="line">
            <a:avLst/>
          </a:prstGeom>
          <a:ln>
            <a:solidFill>
              <a:srgbClr val="00214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EEA168-78FA-5142-9E4D-890AFC953B4B}"/>
              </a:ext>
            </a:extLst>
          </p:cNvPr>
          <p:cNvCxnSpPr/>
          <p:nvPr userDrawn="1"/>
        </p:nvCxnSpPr>
        <p:spPr bwMode="auto">
          <a:xfrm>
            <a:off x="9144000" y="0"/>
            <a:ext cx="0" cy="5143500"/>
          </a:xfrm>
          <a:prstGeom prst="line">
            <a:avLst/>
          </a:prstGeom>
          <a:ln w="22225">
            <a:solidFill>
              <a:srgbClr val="00214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4" r:id="rId3"/>
    <p:sldLayoutId id="2147483706" r:id="rId4"/>
    <p:sldLayoutId id="2147483707" r:id="rId5"/>
    <p:sldLayoutId id="2147483714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0" i="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None/>
        <a:defRPr sz="1800" b="0" i="0">
          <a:solidFill>
            <a:srgbClr val="FF6600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1pPr>
      <a:lvl2pPr marL="966788" indent="-509588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 sz="1600" b="0" i="0">
          <a:solidFill>
            <a:srgbClr val="002140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2pPr>
      <a:lvl3pPr marL="1309688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Char char="•"/>
        <a:defRPr sz="1600" b="0" i="0">
          <a:solidFill>
            <a:srgbClr val="002140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3pPr>
      <a:lvl4pPr marL="1717675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Arial" charset="0"/>
        <a:buChar char="–"/>
        <a:defRPr sz="1600" b="0" i="0">
          <a:solidFill>
            <a:srgbClr val="002140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4pPr>
      <a:lvl5pPr marL="2125663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 sz="1600" b="0" i="0">
          <a:solidFill>
            <a:srgbClr val="002140"/>
          </a:solidFill>
          <a:latin typeface="Calibri Light" panose="020F0302020204030204" pitchFamily="34" charset="0"/>
          <a:ea typeface="ＭＳ Ｐゴシック" charset="0"/>
          <a:cs typeface="Calibri Light" panose="020F0302020204030204" pitchFamily="34" charset="0"/>
        </a:defRPr>
      </a:lvl5pPr>
      <a:lvl6pPr marL="2582863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>
          <a:solidFill>
            <a:schemeClr val="tx2"/>
          </a:solidFill>
          <a:latin typeface="+mn-lt"/>
        </a:defRPr>
      </a:lvl6pPr>
      <a:lvl7pPr marL="3040063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>
          <a:solidFill>
            <a:schemeClr val="tx2"/>
          </a:solidFill>
          <a:latin typeface="+mn-lt"/>
        </a:defRPr>
      </a:lvl7pPr>
      <a:lvl8pPr marL="3497263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>
          <a:solidFill>
            <a:schemeClr val="tx2"/>
          </a:solidFill>
          <a:latin typeface="+mn-lt"/>
        </a:defRPr>
      </a:lvl8pPr>
      <a:lvl9pPr marL="3954463" indent="-228600" algn="l" rtl="0" eaLnBrk="1" fontAlgn="base" hangingPunct="1">
        <a:spcBef>
          <a:spcPct val="20000"/>
        </a:spcBef>
        <a:spcAft>
          <a:spcPct val="0"/>
        </a:spcAft>
        <a:buClr>
          <a:srgbClr val="FB5105"/>
        </a:buClr>
        <a:buFont typeface="Wingdings" pitchFamily="2" charset="2"/>
        <a:buChar char="è"/>
        <a:defRPr>
          <a:solidFill>
            <a:schemeClr val="tx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Line 213"/>
          <p:cNvSpPr>
            <a:spLocks noChangeAspect="1" noChangeShapeType="1"/>
          </p:cNvSpPr>
          <p:nvPr/>
        </p:nvSpPr>
        <p:spPr bwMode="gray">
          <a:xfrm>
            <a:off x="6300192" y="1945393"/>
            <a:ext cx="0" cy="2371813"/>
          </a:xfrm>
          <a:prstGeom prst="line">
            <a:avLst/>
          </a:prstGeom>
          <a:noFill/>
          <a:ln w="9525">
            <a:solidFill>
              <a:srgbClr val="00214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084" name="Rectangle 215"/>
          <p:cNvSpPr>
            <a:spLocks noChangeArrowheads="1"/>
          </p:cNvSpPr>
          <p:nvPr/>
        </p:nvSpPr>
        <p:spPr bwMode="gray">
          <a:xfrm>
            <a:off x="296863" y="267494"/>
            <a:ext cx="687880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GB" sz="3600" dirty="0">
                <a:solidFill>
                  <a:srgbClr val="FF6600"/>
                </a:solidFill>
              </a:rPr>
              <a:t>The European Research Council</a:t>
            </a:r>
          </a:p>
          <a:p>
            <a:endParaRPr lang="en-GB" sz="2400" dirty="0">
              <a:solidFill>
                <a:srgbClr val="FF66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20" y="2090011"/>
            <a:ext cx="2224144" cy="2224144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0295B4C-D652-2D4F-A8AA-86883FE9571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99147" y="1237620"/>
            <a:ext cx="6559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685800"/>
            <a:r>
              <a:rPr lang="en-US" altLang="en-US" sz="2400" b="1" dirty="0">
                <a:solidFill>
                  <a:srgbClr val="F16521"/>
                </a:solidFill>
                <a:latin typeface="Arial"/>
                <a:ea typeface="ＭＳ Ｐゴシック" charset="-128"/>
                <a:cs typeface="Arial" charset="0"/>
              </a:rPr>
              <a:t>    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37DB25B-06C9-7447-9B0B-2420316AD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19" y="6533510"/>
            <a:ext cx="409545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685800"/>
            <a:r>
              <a:rPr lang="en-US" sz="1100" dirty="0">
                <a:solidFill>
                  <a:srgbClr val="FFFFFF"/>
                </a:solidFill>
              </a:rPr>
              <a:t>© Art &amp; Build Architect / Montois Partners / credits: S. Brison</a:t>
            </a:r>
            <a:endParaRPr lang="en-GB" sz="1100" dirty="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011B26-A92C-454C-B988-3D07C4063149}"/>
              </a:ext>
            </a:extLst>
          </p:cNvPr>
          <p:cNvSpPr txBox="1"/>
          <p:nvPr/>
        </p:nvSpPr>
        <p:spPr>
          <a:xfrm>
            <a:off x="6069993" y="2996005"/>
            <a:ext cx="682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AF5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95DF1A-B112-C241-A369-5326B0D00EA7}"/>
              </a:ext>
            </a:extLst>
          </p:cNvPr>
          <p:cNvSpPr/>
          <p:nvPr/>
        </p:nvSpPr>
        <p:spPr>
          <a:xfrm>
            <a:off x="1143000" y="4812905"/>
            <a:ext cx="68580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/>
            <a:r>
              <a:rPr lang="en-GB" sz="1950" b="1" dirty="0">
                <a:solidFill>
                  <a:srgbClr val="FAF5F5"/>
                </a:solidFill>
              </a:rPr>
              <a:t> </a:t>
            </a:r>
          </a:p>
        </p:txBody>
      </p:sp>
      <p:sp>
        <p:nvSpPr>
          <p:cNvPr id="11" name="Line 213">
            <a:extLst>
              <a:ext uri="{FF2B5EF4-FFF2-40B4-BE49-F238E27FC236}">
                <a16:creationId xmlns:a16="http://schemas.microsoft.com/office/drawing/2014/main" id="{04896AD4-2E4B-8D4D-B971-E4702DFF7257}"/>
              </a:ext>
            </a:extLst>
          </p:cNvPr>
          <p:cNvSpPr>
            <a:spLocks noChangeAspect="1" noChangeShapeType="1"/>
          </p:cNvSpPr>
          <p:nvPr/>
        </p:nvSpPr>
        <p:spPr bwMode="gray">
          <a:xfrm rot="5400000">
            <a:off x="4572000" y="-3584426"/>
            <a:ext cx="0" cy="9144000"/>
          </a:xfrm>
          <a:prstGeom prst="line">
            <a:avLst/>
          </a:prstGeom>
          <a:noFill/>
          <a:ln w="9525">
            <a:solidFill>
              <a:srgbClr val="00214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4" name="Rectangle 214"/>
          <p:cNvSpPr>
            <a:spLocks noChangeArrowheads="1"/>
          </p:cNvSpPr>
          <p:nvPr/>
        </p:nvSpPr>
        <p:spPr bwMode="gray">
          <a:xfrm>
            <a:off x="395536" y="2830550"/>
            <a:ext cx="5737422" cy="114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/>
          <a:p>
            <a:pPr algn="r"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2400" dirty="0">
                <a:solidFill>
                  <a:srgbClr val="FB5105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ERC evaluation process</a:t>
            </a:r>
          </a:p>
          <a:p>
            <a:pPr algn="r"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dirty="0">
                <a:solidFill>
                  <a:schemeClr val="accent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David Gallego</a:t>
            </a:r>
            <a:endParaRPr lang="en-GB" sz="1600" dirty="0">
              <a:solidFill>
                <a:schemeClr val="accent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D3903-DDB5-BCD4-F987-1D6BD172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The ERC Evaluation process: 1 proposal, 2 steps.</a:t>
            </a: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1EAA6-B55C-765E-7040-1D40B76634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0AE2FB4-0FCB-216E-153D-4E8F7EA9285D}"/>
              </a:ext>
            </a:extLst>
          </p:cNvPr>
          <p:cNvGrpSpPr/>
          <p:nvPr/>
        </p:nvGrpSpPr>
        <p:grpSpPr>
          <a:xfrm>
            <a:off x="683568" y="1347614"/>
            <a:ext cx="2682372" cy="2266293"/>
            <a:chOff x="4139952" y="89434"/>
            <a:chExt cx="2682372" cy="2266293"/>
          </a:xfrm>
        </p:grpSpPr>
        <p:sp>
          <p:nvSpPr>
            <p:cNvPr id="7" name="Thought Bubble: Cloud 6">
              <a:extLst>
                <a:ext uri="{FF2B5EF4-FFF2-40B4-BE49-F238E27FC236}">
                  <a16:creationId xmlns:a16="http://schemas.microsoft.com/office/drawing/2014/main" id="{71BF9C57-A5C8-D44A-B07A-0B56DB5C1A95}"/>
                </a:ext>
              </a:extLst>
            </p:cNvPr>
            <p:cNvSpPr/>
            <p:nvPr/>
          </p:nvSpPr>
          <p:spPr bwMode="auto">
            <a:xfrm>
              <a:off x="4535868" y="89434"/>
              <a:ext cx="2286456" cy="637951"/>
            </a:xfrm>
            <a:prstGeom prst="cloudCallout">
              <a:avLst/>
            </a:prstGeom>
            <a:noFill/>
            <a:ln w="9525" cap="flat" cmpd="sng" algn="ctr">
              <a:solidFill>
                <a:schemeClr val="accent3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en-IE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Alea</a:t>
              </a:r>
              <a:r>
                <a:rPr kumimoji="0" lang="en-I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en-IE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iacta</a:t>
              </a:r>
              <a:r>
                <a:rPr kumimoji="0" lang="en-I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en-IE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est</a:t>
              </a:r>
              <a:r>
                <a:rPr kumimoji="0" lang="en-I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…</a:t>
              </a:r>
              <a:endPara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A person sitting at a computer&#10;&#10;Description automatically generated">
              <a:extLst>
                <a:ext uri="{FF2B5EF4-FFF2-40B4-BE49-F238E27FC236}">
                  <a16:creationId xmlns:a16="http://schemas.microsoft.com/office/drawing/2014/main" id="{E4EE3C65-DF48-F80B-2AE2-533799A6E4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D5D4D2"/>
                </a:clrFrom>
                <a:clrTo>
                  <a:srgbClr val="D5D4D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2" t="3815" r="1570" b="1569"/>
            <a:stretch/>
          </p:blipFill>
          <p:spPr>
            <a:xfrm>
              <a:off x="4139952" y="627534"/>
              <a:ext cx="1748713" cy="1728193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5461F0E-D7C5-0B11-B004-38C7EC29DBC1}"/>
              </a:ext>
            </a:extLst>
          </p:cNvPr>
          <p:cNvSpPr txBox="1"/>
          <p:nvPr/>
        </p:nvSpPr>
        <p:spPr>
          <a:xfrm>
            <a:off x="2574981" y="20246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… our work starts here.</a:t>
            </a:r>
            <a:endParaRPr lang="en-GB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55DDB88-CA4E-34E1-28A1-1B5D3EE6253B}"/>
              </a:ext>
            </a:extLst>
          </p:cNvPr>
          <p:cNvSpPr/>
          <p:nvPr/>
        </p:nvSpPr>
        <p:spPr bwMode="auto">
          <a:xfrm>
            <a:off x="5167269" y="2105908"/>
            <a:ext cx="936104" cy="288032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F90BA3-DEE1-5672-FB04-2A0BD624C52B}"/>
              </a:ext>
            </a:extLst>
          </p:cNvPr>
          <p:cNvSpPr txBox="1"/>
          <p:nvPr/>
        </p:nvSpPr>
        <p:spPr>
          <a:xfrm>
            <a:off x="6175381" y="201909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ELIGIBILITY</a:t>
            </a:r>
            <a:endParaRPr lang="en-GB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E26DA7-2F36-C73E-482D-3A9BE5F7AB19}"/>
              </a:ext>
            </a:extLst>
          </p:cNvPr>
          <p:cNvSpPr txBox="1"/>
          <p:nvPr/>
        </p:nvSpPr>
        <p:spPr>
          <a:xfrm>
            <a:off x="3655101" y="268197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Stay tuned for requests!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22610-79AC-64AC-2624-7BDB166D91B7}"/>
              </a:ext>
            </a:extLst>
          </p:cNvPr>
          <p:cNvSpPr txBox="1"/>
          <p:nvPr/>
        </p:nvSpPr>
        <p:spPr>
          <a:xfrm>
            <a:off x="3491880" y="3429434"/>
            <a:ext cx="2861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Evaluation Starts!</a:t>
            </a:r>
            <a:endParaRPr lang="en-GB" sz="2400" b="1" dirty="0"/>
          </a:p>
        </p:txBody>
      </p:sp>
      <p:pic>
        <p:nvPicPr>
          <p:cNvPr id="9" name="Picture 8" descr="A group of jockeys riding horses&#10;&#10;Description automatically generated">
            <a:extLst>
              <a:ext uri="{FF2B5EF4-FFF2-40B4-BE49-F238E27FC236}">
                <a16:creationId xmlns:a16="http://schemas.microsoft.com/office/drawing/2014/main" id="{25956605-7496-6921-46EC-F33B59880C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30" y="3201951"/>
            <a:ext cx="2530377" cy="152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00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4F511E-6E32-0803-E68E-A97647F243EC}"/>
              </a:ext>
            </a:extLst>
          </p:cNvPr>
          <p:cNvSpPr txBox="1"/>
          <p:nvPr/>
        </p:nvSpPr>
        <p:spPr>
          <a:xfrm>
            <a:off x="246052" y="261520"/>
            <a:ext cx="229261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/>
              <a:t>Assign reviewers</a:t>
            </a:r>
          </a:p>
          <a:p>
            <a:pPr algn="ctr"/>
            <a:r>
              <a:rPr lang="en-IE" sz="1400" dirty="0"/>
              <a:t>Abstract + keywords</a:t>
            </a:r>
            <a:endParaRPr lang="en-GB" sz="14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EEA4BD8-B867-0C5B-D5BB-993CA997D801}"/>
              </a:ext>
            </a:extLst>
          </p:cNvPr>
          <p:cNvSpPr/>
          <p:nvPr/>
        </p:nvSpPr>
        <p:spPr bwMode="auto">
          <a:xfrm>
            <a:off x="2537314" y="461284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2937A-BC4C-E2C0-CC1D-695502108976}"/>
              </a:ext>
            </a:extLst>
          </p:cNvPr>
          <p:cNvSpPr txBox="1"/>
          <p:nvPr/>
        </p:nvSpPr>
        <p:spPr>
          <a:xfrm>
            <a:off x="3260223" y="249628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Conflict of Interest</a:t>
            </a:r>
          </a:p>
          <a:p>
            <a:pPr algn="ctr"/>
            <a:r>
              <a:rPr lang="en-IE" sz="1400" dirty="0"/>
              <a:t>Identified + declared + excluded reviewer</a:t>
            </a:r>
            <a:endParaRPr lang="en-GB" sz="14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E472591-0BCD-7866-81C8-108EA50E0788}"/>
              </a:ext>
            </a:extLst>
          </p:cNvPr>
          <p:cNvSpPr/>
          <p:nvPr/>
        </p:nvSpPr>
        <p:spPr bwMode="auto">
          <a:xfrm>
            <a:off x="5724128" y="468393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D07C5-2BEF-206E-769E-EB9DEBE4DA6A}"/>
              </a:ext>
            </a:extLst>
          </p:cNvPr>
          <p:cNvSpPr txBox="1"/>
          <p:nvPr/>
        </p:nvSpPr>
        <p:spPr>
          <a:xfrm>
            <a:off x="6478593" y="26891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Individual Reviews</a:t>
            </a:r>
          </a:p>
          <a:p>
            <a:pPr algn="ctr"/>
            <a:r>
              <a:rPr lang="en-IE" sz="1400" dirty="0"/>
              <a:t>Panel Members + CPRs</a:t>
            </a:r>
            <a:br>
              <a:rPr lang="en-IE" sz="1400" dirty="0"/>
            </a:br>
            <a:r>
              <a:rPr lang="en-IE" sz="1400" dirty="0"/>
              <a:t>Generalist</a:t>
            </a:r>
            <a:endParaRPr lang="en-GB" sz="1400" dirty="0"/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D2FF4109-8D3D-4FF2-5ACD-495D77F7EC13}"/>
              </a:ext>
            </a:extLst>
          </p:cNvPr>
          <p:cNvSpPr/>
          <p:nvPr/>
        </p:nvSpPr>
        <p:spPr bwMode="auto">
          <a:xfrm rot="5400000">
            <a:off x="8166702" y="963942"/>
            <a:ext cx="749411" cy="593999"/>
          </a:xfrm>
          <a:prstGeom prst="bentArrow">
            <a:avLst>
              <a:gd name="adj1" fmla="val 19271"/>
              <a:gd name="adj2" fmla="val 25000"/>
              <a:gd name="adj3" fmla="val 25000"/>
              <a:gd name="adj4" fmla="val 26564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B473B-50BA-FDB4-7C64-520C486BF4A1}"/>
              </a:ext>
            </a:extLst>
          </p:cNvPr>
          <p:cNvSpPr/>
          <p:nvPr/>
        </p:nvSpPr>
        <p:spPr bwMode="auto">
          <a:xfrm>
            <a:off x="246052" y="915566"/>
            <a:ext cx="2669764" cy="1612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3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" grpId="0" animBg="1"/>
      <p:bldP spid="3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yellow text with black dots&#10;&#10;Description automatically generated">
            <a:extLst>
              <a:ext uri="{FF2B5EF4-FFF2-40B4-BE49-F238E27FC236}">
                <a16:creationId xmlns:a16="http://schemas.microsoft.com/office/drawing/2014/main" id="{63FBB9E3-49A2-65B4-A272-4D040F85AF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11510"/>
            <a:ext cx="1050058" cy="10500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4E079F-97A6-0516-4512-DF08CC67A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err="1"/>
              <a:t>Evaluation</a:t>
            </a:r>
            <a:endParaRPr lang="en-IE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2A521-89BB-49E4-B64D-C0423CBBD6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17FB2-EAAA-7C57-1034-0506FA8A9ED5}"/>
              </a:ext>
            </a:extLst>
          </p:cNvPr>
          <p:cNvSpPr txBox="1"/>
          <p:nvPr/>
        </p:nvSpPr>
        <p:spPr>
          <a:xfrm>
            <a:off x="1043608" y="1275606"/>
            <a:ext cx="69127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Sole criterion : </a:t>
            </a:r>
            <a:r>
              <a:rPr lang="en-US" i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scientific excellence</a:t>
            </a:r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ctr"/>
            <a:endParaRPr lang="en-US" dirty="0">
              <a:solidFill>
                <a:srgbClr val="0021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Evaluation </a:t>
            </a:r>
            <a:r>
              <a:rPr lang="en-US" b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primarily focused </a:t>
            </a:r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 the </a:t>
            </a:r>
            <a:r>
              <a:rPr lang="en-US" b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proposed research project</a:t>
            </a:r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ground-breaking nature, ambition, and feasibility.</a:t>
            </a:r>
            <a:endParaRPr lang="en-US" b="1" dirty="0">
              <a:solidFill>
                <a:srgbClr val="0021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>
              <a:solidFill>
                <a:srgbClr val="0021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Principal Investigator: overall assessment of </a:t>
            </a:r>
            <a:r>
              <a:rPr lang="en-US" b="1" i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scientific capacity, creativity</a:t>
            </a:r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b="1" i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en-US" i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b="1" i="1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expertise and capacity </a:t>
            </a:r>
            <a:r>
              <a:rPr lang="en-US" dirty="0">
                <a:solidFill>
                  <a:srgbClr val="0021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execute the project.</a:t>
            </a:r>
          </a:p>
        </p:txBody>
      </p:sp>
    </p:spTree>
    <p:extLst>
      <p:ext uri="{BB962C8B-B14F-4D97-AF65-F5344CB8AC3E}">
        <p14:creationId xmlns:p14="http://schemas.microsoft.com/office/powerpoint/2010/main" val="221935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EAE32-3FDD-4360-A6A4-3739149D61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4F511E-6E32-0803-E68E-A97647F243EC}"/>
              </a:ext>
            </a:extLst>
          </p:cNvPr>
          <p:cNvSpPr txBox="1"/>
          <p:nvPr/>
        </p:nvSpPr>
        <p:spPr>
          <a:xfrm>
            <a:off x="246052" y="261520"/>
            <a:ext cx="229261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/>
              <a:t>Assign reviewers</a:t>
            </a:r>
          </a:p>
          <a:p>
            <a:pPr algn="ctr"/>
            <a:r>
              <a:rPr lang="en-IE" sz="1400" dirty="0"/>
              <a:t>Abstract + keywords</a:t>
            </a:r>
            <a:endParaRPr lang="en-GB" sz="14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EEA4BD8-B867-0C5B-D5BB-993CA997D801}"/>
              </a:ext>
            </a:extLst>
          </p:cNvPr>
          <p:cNvSpPr/>
          <p:nvPr/>
        </p:nvSpPr>
        <p:spPr bwMode="auto">
          <a:xfrm>
            <a:off x="2537314" y="461284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2937A-BC4C-E2C0-CC1D-695502108976}"/>
              </a:ext>
            </a:extLst>
          </p:cNvPr>
          <p:cNvSpPr txBox="1"/>
          <p:nvPr/>
        </p:nvSpPr>
        <p:spPr>
          <a:xfrm>
            <a:off x="3260223" y="249628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Conflict of Interest</a:t>
            </a:r>
          </a:p>
          <a:p>
            <a:pPr algn="ctr"/>
            <a:r>
              <a:rPr lang="en-IE" sz="1400" dirty="0"/>
              <a:t>Identified + declared + excluded reviewer</a:t>
            </a:r>
            <a:endParaRPr lang="en-GB" sz="14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E472591-0BCD-7866-81C8-108EA50E0788}"/>
              </a:ext>
            </a:extLst>
          </p:cNvPr>
          <p:cNvSpPr/>
          <p:nvPr/>
        </p:nvSpPr>
        <p:spPr bwMode="auto">
          <a:xfrm>
            <a:off x="5724128" y="468393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D07C5-2BEF-206E-769E-EB9DEBE4DA6A}"/>
              </a:ext>
            </a:extLst>
          </p:cNvPr>
          <p:cNvSpPr txBox="1"/>
          <p:nvPr/>
        </p:nvSpPr>
        <p:spPr>
          <a:xfrm>
            <a:off x="6478593" y="26891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Individual Reviews</a:t>
            </a:r>
          </a:p>
          <a:p>
            <a:pPr algn="ctr"/>
            <a:r>
              <a:rPr lang="en-IE" sz="1400" dirty="0"/>
              <a:t>Panel Members + CPRs</a:t>
            </a:r>
            <a:br>
              <a:rPr lang="en-IE" sz="1400" dirty="0"/>
            </a:br>
            <a:r>
              <a:rPr lang="en-IE" sz="1400" dirty="0"/>
              <a:t>Generalist</a:t>
            </a:r>
            <a:endParaRPr lang="en-GB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01B49A-9F4F-7CC0-D4A6-1534A2D6174A}"/>
              </a:ext>
            </a:extLst>
          </p:cNvPr>
          <p:cNvSpPr/>
          <p:nvPr/>
        </p:nvSpPr>
        <p:spPr>
          <a:xfrm>
            <a:off x="5382343" y="1635647"/>
            <a:ext cx="3600400" cy="24929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US" sz="1200" i="1" dirty="0"/>
              <a:t>Ground-breaking nature, ambition, and feasibility</a:t>
            </a:r>
            <a:endParaRPr lang="en-GB" sz="1200" i="1" kern="0" dirty="0">
              <a:sym typeface="Wingdings" pitchFamily="2" charset="2"/>
            </a:endParaRPr>
          </a:p>
          <a:p>
            <a:endParaRPr lang="en-GB" sz="1200" i="1" kern="0" dirty="0">
              <a:sym typeface="Wingdings" pitchFamily="2" charset="2"/>
            </a:endParaRPr>
          </a:p>
          <a:p>
            <a:r>
              <a:rPr lang="en-US" sz="1200" i="1" kern="0" dirty="0">
                <a:solidFill>
                  <a:srgbClr val="002140"/>
                </a:solidFill>
              </a:rPr>
              <a:t>To what extent does the proposed research address important challenges? </a:t>
            </a:r>
          </a:p>
          <a:p>
            <a:endParaRPr lang="en-US" sz="1200" i="1" kern="0" dirty="0">
              <a:solidFill>
                <a:srgbClr val="002140"/>
              </a:solidFill>
            </a:endParaRPr>
          </a:p>
          <a:p>
            <a:r>
              <a:rPr lang="en-US" sz="1200" i="1" kern="0" dirty="0">
                <a:solidFill>
                  <a:srgbClr val="002140"/>
                </a:solidFill>
              </a:rPr>
              <a:t>To what extent are the objectives </a:t>
            </a:r>
            <a:r>
              <a:rPr lang="en-US" sz="1200" b="1" i="1" kern="0" dirty="0">
                <a:solidFill>
                  <a:srgbClr val="002140"/>
                </a:solidFill>
              </a:rPr>
              <a:t>ambitious and beyond the state of the art (e.g., novel concepts and approaches or development between or across disciplines)? </a:t>
            </a:r>
            <a:endParaRPr lang="en-GB" sz="1200" b="1" i="1" kern="0" dirty="0">
              <a:solidFill>
                <a:srgbClr val="002140"/>
              </a:solidFill>
              <a:sym typeface="Wingdings" pitchFamily="2" charset="2"/>
            </a:endParaRPr>
          </a:p>
          <a:p>
            <a:endParaRPr lang="en-GB" sz="1200" i="1" kern="0" dirty="0">
              <a:solidFill>
                <a:srgbClr val="002140"/>
              </a:solidFill>
              <a:sym typeface="Wingdings" pitchFamily="2" charset="2"/>
            </a:endParaRPr>
          </a:p>
          <a:p>
            <a:r>
              <a:rPr lang="en-US" sz="1200" i="1" kern="0" dirty="0">
                <a:solidFill>
                  <a:srgbClr val="002140"/>
                </a:solidFill>
              </a:rPr>
              <a:t>To what extent is the outlined scientific approach </a:t>
            </a:r>
            <a:r>
              <a:rPr lang="en-US" sz="1200" b="1" i="1" kern="0" dirty="0">
                <a:solidFill>
                  <a:srgbClr val="002140"/>
                </a:solidFill>
              </a:rPr>
              <a:t>feasible</a:t>
            </a:r>
            <a:r>
              <a:rPr lang="en-US" sz="1200" i="1" kern="0" dirty="0">
                <a:solidFill>
                  <a:srgbClr val="002140"/>
                </a:solidFill>
              </a:rPr>
              <a:t> bearing in mind the groundbreaking nature and ambition of the proposed research?</a:t>
            </a:r>
            <a:endParaRPr lang="en-GB" sz="1200" i="1" kern="0" dirty="0">
              <a:solidFill>
                <a:srgbClr val="002140"/>
              </a:solidFill>
              <a:sym typeface="Wingdings" pitchFamily="2" charset="2"/>
            </a:endParaRPr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D2FF4109-8D3D-4FF2-5ACD-495D77F7EC13}"/>
              </a:ext>
            </a:extLst>
          </p:cNvPr>
          <p:cNvSpPr/>
          <p:nvPr/>
        </p:nvSpPr>
        <p:spPr bwMode="auto">
          <a:xfrm rot="5400000">
            <a:off x="8166702" y="963942"/>
            <a:ext cx="749411" cy="593999"/>
          </a:xfrm>
          <a:prstGeom prst="bentArrow">
            <a:avLst>
              <a:gd name="adj1" fmla="val 19271"/>
              <a:gd name="adj2" fmla="val 25000"/>
              <a:gd name="adj3" fmla="val 25000"/>
              <a:gd name="adj4" fmla="val 26564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70D3E69-8686-FA87-35A9-2976ECE07BBF}"/>
              </a:ext>
            </a:extLst>
          </p:cNvPr>
          <p:cNvSpPr/>
          <p:nvPr/>
        </p:nvSpPr>
        <p:spPr bwMode="auto">
          <a:xfrm rot="10800000">
            <a:off x="6084168" y="1454428"/>
            <a:ext cx="2484783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743A85-CAF5-5CF5-9AF9-B3447833D869}"/>
              </a:ext>
            </a:extLst>
          </p:cNvPr>
          <p:cNvSpPr/>
          <p:nvPr/>
        </p:nvSpPr>
        <p:spPr>
          <a:xfrm>
            <a:off x="2123728" y="1636829"/>
            <a:ext cx="3258615" cy="21236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IE" sz="1200" i="1" dirty="0"/>
              <a:t>Intellectual capacity and creativity</a:t>
            </a:r>
            <a:endParaRPr lang="en-IE" sz="1200" i="1" kern="0" dirty="0">
              <a:sym typeface="Wingdings" pitchFamily="2" charset="2"/>
            </a:endParaRPr>
          </a:p>
          <a:p>
            <a:endParaRPr lang="en-IE" sz="1200" i="1" kern="0" dirty="0">
              <a:sym typeface="Wingdings" pitchFamily="2" charset="2"/>
            </a:endParaRPr>
          </a:p>
          <a:p>
            <a:r>
              <a:rPr lang="en-IE" sz="1200" i="1" kern="0" dirty="0">
                <a:solidFill>
                  <a:srgbClr val="002140"/>
                </a:solidFill>
              </a:rPr>
              <a:t>To what extent has the PI demonstrated the </a:t>
            </a:r>
            <a:r>
              <a:rPr lang="en-IE" sz="1200" b="1" i="1" kern="0" dirty="0">
                <a:solidFill>
                  <a:srgbClr val="002140"/>
                </a:solidFill>
              </a:rPr>
              <a:t>ability</a:t>
            </a:r>
            <a:r>
              <a:rPr lang="en-IE" sz="1200" i="1" kern="0" dirty="0">
                <a:solidFill>
                  <a:srgbClr val="002140"/>
                </a:solidFill>
              </a:rPr>
              <a:t> to conduct ground-breaking research? </a:t>
            </a:r>
          </a:p>
          <a:p>
            <a:endParaRPr lang="en-IE" sz="1200" i="1" kern="0" dirty="0">
              <a:solidFill>
                <a:srgbClr val="002140"/>
              </a:solidFill>
            </a:endParaRPr>
          </a:p>
          <a:p>
            <a:r>
              <a:rPr lang="en-IE" sz="1200" i="1" kern="0" dirty="0">
                <a:solidFill>
                  <a:srgbClr val="002140"/>
                </a:solidFill>
              </a:rPr>
              <a:t>To what extent does the PI provide </a:t>
            </a:r>
            <a:r>
              <a:rPr lang="en-IE" sz="1200" b="1" i="1" kern="0" dirty="0">
                <a:solidFill>
                  <a:srgbClr val="002140"/>
                </a:solidFill>
              </a:rPr>
              <a:t>evidence of creative and original thinking</a:t>
            </a:r>
            <a:r>
              <a:rPr lang="en-IE" sz="1200" i="1" kern="0" dirty="0">
                <a:solidFill>
                  <a:srgbClr val="002140"/>
                </a:solidFill>
              </a:rPr>
              <a:t>? </a:t>
            </a:r>
          </a:p>
          <a:p>
            <a:endParaRPr lang="en-IE" sz="1200" i="1" kern="0" dirty="0">
              <a:solidFill>
                <a:srgbClr val="002140"/>
              </a:solidFill>
            </a:endParaRPr>
          </a:p>
          <a:p>
            <a:r>
              <a:rPr lang="en-IE" sz="1200" i="1" kern="0" dirty="0">
                <a:solidFill>
                  <a:srgbClr val="002140"/>
                </a:solidFill>
              </a:rPr>
              <a:t>To what extent does the PI have the </a:t>
            </a:r>
            <a:r>
              <a:rPr lang="en-IE" sz="1200" b="1" i="1" kern="0" dirty="0">
                <a:solidFill>
                  <a:srgbClr val="002140"/>
                </a:solidFill>
              </a:rPr>
              <a:t>required scientific expertise and capacity </a:t>
            </a:r>
            <a:r>
              <a:rPr lang="en-IE" sz="1200" i="1" kern="0" dirty="0">
                <a:solidFill>
                  <a:srgbClr val="002140"/>
                </a:solidFill>
              </a:rPr>
              <a:t>to successfully execute the project?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61B3D1-68D4-64EB-1A63-7C315CCB7628}"/>
              </a:ext>
            </a:extLst>
          </p:cNvPr>
          <p:cNvSpPr txBox="1"/>
          <p:nvPr/>
        </p:nvSpPr>
        <p:spPr>
          <a:xfrm>
            <a:off x="6054453" y="125010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/>
              <a:t>Reviews to ALL panel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8E08F-B2D6-6246-6782-452D8B6120EB}"/>
              </a:ext>
            </a:extLst>
          </p:cNvPr>
          <p:cNvSpPr txBox="1"/>
          <p:nvPr/>
        </p:nvSpPr>
        <p:spPr>
          <a:xfrm>
            <a:off x="3412945" y="1338760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/>
              <a:t>Step 1 Panel Meeting</a:t>
            </a:r>
            <a:endParaRPr lang="en-GB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B473B-50BA-FDB4-7C64-520C486BF4A1}"/>
              </a:ext>
            </a:extLst>
          </p:cNvPr>
          <p:cNvSpPr/>
          <p:nvPr/>
        </p:nvSpPr>
        <p:spPr bwMode="auto">
          <a:xfrm>
            <a:off x="246052" y="915566"/>
            <a:ext cx="2669764" cy="1612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0E0D22-7D51-2E50-A2E9-E226C363B7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37900" y="1329591"/>
            <a:ext cx="450185" cy="17443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B503BBC-32F3-AB30-0335-8D082EC41A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027816" y="1557883"/>
            <a:ext cx="460269" cy="7776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2D7E98F-865C-FC15-C22E-69E22E22A46F}"/>
              </a:ext>
            </a:extLst>
          </p:cNvPr>
          <p:cNvSpPr txBox="1"/>
          <p:nvPr/>
        </p:nvSpPr>
        <p:spPr>
          <a:xfrm>
            <a:off x="1187624" y="1115481"/>
            <a:ext cx="192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IE" sz="2000" b="1" dirty="0"/>
              <a:t>Discussion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IE" sz="2000" b="1" dirty="0"/>
              <a:t>Ranking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F8653A5B-6DEE-88C4-9858-B824FA4B7E06}"/>
              </a:ext>
            </a:extLst>
          </p:cNvPr>
          <p:cNvSpPr/>
          <p:nvPr/>
        </p:nvSpPr>
        <p:spPr bwMode="auto">
          <a:xfrm rot="5400000">
            <a:off x="2230108" y="449012"/>
            <a:ext cx="455647" cy="3076008"/>
          </a:xfrm>
          <a:prstGeom prst="leftBrace">
            <a:avLst>
              <a:gd name="adj1" fmla="val 67067"/>
              <a:gd name="adj2" fmla="val 5000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0DA5E57-3420-3C8A-8FB8-56D7453A3FEE}"/>
              </a:ext>
            </a:extLst>
          </p:cNvPr>
          <p:cNvSpPr/>
          <p:nvPr/>
        </p:nvSpPr>
        <p:spPr bwMode="auto">
          <a:xfrm>
            <a:off x="449141" y="2231880"/>
            <a:ext cx="941572" cy="1203965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A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invited</a:t>
            </a:r>
            <a:br>
              <a:rPr kumimoji="0" lang="en-IE" sz="18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max. 44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BA02C41-22DF-F53F-6B3A-7FE69B01AEE8}"/>
              </a:ext>
            </a:extLst>
          </p:cNvPr>
          <p:cNvSpPr/>
          <p:nvPr/>
        </p:nvSpPr>
        <p:spPr bwMode="auto">
          <a:xfrm>
            <a:off x="1421903" y="2228232"/>
            <a:ext cx="991160" cy="120761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A</a:t>
            </a:r>
            <a:br>
              <a:rPr lang="en-IE" sz="2000" dirty="0">
                <a:solidFill>
                  <a:schemeClr val="accent4"/>
                </a:solidFill>
              </a:rPr>
            </a:br>
            <a:r>
              <a:rPr kumimoji="0" lang="en-IE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not invited</a:t>
            </a:r>
            <a:br>
              <a:rPr kumimoji="0" lang="en-IE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Can apply </a:t>
            </a:r>
            <a:b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next year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D3956C6-CA13-921C-6ABE-ED1DE994B59C}"/>
              </a:ext>
            </a:extLst>
          </p:cNvPr>
          <p:cNvSpPr/>
          <p:nvPr/>
        </p:nvSpPr>
        <p:spPr bwMode="auto">
          <a:xfrm>
            <a:off x="2445880" y="2240691"/>
            <a:ext cx="941572" cy="1195154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B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Wait for 1 </a:t>
            </a:r>
            <a:b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year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B0E6FA0-5CC3-C2BA-1896-393B5BE6AA7A}"/>
              </a:ext>
            </a:extLst>
          </p:cNvPr>
          <p:cNvSpPr/>
          <p:nvPr/>
        </p:nvSpPr>
        <p:spPr bwMode="auto">
          <a:xfrm>
            <a:off x="3418421" y="2228232"/>
            <a:ext cx="941572" cy="120460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C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Wait for 2 </a:t>
            </a:r>
            <a:b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years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17F56B-7D68-A3FB-CF4B-00A99EF274FB}"/>
              </a:ext>
            </a:extLst>
          </p:cNvPr>
          <p:cNvSpPr txBox="1"/>
          <p:nvPr/>
        </p:nvSpPr>
        <p:spPr>
          <a:xfrm>
            <a:off x="1038930" y="2530959"/>
            <a:ext cx="2169595" cy="698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E" sz="1400" dirty="0"/>
              <a:t>Nominate Remote</a:t>
            </a:r>
          </a:p>
          <a:p>
            <a:pPr algn="ctr">
              <a:lnSpc>
                <a:spcPct val="150000"/>
              </a:lnSpc>
            </a:pPr>
            <a:r>
              <a:rPr lang="en-IE" sz="1400" dirty="0"/>
              <a:t>Reviewers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66B524-5300-F438-CDC4-E1D90136A3A3}"/>
              </a:ext>
            </a:extLst>
          </p:cNvPr>
          <p:cNvSpPr txBox="1"/>
          <p:nvPr/>
        </p:nvSpPr>
        <p:spPr>
          <a:xfrm>
            <a:off x="1813764" y="414517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/>
              <a:t>Feedback to Applicants</a:t>
            </a:r>
            <a:endParaRPr lang="en-GB" sz="1400" b="1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C7C2AD8-8992-9444-1374-909E24B2EB86}"/>
              </a:ext>
            </a:extLst>
          </p:cNvPr>
          <p:cNvCxnSpPr>
            <a:cxnSpLocks/>
            <a:stCxn id="40" idx="2"/>
          </p:cNvCxnSpPr>
          <p:nvPr/>
        </p:nvCxnSpPr>
        <p:spPr bwMode="auto">
          <a:xfrm>
            <a:off x="1917483" y="3435846"/>
            <a:ext cx="1016164" cy="72792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501F885-D5B7-5155-8D6C-EA4DEF5284A1}"/>
              </a:ext>
            </a:extLst>
          </p:cNvPr>
          <p:cNvCxnSpPr>
            <a:cxnSpLocks/>
          </p:cNvCxnSpPr>
          <p:nvPr/>
        </p:nvCxnSpPr>
        <p:spPr bwMode="auto">
          <a:xfrm>
            <a:off x="2933647" y="3432841"/>
            <a:ext cx="99247" cy="69579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41CD22D-653B-2390-3BE7-E39784FA5CD0}"/>
              </a:ext>
            </a:extLst>
          </p:cNvPr>
          <p:cNvCxnSpPr>
            <a:cxnSpLocks/>
            <a:stCxn id="42" idx="2"/>
          </p:cNvCxnSpPr>
          <p:nvPr/>
        </p:nvCxnSpPr>
        <p:spPr bwMode="auto">
          <a:xfrm flipH="1">
            <a:off x="3118415" y="3432841"/>
            <a:ext cx="770792" cy="73093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DF788A4-9519-A931-E8DE-BA6CE98A8153}"/>
              </a:ext>
            </a:extLst>
          </p:cNvPr>
          <p:cNvSpPr txBox="1"/>
          <p:nvPr/>
        </p:nvSpPr>
        <p:spPr>
          <a:xfrm>
            <a:off x="2795428" y="2441089"/>
            <a:ext cx="20456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/>
              <a:t>Individual Reviews</a:t>
            </a:r>
          </a:p>
          <a:p>
            <a:pPr algn="ctr"/>
            <a:r>
              <a:rPr lang="en-IE" sz="1400" dirty="0"/>
              <a:t>Panel Members + Specialists RRs</a:t>
            </a:r>
            <a:endParaRPr lang="en-GB" sz="1400" dirty="0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6E0A1283-1AC9-81CB-4ABE-1E4929BF40FE}"/>
              </a:ext>
            </a:extLst>
          </p:cNvPr>
          <p:cNvSpPr/>
          <p:nvPr/>
        </p:nvSpPr>
        <p:spPr bwMode="auto">
          <a:xfrm>
            <a:off x="1394707" y="2813492"/>
            <a:ext cx="1628561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Arrow: Bent 45">
            <a:extLst>
              <a:ext uri="{FF2B5EF4-FFF2-40B4-BE49-F238E27FC236}">
                <a16:creationId xmlns:a16="http://schemas.microsoft.com/office/drawing/2014/main" id="{12CA56A4-A637-E9F1-D8BB-7F112A6D5699}"/>
              </a:ext>
            </a:extLst>
          </p:cNvPr>
          <p:cNvSpPr/>
          <p:nvPr/>
        </p:nvSpPr>
        <p:spPr bwMode="auto">
          <a:xfrm flipV="1">
            <a:off x="786937" y="3468619"/>
            <a:ext cx="3713055" cy="431602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45FE9E-605E-C799-DD6E-E196ECD5317F}"/>
              </a:ext>
            </a:extLst>
          </p:cNvPr>
          <p:cNvSpPr txBox="1"/>
          <p:nvPr/>
        </p:nvSpPr>
        <p:spPr>
          <a:xfrm>
            <a:off x="1647467" y="3399983"/>
            <a:ext cx="292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chemeClr val="accent6"/>
                </a:solidFill>
              </a:rPr>
              <a:t>Prepare your interview!</a:t>
            </a:r>
            <a:endParaRPr lang="en-GB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2" grpId="0" animBg="1"/>
      <p:bldP spid="12" grpId="1" animBg="1"/>
      <p:bldP spid="13" grpId="0"/>
      <p:bldP spid="14" grpId="0"/>
      <p:bldP spid="26" grpId="0"/>
      <p:bldP spid="38" grpId="0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16" grpId="0"/>
      <p:bldP spid="18" grpId="0"/>
      <p:bldP spid="18" grpId="1"/>
      <p:bldP spid="37" grpId="0"/>
      <p:bldP spid="45" grpId="0" animBg="1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person writing on a wall with many question marks&#10;&#10;Description automatically generated">
            <a:extLst>
              <a:ext uri="{FF2B5EF4-FFF2-40B4-BE49-F238E27FC236}">
                <a16:creationId xmlns:a16="http://schemas.microsoft.com/office/drawing/2014/main" id="{1181C7CC-7ED9-3550-142B-0E8AD22EE5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211" y="1341250"/>
            <a:ext cx="3034898" cy="161064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5A757C-FB1D-0124-8349-75D254A3F0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D4781730-827E-4A1A-AEB6-1728DF945E2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B081EC-D46F-FEE1-F304-1737E37AC78B}"/>
              </a:ext>
            </a:extLst>
          </p:cNvPr>
          <p:cNvGrpSpPr/>
          <p:nvPr/>
        </p:nvGrpSpPr>
        <p:grpSpPr>
          <a:xfrm>
            <a:off x="1517246" y="3098078"/>
            <a:ext cx="3845226" cy="2071895"/>
            <a:chOff x="4521624" y="1327684"/>
            <a:chExt cx="4589872" cy="2282100"/>
          </a:xfrm>
        </p:grpSpPr>
        <p:pic>
          <p:nvPicPr>
            <p:cNvPr id="8" name="Picture 7" descr="A person wearing glasses and looking at a book&#10;&#10;Description automatically generated">
              <a:extLst>
                <a:ext uri="{FF2B5EF4-FFF2-40B4-BE49-F238E27FC236}">
                  <a16:creationId xmlns:a16="http://schemas.microsoft.com/office/drawing/2014/main" id="{9EBD4389-91B6-29D7-04A0-B4593E13D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0972" y="1327684"/>
              <a:ext cx="3253801" cy="220515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0E9A07-238F-BEBE-C65F-B6E5E010E00D}"/>
                </a:ext>
              </a:extLst>
            </p:cNvPr>
            <p:cNvSpPr txBox="1"/>
            <p:nvPr/>
          </p:nvSpPr>
          <p:spPr>
            <a:xfrm>
              <a:off x="7113860" y="1356136"/>
              <a:ext cx="1997636" cy="1017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b="1" dirty="0"/>
                <a:t>Don’t just read your presentation</a:t>
              </a:r>
              <a:endParaRPr lang="en-GB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FB6B618-5C7E-425F-4100-50D7DA5FAF09}"/>
                </a:ext>
              </a:extLst>
            </p:cNvPr>
            <p:cNvSpPr txBox="1"/>
            <p:nvPr/>
          </p:nvSpPr>
          <p:spPr>
            <a:xfrm>
              <a:off x="4521624" y="3455896"/>
              <a:ext cx="2088232" cy="1538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400" dirty="0">
                  <a:solidFill>
                    <a:schemeClr val="accent4"/>
                  </a:solidFill>
                </a:rPr>
                <a:t>https://20x20.com/do-you-finally-need-reading-glasses/</a:t>
              </a: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E7D4DAE2-1C8D-A5E8-82CB-17D1931FE4C8}"/>
              </a:ext>
            </a:extLst>
          </p:cNvPr>
          <p:cNvSpPr txBox="1">
            <a:spLocks/>
          </p:cNvSpPr>
          <p:nvPr/>
        </p:nvSpPr>
        <p:spPr>
          <a:xfrm>
            <a:off x="179512" y="254022"/>
            <a:ext cx="7458075" cy="67865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0" i="0">
                <a:solidFill>
                  <a:schemeClr val="tx1"/>
                </a:solidFill>
                <a:latin typeface="Calibri Light" panose="020F0302020204030204" pitchFamily="34" charset="0"/>
                <a:ea typeface="ＭＳ Ｐゴシック" charset="0"/>
                <a:cs typeface="Calibri Light" panose="020F030202020403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kern="0" dirty="0"/>
              <a:t>I have been invited for an interview – now what?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2C6BCC-A5B8-C998-2D5F-08A849B8578E}"/>
              </a:ext>
            </a:extLst>
          </p:cNvPr>
          <p:cNvSpPr txBox="1"/>
          <p:nvPr/>
        </p:nvSpPr>
        <p:spPr>
          <a:xfrm>
            <a:off x="7061092" y="756803"/>
            <a:ext cx="13213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Anticipate questions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13DE03-2D3E-1F99-761D-68B97EC33333}"/>
              </a:ext>
            </a:extLst>
          </p:cNvPr>
          <p:cNvGrpSpPr/>
          <p:nvPr/>
        </p:nvGrpSpPr>
        <p:grpSpPr>
          <a:xfrm>
            <a:off x="2859322" y="724208"/>
            <a:ext cx="3433783" cy="1964029"/>
            <a:chOff x="5756902" y="2939702"/>
            <a:chExt cx="3433783" cy="196402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FA5B8FE-D406-BD34-E0E8-DBEE932A6A60}"/>
                </a:ext>
              </a:extLst>
            </p:cNvPr>
            <p:cNvSpPr txBox="1"/>
            <p:nvPr/>
          </p:nvSpPr>
          <p:spPr>
            <a:xfrm>
              <a:off x="7677290" y="2939702"/>
              <a:ext cx="14401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b="1" dirty="0"/>
                <a:t>Avoid overselling</a:t>
              </a:r>
              <a:endParaRPr lang="en-GB" b="1" dirty="0"/>
            </a:p>
          </p:txBody>
        </p:sp>
        <p:pic>
          <p:nvPicPr>
            <p:cNvPr id="22" name="Picture 21" descr="A cartoon of a person with his hand on his chin&#10;&#10;Description automatically generated">
              <a:extLst>
                <a:ext uri="{FF2B5EF4-FFF2-40B4-BE49-F238E27FC236}">
                  <a16:creationId xmlns:a16="http://schemas.microsoft.com/office/drawing/2014/main" id="{F83577C5-06DB-E6E2-8514-6AB0F552B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6902" y="2974127"/>
              <a:ext cx="3433783" cy="1929604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45E573F-0EE6-9D7F-0401-14DA5328BB36}"/>
                </a:ext>
              </a:extLst>
            </p:cNvPr>
            <p:cNvSpPr txBox="1"/>
            <p:nvPr/>
          </p:nvSpPr>
          <p:spPr>
            <a:xfrm>
              <a:off x="6327178" y="4749235"/>
              <a:ext cx="2029939" cy="154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400" dirty="0">
                  <a:solidFill>
                    <a:schemeClr val="accent4"/>
                  </a:solidFill>
                </a:rPr>
                <a:t>https://www.tbsnews.net/features/pursuit/perils-overselling-yourself-283792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8A95F22-BE5A-A6B6-5682-79396A546892}"/>
              </a:ext>
            </a:extLst>
          </p:cNvPr>
          <p:cNvGrpSpPr/>
          <p:nvPr/>
        </p:nvGrpSpPr>
        <p:grpSpPr>
          <a:xfrm>
            <a:off x="107504" y="1052986"/>
            <a:ext cx="3117571" cy="2080473"/>
            <a:chOff x="89062" y="123478"/>
            <a:chExt cx="3695756" cy="2556296"/>
          </a:xfrm>
        </p:grpSpPr>
        <p:pic>
          <p:nvPicPr>
            <p:cNvPr id="4" name="Picture 3" descr="A yellow spot light shining&#10;&#10;Description automatically generated">
              <a:extLst>
                <a:ext uri="{FF2B5EF4-FFF2-40B4-BE49-F238E27FC236}">
                  <a16:creationId xmlns:a16="http://schemas.microsoft.com/office/drawing/2014/main" id="{A4B70E5E-805F-3ABE-F74E-B99F40A55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62" y="123478"/>
              <a:ext cx="3597750" cy="2556296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A42D20-8F65-7966-8341-489FBD5B7C55}"/>
                </a:ext>
              </a:extLst>
            </p:cNvPr>
            <p:cNvSpPr/>
            <p:nvPr/>
          </p:nvSpPr>
          <p:spPr>
            <a:xfrm>
              <a:off x="1110721" y="1606477"/>
              <a:ext cx="2576091" cy="64288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  <a:effectLst/>
                </a:rPr>
                <a:t>SCIENCE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E9AD25D-A8C5-4462-F9B2-8E24D3FD57C8}"/>
                </a:ext>
              </a:extLst>
            </p:cNvPr>
            <p:cNvSpPr txBox="1"/>
            <p:nvPr/>
          </p:nvSpPr>
          <p:spPr>
            <a:xfrm>
              <a:off x="1615880" y="163990"/>
              <a:ext cx="2168938" cy="869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2000" b="1" dirty="0"/>
                <a:t>Focus on the Science</a:t>
              </a:r>
              <a:endParaRPr lang="en-GB" sz="2000" b="1" dirty="0"/>
            </a:p>
          </p:txBody>
        </p:sp>
      </p:grp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97EC757-2012-21F8-2DFC-B129BA24854B}"/>
              </a:ext>
            </a:extLst>
          </p:cNvPr>
          <p:cNvSpPr/>
          <p:nvPr/>
        </p:nvSpPr>
        <p:spPr bwMode="auto">
          <a:xfrm rot="20720590">
            <a:off x="806805" y="1971272"/>
            <a:ext cx="7532565" cy="1326099"/>
          </a:xfrm>
          <a:prstGeom prst="roundRect">
            <a:avLst/>
          </a:prstGeom>
          <a:solidFill>
            <a:srgbClr val="DFE8F3">
              <a:alpha val="4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Practice, practice, practice</a:t>
            </a:r>
            <a:endParaRPr kumimoji="0" lang="en-GB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C5FED93-A8D7-A868-18E5-C0B83F96E00E}"/>
              </a:ext>
            </a:extLst>
          </p:cNvPr>
          <p:cNvGrpSpPr/>
          <p:nvPr/>
        </p:nvGrpSpPr>
        <p:grpSpPr>
          <a:xfrm>
            <a:off x="5825815" y="3099018"/>
            <a:ext cx="2384807" cy="1849650"/>
            <a:chOff x="6494363" y="654690"/>
            <a:chExt cx="2384807" cy="1849650"/>
          </a:xfrm>
        </p:grpSpPr>
        <p:pic>
          <p:nvPicPr>
            <p:cNvPr id="34" name="Picture 33" descr="A person in a red dress looking at many children's faces&#10;&#10;Description automatically generated">
              <a:extLst>
                <a:ext uri="{FF2B5EF4-FFF2-40B4-BE49-F238E27FC236}">
                  <a16:creationId xmlns:a16="http://schemas.microsoft.com/office/drawing/2014/main" id="{9D6AE528-7612-7844-FC3D-59F3FFBE5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4363" y="654690"/>
              <a:ext cx="2384807" cy="1265203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6646F60-82FE-64B7-5A2E-0DFE42BE1AB8}"/>
                </a:ext>
              </a:extLst>
            </p:cNvPr>
            <p:cNvSpPr txBox="1"/>
            <p:nvPr/>
          </p:nvSpPr>
          <p:spPr>
            <a:xfrm>
              <a:off x="6812714" y="1858009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b="1" dirty="0"/>
                <a:t>Test yourself:</a:t>
              </a:r>
            </a:p>
            <a:p>
              <a:r>
                <a:rPr lang="en-IE" b="1" dirty="0"/>
                <a:t>Mock interview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8677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EAE32-3FDD-4360-A6A4-3739149D61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4F511E-6E32-0803-E68E-A97647F243EC}"/>
              </a:ext>
            </a:extLst>
          </p:cNvPr>
          <p:cNvSpPr txBox="1"/>
          <p:nvPr/>
        </p:nvSpPr>
        <p:spPr>
          <a:xfrm>
            <a:off x="246052" y="261520"/>
            <a:ext cx="229261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/>
              <a:t>Assign reviewers</a:t>
            </a:r>
          </a:p>
          <a:p>
            <a:pPr algn="ctr"/>
            <a:r>
              <a:rPr lang="en-IE" sz="1400" dirty="0"/>
              <a:t>Abstract + keywords</a:t>
            </a:r>
            <a:endParaRPr lang="en-GB" sz="14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EEA4BD8-B867-0C5B-D5BB-993CA997D801}"/>
              </a:ext>
            </a:extLst>
          </p:cNvPr>
          <p:cNvSpPr/>
          <p:nvPr/>
        </p:nvSpPr>
        <p:spPr bwMode="auto">
          <a:xfrm>
            <a:off x="2537314" y="461284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2937A-BC4C-E2C0-CC1D-695502108976}"/>
              </a:ext>
            </a:extLst>
          </p:cNvPr>
          <p:cNvSpPr txBox="1"/>
          <p:nvPr/>
        </p:nvSpPr>
        <p:spPr>
          <a:xfrm>
            <a:off x="3260223" y="249628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Conflict of Interest</a:t>
            </a:r>
          </a:p>
          <a:p>
            <a:pPr algn="ctr"/>
            <a:r>
              <a:rPr lang="en-IE" sz="1400" dirty="0"/>
              <a:t>Identified + declared + excluded reviewer</a:t>
            </a:r>
            <a:endParaRPr lang="en-GB" sz="14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E472591-0BCD-7866-81C8-108EA50E0788}"/>
              </a:ext>
            </a:extLst>
          </p:cNvPr>
          <p:cNvSpPr/>
          <p:nvPr/>
        </p:nvSpPr>
        <p:spPr bwMode="auto">
          <a:xfrm>
            <a:off x="5724128" y="468393"/>
            <a:ext cx="720080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D07C5-2BEF-206E-769E-EB9DEBE4DA6A}"/>
              </a:ext>
            </a:extLst>
          </p:cNvPr>
          <p:cNvSpPr txBox="1"/>
          <p:nvPr/>
        </p:nvSpPr>
        <p:spPr>
          <a:xfrm>
            <a:off x="6478593" y="26891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Individual Reviews</a:t>
            </a:r>
          </a:p>
          <a:p>
            <a:pPr algn="ctr"/>
            <a:r>
              <a:rPr lang="en-IE" sz="1400" dirty="0"/>
              <a:t>Panel Members + CPRs</a:t>
            </a:r>
            <a:br>
              <a:rPr lang="en-IE" sz="1400" dirty="0"/>
            </a:br>
            <a:r>
              <a:rPr lang="en-IE" sz="1400" dirty="0"/>
              <a:t>Generalist</a:t>
            </a:r>
            <a:endParaRPr lang="en-GB" sz="1400" dirty="0"/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D2FF4109-8D3D-4FF2-5ACD-495D77F7EC13}"/>
              </a:ext>
            </a:extLst>
          </p:cNvPr>
          <p:cNvSpPr/>
          <p:nvPr/>
        </p:nvSpPr>
        <p:spPr bwMode="auto">
          <a:xfrm rot="5400000">
            <a:off x="8166702" y="963942"/>
            <a:ext cx="749411" cy="593999"/>
          </a:xfrm>
          <a:prstGeom prst="bentArrow">
            <a:avLst>
              <a:gd name="adj1" fmla="val 19271"/>
              <a:gd name="adj2" fmla="val 25000"/>
              <a:gd name="adj3" fmla="val 25000"/>
              <a:gd name="adj4" fmla="val 26564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70D3E69-8686-FA87-35A9-2976ECE07BBF}"/>
              </a:ext>
            </a:extLst>
          </p:cNvPr>
          <p:cNvSpPr/>
          <p:nvPr/>
        </p:nvSpPr>
        <p:spPr bwMode="auto">
          <a:xfrm rot="10800000">
            <a:off x="6084168" y="1454428"/>
            <a:ext cx="2484783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61B3D1-68D4-64EB-1A63-7C315CCB7628}"/>
              </a:ext>
            </a:extLst>
          </p:cNvPr>
          <p:cNvSpPr txBox="1"/>
          <p:nvPr/>
        </p:nvSpPr>
        <p:spPr>
          <a:xfrm>
            <a:off x="6054453" y="125010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/>
              <a:t>Reviews to ALL panel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8E08F-B2D6-6246-6782-452D8B6120EB}"/>
              </a:ext>
            </a:extLst>
          </p:cNvPr>
          <p:cNvSpPr txBox="1"/>
          <p:nvPr/>
        </p:nvSpPr>
        <p:spPr>
          <a:xfrm>
            <a:off x="3412945" y="1338760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/>
              <a:t>Step 1 Panel Meeting</a:t>
            </a:r>
            <a:endParaRPr lang="en-GB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B473B-50BA-FDB4-7C64-520C486BF4A1}"/>
              </a:ext>
            </a:extLst>
          </p:cNvPr>
          <p:cNvSpPr/>
          <p:nvPr/>
        </p:nvSpPr>
        <p:spPr bwMode="auto">
          <a:xfrm>
            <a:off x="246052" y="915566"/>
            <a:ext cx="2669764" cy="1612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0E0D22-7D51-2E50-A2E9-E226C363B7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37900" y="1329591"/>
            <a:ext cx="450185" cy="17443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B503BBC-32F3-AB30-0335-8D082EC41A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027816" y="1557883"/>
            <a:ext cx="460269" cy="7776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2D7E98F-865C-FC15-C22E-69E22E22A46F}"/>
              </a:ext>
            </a:extLst>
          </p:cNvPr>
          <p:cNvSpPr txBox="1"/>
          <p:nvPr/>
        </p:nvSpPr>
        <p:spPr>
          <a:xfrm>
            <a:off x="1187624" y="1115481"/>
            <a:ext cx="192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IE" sz="2000" b="1" dirty="0"/>
              <a:t>Discussion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IE" sz="2000" b="1" dirty="0"/>
              <a:t>Ranking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F8653A5B-6DEE-88C4-9858-B824FA4B7E06}"/>
              </a:ext>
            </a:extLst>
          </p:cNvPr>
          <p:cNvSpPr/>
          <p:nvPr/>
        </p:nvSpPr>
        <p:spPr bwMode="auto">
          <a:xfrm rot="5400000">
            <a:off x="2230108" y="449012"/>
            <a:ext cx="455647" cy="3076008"/>
          </a:xfrm>
          <a:prstGeom prst="leftBrace">
            <a:avLst>
              <a:gd name="adj1" fmla="val 67067"/>
              <a:gd name="adj2" fmla="val 5000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0DA5E57-3420-3C8A-8FB8-56D7453A3FEE}"/>
              </a:ext>
            </a:extLst>
          </p:cNvPr>
          <p:cNvSpPr/>
          <p:nvPr/>
        </p:nvSpPr>
        <p:spPr bwMode="auto">
          <a:xfrm>
            <a:off x="449141" y="2231880"/>
            <a:ext cx="941572" cy="1203965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A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invited</a:t>
            </a:r>
            <a:br>
              <a:rPr kumimoji="0" lang="en-IE" sz="18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max. 44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17F56B-7D68-A3FB-CF4B-00A99EF274FB}"/>
              </a:ext>
            </a:extLst>
          </p:cNvPr>
          <p:cNvSpPr txBox="1"/>
          <p:nvPr/>
        </p:nvSpPr>
        <p:spPr>
          <a:xfrm>
            <a:off x="1038930" y="2530959"/>
            <a:ext cx="2169595" cy="698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E" sz="1400" dirty="0"/>
              <a:t>Nominate Remote</a:t>
            </a:r>
          </a:p>
          <a:p>
            <a:pPr algn="ctr">
              <a:lnSpc>
                <a:spcPct val="150000"/>
              </a:lnSpc>
            </a:pPr>
            <a:r>
              <a:rPr lang="en-IE" sz="1400" dirty="0"/>
              <a:t>Reviewers</a:t>
            </a:r>
            <a:endParaRPr lang="en-GB" sz="1400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A132F0-5D01-F0C6-AD0A-FE9124A3DA3D}"/>
              </a:ext>
            </a:extLst>
          </p:cNvPr>
          <p:cNvGrpSpPr/>
          <p:nvPr/>
        </p:nvGrpSpPr>
        <p:grpSpPr>
          <a:xfrm>
            <a:off x="4991320" y="1416806"/>
            <a:ext cx="4052573" cy="3477875"/>
            <a:chOff x="5018308" y="1477090"/>
            <a:chExt cx="4052573" cy="347787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DB1136E-947C-FE04-E6BE-41C6D2CAC6C9}"/>
                </a:ext>
              </a:extLst>
            </p:cNvPr>
            <p:cNvSpPr/>
            <p:nvPr/>
          </p:nvSpPr>
          <p:spPr>
            <a:xfrm>
              <a:off x="5018308" y="1477090"/>
              <a:ext cx="4052573" cy="347787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r>
                <a:rPr lang="en-US" sz="1200" i="1" dirty="0"/>
                <a:t>Ground-breaking nature, ambition, and feasibility</a:t>
              </a:r>
              <a:endParaRPr lang="en-GB" sz="1200" i="1" kern="0" dirty="0">
                <a:sym typeface="Wingdings" pitchFamily="2" charset="2"/>
              </a:endParaRPr>
            </a:p>
            <a:p>
              <a:endParaRPr lang="en-GB" sz="1200" i="1" kern="0" dirty="0">
                <a:sym typeface="Wingdings" pitchFamily="2" charset="2"/>
              </a:endParaRPr>
            </a:p>
            <a:p>
              <a:r>
                <a:rPr lang="en-US" sz="1000" i="1" kern="0" dirty="0">
                  <a:solidFill>
                    <a:srgbClr val="002140"/>
                  </a:solidFill>
                </a:rPr>
                <a:t>To what extent does the proposed research address important challenges? </a:t>
              </a:r>
            </a:p>
            <a:p>
              <a:endParaRPr lang="en-US" sz="1000" i="1" kern="0" dirty="0">
                <a:solidFill>
                  <a:srgbClr val="002140"/>
                </a:solidFill>
              </a:endParaRPr>
            </a:p>
            <a:p>
              <a:r>
                <a:rPr lang="en-US" sz="1000" i="1" kern="0" dirty="0">
                  <a:solidFill>
                    <a:srgbClr val="002140"/>
                  </a:solidFill>
                </a:rPr>
                <a:t>To what extent are the objectives </a:t>
              </a:r>
              <a:r>
                <a:rPr lang="en-US" sz="1000" b="1" i="1" kern="0" dirty="0">
                  <a:solidFill>
                    <a:srgbClr val="002140"/>
                  </a:solidFill>
                </a:rPr>
                <a:t>ambitious and beyond the state of the art (e.g., novel concepts and approaches or development between or across disciplines)? </a:t>
              </a:r>
              <a:endParaRPr lang="en-GB" sz="1000" b="1" i="1" kern="0" dirty="0">
                <a:solidFill>
                  <a:srgbClr val="002140"/>
                </a:solidFill>
                <a:sym typeface="Wingdings" pitchFamily="2" charset="2"/>
              </a:endParaRPr>
            </a:p>
            <a:p>
              <a:endParaRPr lang="en-GB" sz="1000" i="1" kern="0" dirty="0">
                <a:solidFill>
                  <a:srgbClr val="002140"/>
                </a:solidFill>
                <a:sym typeface="Wingdings" pitchFamily="2" charset="2"/>
              </a:endParaRPr>
            </a:p>
            <a:p>
              <a:r>
                <a:rPr lang="en-US" sz="1000" i="1" kern="0" dirty="0">
                  <a:solidFill>
                    <a:srgbClr val="002140"/>
                  </a:solidFill>
                </a:rPr>
                <a:t>To what extent is the outlined scientific approach </a:t>
              </a:r>
              <a:r>
                <a:rPr lang="en-US" sz="1000" b="1" i="1" kern="0" dirty="0">
                  <a:solidFill>
                    <a:srgbClr val="002140"/>
                  </a:solidFill>
                </a:rPr>
                <a:t>feasible</a:t>
              </a:r>
              <a:r>
                <a:rPr lang="en-US" sz="1000" i="1" kern="0" dirty="0">
                  <a:solidFill>
                    <a:srgbClr val="002140"/>
                  </a:solidFill>
                </a:rPr>
                <a:t> bearing in mind the groundbreaking nature and ambition of the proposed research?</a:t>
              </a:r>
              <a:endParaRPr lang="en-GB" sz="1000" i="1" kern="0" dirty="0">
                <a:solidFill>
                  <a:srgbClr val="002140"/>
                </a:solidFill>
                <a:sym typeface="Wingdings" pitchFamily="2" charset="2"/>
              </a:endParaRPr>
            </a:p>
            <a:p>
              <a:endParaRPr lang="en-GB" sz="1200" i="1" kern="0" dirty="0">
                <a:solidFill>
                  <a:srgbClr val="002140"/>
                </a:solidFill>
                <a:sym typeface="Wingdings" pitchFamily="2" charset="2"/>
              </a:endParaRPr>
            </a:p>
            <a:p>
              <a:r>
                <a:rPr lang="en-US" sz="1200" i="1" kern="0" dirty="0">
                  <a:solidFill>
                    <a:srgbClr val="002140"/>
                  </a:solidFill>
                </a:rPr>
                <a:t>To what extent are the proposed research </a:t>
              </a:r>
              <a:r>
                <a:rPr lang="en-US" sz="1200" b="1" i="1" kern="0" dirty="0">
                  <a:solidFill>
                    <a:srgbClr val="002140"/>
                  </a:solidFill>
                </a:rPr>
                <a:t>methodology and working arrangements </a:t>
              </a:r>
              <a:r>
                <a:rPr lang="en-US" sz="1200" i="1" kern="0" dirty="0">
                  <a:solidFill>
                    <a:srgbClr val="002140"/>
                  </a:solidFill>
                </a:rPr>
                <a:t>appropriate to achieve the goals of the project? </a:t>
              </a:r>
            </a:p>
            <a:p>
              <a:endParaRPr lang="en-US" sz="1200" i="1" kern="0" dirty="0">
                <a:solidFill>
                  <a:srgbClr val="002140"/>
                </a:solidFill>
              </a:endParaRPr>
            </a:p>
            <a:p>
              <a:r>
                <a:rPr lang="en-US" sz="1200" i="1" kern="0" dirty="0">
                  <a:solidFill>
                    <a:srgbClr val="002140"/>
                  </a:solidFill>
                </a:rPr>
                <a:t>To what extent are the </a:t>
              </a:r>
              <a:r>
                <a:rPr lang="en-US" sz="1200" b="1" i="1" kern="0" dirty="0">
                  <a:solidFill>
                    <a:srgbClr val="002140"/>
                  </a:solidFill>
                </a:rPr>
                <a:t>proposed timescales, resources, and PI commitment </a:t>
              </a:r>
              <a:r>
                <a:rPr lang="en-US" sz="1200" i="1" kern="0" dirty="0">
                  <a:solidFill>
                    <a:srgbClr val="002140"/>
                  </a:solidFill>
                </a:rPr>
                <a:t>adequate and properly justified?</a:t>
              </a:r>
              <a:endParaRPr lang="en-GB" sz="1600" kern="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35DB754-83A7-D39E-1B55-49EC0A661AB3}"/>
                </a:ext>
              </a:extLst>
            </p:cNvPr>
            <p:cNvSpPr/>
            <p:nvPr/>
          </p:nvSpPr>
          <p:spPr bwMode="auto">
            <a:xfrm>
              <a:off x="5020119" y="3493355"/>
              <a:ext cx="4050762" cy="1444167"/>
            </a:xfrm>
            <a:prstGeom prst="rect">
              <a:avLst/>
            </a:prstGeom>
            <a:solidFill>
              <a:srgbClr val="FFEB99">
                <a:alpha val="18039"/>
              </a:srgbClr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1DF788A4-9519-A931-E8DE-BA6CE98A8153}"/>
              </a:ext>
            </a:extLst>
          </p:cNvPr>
          <p:cNvSpPr txBox="1"/>
          <p:nvPr/>
        </p:nvSpPr>
        <p:spPr>
          <a:xfrm>
            <a:off x="2795428" y="2441089"/>
            <a:ext cx="20456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/>
              <a:t>Individual Reviews</a:t>
            </a:r>
          </a:p>
          <a:p>
            <a:pPr algn="ctr"/>
            <a:r>
              <a:rPr lang="en-IE" sz="1400" dirty="0"/>
              <a:t>Panel Members + Specialists RRs</a:t>
            </a:r>
            <a:endParaRPr lang="en-GB" sz="1400" dirty="0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6E0A1283-1AC9-81CB-4ABE-1E4929BF40FE}"/>
              </a:ext>
            </a:extLst>
          </p:cNvPr>
          <p:cNvSpPr/>
          <p:nvPr/>
        </p:nvSpPr>
        <p:spPr bwMode="auto">
          <a:xfrm>
            <a:off x="1394707" y="2813492"/>
            <a:ext cx="1628561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Arrow: Bent 45">
            <a:extLst>
              <a:ext uri="{FF2B5EF4-FFF2-40B4-BE49-F238E27FC236}">
                <a16:creationId xmlns:a16="http://schemas.microsoft.com/office/drawing/2014/main" id="{12CA56A4-A637-E9F1-D8BB-7F112A6D5699}"/>
              </a:ext>
            </a:extLst>
          </p:cNvPr>
          <p:cNvSpPr/>
          <p:nvPr/>
        </p:nvSpPr>
        <p:spPr bwMode="auto">
          <a:xfrm flipV="1">
            <a:off x="786937" y="3468619"/>
            <a:ext cx="3713055" cy="431602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45FE9E-605E-C799-DD6E-E196ECD5317F}"/>
              </a:ext>
            </a:extLst>
          </p:cNvPr>
          <p:cNvSpPr txBox="1"/>
          <p:nvPr/>
        </p:nvSpPr>
        <p:spPr>
          <a:xfrm>
            <a:off x="1647467" y="3399983"/>
            <a:ext cx="292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chemeClr val="accent6"/>
                </a:solidFill>
              </a:rPr>
              <a:t>Prepare your interview!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259A20-E33A-2102-6D43-14EE7ED45701}"/>
              </a:ext>
            </a:extLst>
          </p:cNvPr>
          <p:cNvSpPr txBox="1"/>
          <p:nvPr/>
        </p:nvSpPr>
        <p:spPr>
          <a:xfrm>
            <a:off x="4905502" y="2510062"/>
            <a:ext cx="1907895" cy="856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000" b="1" dirty="0"/>
              <a:t>Step 2</a:t>
            </a:r>
          </a:p>
          <a:p>
            <a:pPr algn="ctr"/>
            <a:r>
              <a:rPr lang="en-IE" sz="2000" b="1" dirty="0"/>
              <a:t>Panel Meeting</a:t>
            </a:r>
            <a:endParaRPr lang="en-GB" sz="1400" dirty="0"/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4F15B77E-CB84-9A91-A1EB-1C4414C937E0}"/>
              </a:ext>
            </a:extLst>
          </p:cNvPr>
          <p:cNvSpPr/>
          <p:nvPr/>
        </p:nvSpPr>
        <p:spPr bwMode="auto">
          <a:xfrm>
            <a:off x="4403780" y="2795515"/>
            <a:ext cx="609648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6E58122-B6B3-E82A-ECA7-B59D60A25BD5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1240" y="2584390"/>
            <a:ext cx="531520" cy="22910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BC6A8CC-99FA-7DE1-9046-5DAE5730A471}"/>
              </a:ext>
            </a:extLst>
          </p:cNvPr>
          <p:cNvCxnSpPr>
            <a:cxnSpLocks/>
          </p:cNvCxnSpPr>
          <p:nvPr/>
        </p:nvCxnSpPr>
        <p:spPr bwMode="auto">
          <a:xfrm>
            <a:off x="6852397" y="2880317"/>
            <a:ext cx="469187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AED9DAA-26D6-7912-D3E8-448962444F62}"/>
              </a:ext>
            </a:extLst>
          </p:cNvPr>
          <p:cNvCxnSpPr>
            <a:cxnSpLocks/>
          </p:cNvCxnSpPr>
          <p:nvPr/>
        </p:nvCxnSpPr>
        <p:spPr bwMode="auto">
          <a:xfrm>
            <a:off x="6841240" y="2945372"/>
            <a:ext cx="480344" cy="22264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D796286C-9368-778F-F4B3-F2781346B050}"/>
              </a:ext>
            </a:extLst>
          </p:cNvPr>
          <p:cNvSpPr txBox="1"/>
          <p:nvPr/>
        </p:nvSpPr>
        <p:spPr>
          <a:xfrm>
            <a:off x="7269851" y="2360566"/>
            <a:ext cx="1925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b="1" dirty="0"/>
              <a:t>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b="1" dirty="0"/>
              <a:t>Discussion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b="1" dirty="0"/>
              <a:t>Ranking</a:t>
            </a: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2B08A84D-295A-E451-3BA5-54E1618F21E3}"/>
              </a:ext>
            </a:extLst>
          </p:cNvPr>
          <p:cNvSpPr/>
          <p:nvPr/>
        </p:nvSpPr>
        <p:spPr bwMode="auto">
          <a:xfrm rot="5400000">
            <a:off x="7515675" y="2341877"/>
            <a:ext cx="455647" cy="2354869"/>
          </a:xfrm>
          <a:prstGeom prst="leftBrace">
            <a:avLst>
              <a:gd name="adj1" fmla="val 67067"/>
              <a:gd name="adj2" fmla="val 5000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87D2B53-AD5D-609D-2D2E-F42A9150A0CD}"/>
              </a:ext>
            </a:extLst>
          </p:cNvPr>
          <p:cNvSpPr/>
          <p:nvPr/>
        </p:nvSpPr>
        <p:spPr bwMode="auto">
          <a:xfrm>
            <a:off x="6095277" y="3764175"/>
            <a:ext cx="941572" cy="1268554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A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Funded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3C022E5-CD78-5E82-D52A-7D42B1FF9CD1}"/>
              </a:ext>
            </a:extLst>
          </p:cNvPr>
          <p:cNvSpPr/>
          <p:nvPr/>
        </p:nvSpPr>
        <p:spPr bwMode="auto">
          <a:xfrm>
            <a:off x="7068039" y="3760526"/>
            <a:ext cx="991160" cy="1282047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A</a:t>
            </a:r>
            <a:br>
              <a:rPr lang="en-IE" sz="2000" dirty="0">
                <a:solidFill>
                  <a:schemeClr val="accent4"/>
                </a:solidFill>
              </a:rPr>
            </a:br>
            <a:r>
              <a:rPr kumimoji="0" lang="en-IE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Not funded</a:t>
            </a:r>
            <a:br>
              <a:rPr kumimoji="0" lang="en-IE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0388B4A-F87C-4A15-ED1E-03625F40C78D}"/>
              </a:ext>
            </a:extLst>
          </p:cNvPr>
          <p:cNvSpPr/>
          <p:nvPr/>
        </p:nvSpPr>
        <p:spPr bwMode="auto">
          <a:xfrm>
            <a:off x="8092015" y="3772985"/>
            <a:ext cx="991159" cy="1269587"/>
          </a:xfrm>
          <a:prstGeom prst="rect">
            <a:avLst/>
          </a:prstGeom>
          <a:solidFill>
            <a:srgbClr val="FBE1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B</a:t>
            </a:r>
            <a:br>
              <a:rPr kumimoji="0" lang="en-IE" sz="2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</a:b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No submission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2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restriction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pic>
        <p:nvPicPr>
          <p:cNvPr id="74" name="Picture 73" descr="A gold medal with red ribbon&#10;&#10;Description automatically generated">
            <a:extLst>
              <a:ext uri="{FF2B5EF4-FFF2-40B4-BE49-F238E27FC236}">
                <a16:creationId xmlns:a16="http://schemas.microsoft.com/office/drawing/2014/main" id="{588273D4-31E6-3A71-39F3-5DF087FFF1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" t="7440"/>
          <a:stretch/>
        </p:blipFill>
        <p:spPr>
          <a:xfrm>
            <a:off x="6339609" y="4551297"/>
            <a:ext cx="501631" cy="470081"/>
          </a:xfrm>
          <a:prstGeom prst="rect">
            <a:avLst/>
          </a:prstGeom>
        </p:spPr>
      </p:pic>
      <p:pic>
        <p:nvPicPr>
          <p:cNvPr id="76" name="Picture 75" descr="A black dollar sign on a white background&#10;&#10;Description automatically generated">
            <a:extLst>
              <a:ext uri="{FF2B5EF4-FFF2-40B4-BE49-F238E27FC236}">
                <a16:creationId xmlns:a16="http://schemas.microsoft.com/office/drawing/2014/main" id="{5703586C-6661-7FF9-C3D3-4830D97623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650" y="4483131"/>
            <a:ext cx="496825" cy="496825"/>
          </a:xfrm>
          <a:prstGeom prst="rect">
            <a:avLst/>
          </a:prstGeom>
        </p:spPr>
      </p:pic>
      <p:sp>
        <p:nvSpPr>
          <p:cNvPr id="77" name="Multiplication Sign 76">
            <a:extLst>
              <a:ext uri="{FF2B5EF4-FFF2-40B4-BE49-F238E27FC236}">
                <a16:creationId xmlns:a16="http://schemas.microsoft.com/office/drawing/2014/main" id="{B558F359-F111-9D85-F63A-018744371D60}"/>
              </a:ext>
            </a:extLst>
          </p:cNvPr>
          <p:cNvSpPr/>
          <p:nvPr/>
        </p:nvSpPr>
        <p:spPr bwMode="auto">
          <a:xfrm>
            <a:off x="7345044" y="4449308"/>
            <a:ext cx="496826" cy="586218"/>
          </a:xfrm>
          <a:prstGeom prst="mathMultiply">
            <a:avLst>
              <a:gd name="adj1" fmla="val 8411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25C4F356-EECA-7E92-866A-463276C5BB47}"/>
              </a:ext>
            </a:extLst>
          </p:cNvPr>
          <p:cNvSpPr/>
          <p:nvPr/>
        </p:nvSpPr>
        <p:spPr bwMode="auto">
          <a:xfrm flipH="1">
            <a:off x="4359992" y="4281835"/>
            <a:ext cx="1710760" cy="216024"/>
          </a:xfrm>
          <a:prstGeom prst="rightArrow">
            <a:avLst>
              <a:gd name="adj1" fmla="val 56412"/>
              <a:gd name="adj2" fmla="val 75654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E61FA74-36E0-AA35-3BA2-E7B1C5E68576}"/>
              </a:ext>
            </a:extLst>
          </p:cNvPr>
          <p:cNvSpPr txBox="1"/>
          <p:nvPr/>
        </p:nvSpPr>
        <p:spPr>
          <a:xfrm>
            <a:off x="4499992" y="3874821"/>
            <a:ext cx="1994292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dirty="0"/>
              <a:t>Budget checks </a:t>
            </a:r>
          </a:p>
          <a:p>
            <a:pPr>
              <a:lnSpc>
                <a:spcPct val="150000"/>
              </a:lnSpc>
            </a:pPr>
            <a:r>
              <a:rPr lang="en-IE" dirty="0"/>
              <a:t>and approval 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23E4298-ECDB-DF2A-D50C-B7955D738026}"/>
              </a:ext>
            </a:extLst>
          </p:cNvPr>
          <p:cNvSpPr txBox="1"/>
          <p:nvPr/>
        </p:nvSpPr>
        <p:spPr>
          <a:xfrm>
            <a:off x="1687430" y="4188570"/>
            <a:ext cx="278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Feedback to Applicants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4322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 animBg="1"/>
      <p:bldP spid="65" grpId="0"/>
      <p:bldP spid="69" grpId="0" animBg="1"/>
      <p:bldP spid="70" grpId="0" animBg="1"/>
      <p:bldP spid="71" grpId="0" animBg="1"/>
      <p:bldP spid="72" grpId="0" animBg="1"/>
      <p:bldP spid="77" grpId="0" animBg="1"/>
      <p:bldP spid="78" grpId="0" animBg="1"/>
      <p:bldP spid="80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1045-184B-FA89-1BA5-999CD4B2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Myths and </a:t>
            </a:r>
            <a:r>
              <a:rPr lang="en-IE" b="1" dirty="0">
                <a:solidFill>
                  <a:schemeClr val="accent6"/>
                </a:solidFill>
              </a:rPr>
              <a:t>Mistakes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F42B5-6DEC-C505-E363-1885F74A81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│</a:t>
            </a:r>
            <a:r>
              <a:rPr lang="en-US"/>
              <a:t> </a:t>
            </a:r>
            <a:fld id="{ECDB6CD9-F0C4-48B3-BB06-3EB0C6FFEBC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776A06-69A5-8F8B-E9D1-423D72D7FDE8}"/>
              </a:ext>
            </a:extLst>
          </p:cNvPr>
          <p:cNvSpPr txBox="1"/>
          <p:nvPr/>
        </p:nvSpPr>
        <p:spPr>
          <a:xfrm>
            <a:off x="539552" y="1131590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1. English native speakers have a clear advantage</a:t>
            </a:r>
            <a:endParaRPr lang="en-GB" dirty="0"/>
          </a:p>
        </p:txBody>
      </p:sp>
      <p:pic>
        <p:nvPicPr>
          <p:cNvPr id="13" name="Picture 12" descr="A globe with flags around it&#10;&#10;Description automatically generated">
            <a:extLst>
              <a:ext uri="{FF2B5EF4-FFF2-40B4-BE49-F238E27FC236}">
                <a16:creationId xmlns:a16="http://schemas.microsoft.com/office/drawing/2014/main" id="{513BBAC9-23A1-EB83-E1CF-B810320BE3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-236562"/>
            <a:ext cx="3679404" cy="30766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B8CB003-788A-280F-7118-04D55A79703F}"/>
              </a:ext>
            </a:extLst>
          </p:cNvPr>
          <p:cNvSpPr txBox="1"/>
          <p:nvPr/>
        </p:nvSpPr>
        <p:spPr>
          <a:xfrm>
            <a:off x="539552" y="1631925"/>
            <a:ext cx="569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2. Projects with acronym starting by A have better chances to get funded 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BEF15D-B1D4-C15E-B148-1D83413FB661}"/>
              </a:ext>
            </a:extLst>
          </p:cNvPr>
          <p:cNvSpPr txBox="1"/>
          <p:nvPr/>
        </p:nvSpPr>
        <p:spPr>
          <a:xfrm>
            <a:off x="545725" y="2409259"/>
            <a:ext cx="569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3. Interviews scheduled for late afternoon</a:t>
            </a:r>
          </a:p>
          <a:p>
            <a:r>
              <a:rPr lang="en-IE" dirty="0"/>
              <a:t>(or late in the week) are less successful.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09F0199-23B2-D099-9002-2EFCBB13D3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18805" y="1265264"/>
            <a:ext cx="2343150" cy="1619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CFE7BEC4-45D5-E535-8BC3-9E3CB9F6AEBE}"/>
              </a:ext>
            </a:extLst>
          </p:cNvPr>
          <p:cNvGrpSpPr/>
          <p:nvPr/>
        </p:nvGrpSpPr>
        <p:grpSpPr>
          <a:xfrm>
            <a:off x="5466010" y="2217095"/>
            <a:ext cx="2706390" cy="1481966"/>
            <a:chOff x="5554761" y="2453038"/>
            <a:chExt cx="3283645" cy="1939462"/>
          </a:xfrm>
        </p:grpSpPr>
        <p:pic>
          <p:nvPicPr>
            <p:cNvPr id="20" name="Picture 19" descr="A group of people sleeping on a table&#10;&#10;Description automatically generated">
              <a:extLst>
                <a:ext uri="{FF2B5EF4-FFF2-40B4-BE49-F238E27FC236}">
                  <a16:creationId xmlns:a16="http://schemas.microsoft.com/office/drawing/2014/main" id="{352BBDBC-3183-E303-C126-BED836BB0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1" y="2453038"/>
              <a:ext cx="3258295" cy="1751333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80E4776-3219-118B-2F10-AD1D37DA15A3}"/>
                </a:ext>
              </a:extLst>
            </p:cNvPr>
            <p:cNvSpPr txBox="1"/>
            <p:nvPr/>
          </p:nvSpPr>
          <p:spPr>
            <a:xfrm>
              <a:off x="5554761" y="4191105"/>
              <a:ext cx="3201022" cy="2013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400" dirty="0">
                  <a:solidFill>
                    <a:schemeClr val="accent4"/>
                  </a:solidFill>
                </a:rPr>
                <a:t>https://www.linkedin.com/pulse/stop-wasting-your-time-boring-unproductive-meetings-mac-mcintire/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9199DC4-C3BF-C1F5-6994-EE8B2E6B50AC}"/>
              </a:ext>
            </a:extLst>
          </p:cNvPr>
          <p:cNvSpPr txBox="1"/>
          <p:nvPr/>
        </p:nvSpPr>
        <p:spPr>
          <a:xfrm>
            <a:off x="539551" y="3233678"/>
            <a:ext cx="512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>
                <a:solidFill>
                  <a:schemeClr val="accent6"/>
                </a:solidFill>
              </a:rPr>
              <a:t>1. Unsure/unconvincing about your own project.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E67A66-D783-327D-F150-9E9540574CCA}"/>
              </a:ext>
            </a:extLst>
          </p:cNvPr>
          <p:cNvSpPr txBox="1"/>
          <p:nvPr/>
        </p:nvSpPr>
        <p:spPr>
          <a:xfrm>
            <a:off x="551126" y="3596432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>
                <a:solidFill>
                  <a:schemeClr val="accent6"/>
                </a:solidFill>
              </a:rPr>
              <a:t>2. Provide vague/unnecessary long answers.</a:t>
            </a:r>
          </a:p>
        </p:txBody>
      </p:sp>
      <p:pic>
        <p:nvPicPr>
          <p:cNvPr id="25" name="Picture 24" descr="A group of people sleeping on a table&#10;&#10;Description automatically generated">
            <a:extLst>
              <a:ext uri="{FF2B5EF4-FFF2-40B4-BE49-F238E27FC236}">
                <a16:creationId xmlns:a16="http://schemas.microsoft.com/office/drawing/2014/main" id="{454D4AD1-5811-C367-D623-C5329DC53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453" y="2950990"/>
            <a:ext cx="2800722" cy="150538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2C9063D-8045-71B7-3B3F-FB73339E5594}"/>
              </a:ext>
            </a:extLst>
          </p:cNvPr>
          <p:cNvSpPr txBox="1"/>
          <p:nvPr/>
        </p:nvSpPr>
        <p:spPr>
          <a:xfrm>
            <a:off x="539551" y="3965764"/>
            <a:ext cx="622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chemeClr val="accent6"/>
                </a:solidFill>
              </a:rPr>
              <a:t>3. Unaware of or “hiding” recent development in the field.</a:t>
            </a:r>
          </a:p>
        </p:txBody>
      </p:sp>
      <p:sp>
        <p:nvSpPr>
          <p:cNvPr id="28" name="Multiplication Sign 27">
            <a:extLst>
              <a:ext uri="{FF2B5EF4-FFF2-40B4-BE49-F238E27FC236}">
                <a16:creationId xmlns:a16="http://schemas.microsoft.com/office/drawing/2014/main" id="{66D83141-142E-37FA-C300-1EFE5C940E52}"/>
              </a:ext>
            </a:extLst>
          </p:cNvPr>
          <p:cNvSpPr/>
          <p:nvPr/>
        </p:nvSpPr>
        <p:spPr bwMode="auto">
          <a:xfrm>
            <a:off x="6200115" y="1004794"/>
            <a:ext cx="2638292" cy="2198033"/>
          </a:xfrm>
          <a:prstGeom prst="mathMultiply">
            <a:avLst>
              <a:gd name="adj1" fmla="val 10791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07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2" grpId="0"/>
      <p:bldP spid="23" grpId="0"/>
      <p:bldP spid="24" grpId="0"/>
      <p:bldP spid="26" grpId="0"/>
      <p:bldP spid="28" grpId="0" animBg="1"/>
      <p:bldP spid="28" grpId="1" animBg="1"/>
    </p:bldLst>
  </p:timing>
</p:sld>
</file>

<file path=ppt/theme/theme1.xml><?xml version="1.0" encoding="utf-8"?>
<a:theme xmlns:a="http://schemas.openxmlformats.org/drawingml/2006/main" name="erc-standard-presentation">
  <a:themeElements>
    <a:clrScheme name="ERCEA">
      <a:dk1>
        <a:srgbClr val="FE6600"/>
      </a:dk1>
      <a:lt1>
        <a:srgbClr val="FAF5F5"/>
      </a:lt1>
      <a:dk2>
        <a:srgbClr val="7F7F7E"/>
      </a:dk2>
      <a:lt2>
        <a:srgbClr val="E6E1DC"/>
      </a:lt2>
      <a:accent1>
        <a:srgbClr val="368ECA"/>
      </a:accent1>
      <a:accent2>
        <a:srgbClr val="AA225C"/>
      </a:accent2>
      <a:accent3>
        <a:srgbClr val="FCF9F9"/>
      </a:accent3>
      <a:accent4>
        <a:srgbClr val="3F3632"/>
      </a:accent4>
      <a:accent5>
        <a:srgbClr val="AEC6E1"/>
      </a:accent5>
      <a:accent6>
        <a:srgbClr val="9A1E53"/>
      </a:accent6>
      <a:hlink>
        <a:srgbClr val="00CC99"/>
      </a:hlink>
      <a:folHlink>
        <a:srgbClr val="FD5C0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EB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EB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4B413C"/>
        </a:dk1>
        <a:lt1>
          <a:srgbClr val="FAF5F5"/>
        </a:lt1>
        <a:dk2>
          <a:srgbClr val="000000"/>
        </a:dk2>
        <a:lt2>
          <a:srgbClr val="E6E1DC"/>
        </a:lt2>
        <a:accent1>
          <a:srgbClr val="FF4100"/>
        </a:accent1>
        <a:accent2>
          <a:srgbClr val="FFD714"/>
        </a:accent2>
        <a:accent3>
          <a:srgbClr val="FCF9F9"/>
        </a:accent3>
        <a:accent4>
          <a:srgbClr val="3F3632"/>
        </a:accent4>
        <a:accent5>
          <a:srgbClr val="FFB0AA"/>
        </a:accent5>
        <a:accent6>
          <a:srgbClr val="E7C311"/>
        </a:accent6>
        <a:hlink>
          <a:srgbClr val="73003C"/>
        </a:hlink>
        <a:folHlink>
          <a:srgbClr val="141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B413C"/>
        </a:dk1>
        <a:lt1>
          <a:srgbClr val="FAF5F5"/>
        </a:lt1>
        <a:dk2>
          <a:srgbClr val="000000"/>
        </a:dk2>
        <a:lt2>
          <a:srgbClr val="E6E1DC"/>
        </a:lt2>
        <a:accent1>
          <a:srgbClr val="368ECA"/>
        </a:accent1>
        <a:accent2>
          <a:srgbClr val="FFE24F"/>
        </a:accent2>
        <a:accent3>
          <a:srgbClr val="FCF9F9"/>
        </a:accent3>
        <a:accent4>
          <a:srgbClr val="3F3632"/>
        </a:accent4>
        <a:accent5>
          <a:srgbClr val="AEC6E1"/>
        </a:accent5>
        <a:accent6>
          <a:srgbClr val="E7CD47"/>
        </a:accent6>
        <a:hlink>
          <a:srgbClr val="73003C"/>
        </a:hlink>
        <a:folHlink>
          <a:srgbClr val="141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4B413C"/>
        </a:dk1>
        <a:lt1>
          <a:srgbClr val="FAF5F5"/>
        </a:lt1>
        <a:dk2>
          <a:srgbClr val="000000"/>
        </a:dk2>
        <a:lt2>
          <a:srgbClr val="E6E1DC"/>
        </a:lt2>
        <a:accent1>
          <a:srgbClr val="368ECA"/>
        </a:accent1>
        <a:accent2>
          <a:srgbClr val="AA225C"/>
        </a:accent2>
        <a:accent3>
          <a:srgbClr val="FCF9F9"/>
        </a:accent3>
        <a:accent4>
          <a:srgbClr val="3F3632"/>
        </a:accent4>
        <a:accent5>
          <a:srgbClr val="AEC6E1"/>
        </a:accent5>
        <a:accent6>
          <a:srgbClr val="9A1E53"/>
        </a:accent6>
        <a:hlink>
          <a:srgbClr val="00CC99"/>
        </a:hlink>
        <a:folHlink>
          <a:srgbClr val="FD5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ndard_slides_A1_NEW_selection (003).pptx [Read-Only]" id="{5F4F9CD3-C138-4149-9194-728F70CAD828}" vid="{45F40A68-F43A-4169-A2F2-18EBCB122C3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2696347DD8674C95CD6F241B440ADF" ma:contentTypeVersion="1" ma:contentTypeDescription="Create a new document." ma:contentTypeScope="" ma:versionID="b47208b7ea1f959f94d4096822e01eb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117A334-D498-44A4-AB48-C75A3268FA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1C750F-8FA7-41BC-9820-F885E66506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D40ED9-5925-4167-B408-0E297DCD1317}">
  <ds:schemaRefs>
    <ds:schemaRef ds:uri="http://schemas.microsoft.com/sharepoint/v3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standard_slides_A1_NEW_selection (003)</Template>
  <TotalTime>12238</TotalTime>
  <Words>671</Words>
  <Application>Microsoft Office PowerPoint</Application>
  <PresentationFormat>On-screen Show (16:9)</PresentationFormat>
  <Paragraphs>126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erc-standard-presentation</vt:lpstr>
      <vt:lpstr>PowerPoint Presentation</vt:lpstr>
      <vt:lpstr>The ERC Evaluation process: 1 proposal, 2 steps.</vt:lpstr>
      <vt:lpstr>PowerPoint Presentation</vt:lpstr>
      <vt:lpstr>Evaluation</vt:lpstr>
      <vt:lpstr>PowerPoint Presentation</vt:lpstr>
      <vt:lpstr>PowerPoint Presentation</vt:lpstr>
      <vt:lpstr>PowerPoint Presentation</vt:lpstr>
      <vt:lpstr>Myths and Mistakes</vt:lpstr>
    </vt:vector>
  </TitlesOfParts>
  <Manager>Fabio.VELARDO@ec.europa.eu</Manager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ERC presentation</dc:subject>
  <dc:creator>KARANASOS Ioannis (ERCEA)</dc:creator>
  <cp:lastModifiedBy>BEUF-REIG Laura (ERCEA)</cp:lastModifiedBy>
  <cp:revision>149</cp:revision>
  <cp:lastPrinted>2024-04-16T13:29:41Z</cp:lastPrinted>
  <dcterms:created xsi:type="dcterms:W3CDTF">2022-05-03T15:14:16Z</dcterms:created>
  <dcterms:modified xsi:type="dcterms:W3CDTF">2024-07-09T12:57:24Z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0x010100242696347DD8674C95CD6F241B440ADF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2022-08-30T12:33:16Z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4c15cb24-06e4-4b72-9d7e-0e5ea3096570</vt:lpwstr>
  </property>
  <property fmtid="{D5CDD505-2E9C-101B-9397-08002B2CF9AE}" pid="9" name="MSIP_Label_6bd9ddd1-4d20-43f6-abfa-fc3c07406f94_ContentBits">
    <vt:lpwstr>0</vt:lpwstr>
  </property>
</Properties>
</file>