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6" r:id="rId4"/>
    <p:sldId id="262" r:id="rId5"/>
    <p:sldId id="261" r:id="rId6"/>
    <p:sldId id="26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9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79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49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47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07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3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2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01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77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81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5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F7CB-9FDD-421A-8058-17A9F9C01D07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D86F-E7E0-4725-96BE-FE9DC1464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7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43" y="3494076"/>
            <a:ext cx="2578649" cy="117881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47" y="3613477"/>
            <a:ext cx="1434749" cy="1162147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4505870" y="2263601"/>
            <a:ext cx="3293209" cy="5769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" y="32455"/>
            <a:ext cx="1624549" cy="4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A51E3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1"/>
          <p:cNvCxnSpPr/>
          <p:nvPr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rgbClr val="32414B"/>
            </a:solidFill>
          </a:ln>
          <a:effectLst>
            <a:glow>
              <a:schemeClr val="accent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  <a:softEdge rad="635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03996" y="2353276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>
                <a:latin typeface="Calibri" pitchFamily="34" charset="0"/>
              </a:rPr>
              <a:t>Chemistry </a:t>
            </a:r>
            <a:r>
              <a:rPr lang="de-CH" sz="2000" dirty="0" smtClean="0">
                <a:latin typeface="Calibri" pitchFamily="34" charset="0"/>
              </a:rPr>
              <a:t> +  Bioengineering </a:t>
            </a:r>
            <a:endParaRPr lang="de-DE" sz="2000" dirty="0"/>
          </a:p>
        </p:txBody>
      </p:sp>
      <p:cxnSp>
        <p:nvCxnSpPr>
          <p:cNvPr id="12" name="Gewinkelter Verbinder 11"/>
          <p:cNvCxnSpPr/>
          <p:nvPr/>
        </p:nvCxnSpPr>
        <p:spPr>
          <a:xfrm rot="5400000">
            <a:off x="5466396" y="2918565"/>
            <a:ext cx="657726" cy="493295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r Verbinder 13"/>
          <p:cNvCxnSpPr/>
          <p:nvPr/>
        </p:nvCxnSpPr>
        <p:spPr>
          <a:xfrm rot="16200000" flipH="1">
            <a:off x="6146007" y="2918566"/>
            <a:ext cx="657726" cy="493295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17270" y="3603366"/>
            <a:ext cx="71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Tools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6366956" y="360336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Drugs</a:t>
            </a:r>
            <a:endParaRPr lang="de-DE" sz="20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47" y="4898096"/>
            <a:ext cx="2892053" cy="1627621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427022" y="4784154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RNA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7831161" y="85609"/>
            <a:ext cx="434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Thorsten Stafforst – </a:t>
            </a:r>
            <a:r>
              <a:rPr lang="de-DE" dirty="0" err="1" smtClean="0"/>
              <a:t>RNA</a:t>
            </a:r>
            <a:r>
              <a:rPr lang="de-DE" dirty="0" err="1"/>
              <a:t>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2624100" y="1263865"/>
            <a:ext cx="77824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dirty="0" smtClean="0"/>
              <a:t>Site-</a:t>
            </a:r>
            <a:r>
              <a:rPr lang="de-DE" sz="2500" b="1" dirty="0" err="1" smtClean="0"/>
              <a:t>directed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RNA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base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editing</a:t>
            </a:r>
            <a:r>
              <a:rPr lang="de-DE" sz="2500" b="1" dirty="0" smtClean="0"/>
              <a:t> – A </a:t>
            </a:r>
            <a:r>
              <a:rPr lang="de-DE" sz="2500" b="1" dirty="0" err="1"/>
              <a:t>m</a:t>
            </a:r>
            <a:r>
              <a:rPr lang="de-DE" sz="2500" b="1" dirty="0" err="1" smtClean="0"/>
              <a:t>arketable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innovation</a:t>
            </a:r>
            <a:endParaRPr lang="de-DE" sz="25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678239" y="6426044"/>
            <a:ext cx="537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EIC</a:t>
            </a:r>
            <a:r>
              <a:rPr lang="de-DE" i="1" dirty="0" smtClean="0"/>
              <a:t> – </a:t>
            </a:r>
            <a:r>
              <a:rPr lang="de-DE" i="1" dirty="0" err="1" smtClean="0"/>
              <a:t>ERC</a:t>
            </a:r>
            <a:r>
              <a:rPr lang="de-DE" i="1" dirty="0" smtClean="0"/>
              <a:t> Workshop Gene </a:t>
            </a:r>
            <a:r>
              <a:rPr lang="de-DE" i="1" dirty="0" err="1" smtClean="0"/>
              <a:t>and</a:t>
            </a:r>
            <a:r>
              <a:rPr lang="de-DE" i="1" dirty="0" smtClean="0"/>
              <a:t> Cell </a:t>
            </a:r>
            <a:r>
              <a:rPr lang="de-DE" i="1" dirty="0" err="1" smtClean="0"/>
              <a:t>Therapy</a:t>
            </a:r>
            <a:r>
              <a:rPr lang="de-DE" i="1" dirty="0" smtClean="0"/>
              <a:t> – June 2021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2887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99" y="3686581"/>
            <a:ext cx="2578649" cy="117881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3" y="3805982"/>
            <a:ext cx="1434749" cy="1162147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1378626" y="2456106"/>
            <a:ext cx="3293209" cy="5769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" y="32455"/>
            <a:ext cx="1624549" cy="4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A51E3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1"/>
          <p:cNvCxnSpPr/>
          <p:nvPr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rgbClr val="32414B"/>
            </a:solidFill>
          </a:ln>
          <a:effectLst>
            <a:glow>
              <a:schemeClr val="accent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  <a:softEdge rad="635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476752" y="2545781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>
                <a:latin typeface="Calibri" pitchFamily="34" charset="0"/>
              </a:rPr>
              <a:t>Chemistry </a:t>
            </a:r>
            <a:r>
              <a:rPr lang="de-CH" sz="2000" dirty="0" smtClean="0">
                <a:latin typeface="Calibri" pitchFamily="34" charset="0"/>
              </a:rPr>
              <a:t> +  Bioengineering </a:t>
            </a:r>
            <a:endParaRPr lang="de-DE" sz="2000" dirty="0"/>
          </a:p>
        </p:txBody>
      </p:sp>
      <p:cxnSp>
        <p:nvCxnSpPr>
          <p:cNvPr id="12" name="Gewinkelter Verbinder 11"/>
          <p:cNvCxnSpPr/>
          <p:nvPr/>
        </p:nvCxnSpPr>
        <p:spPr>
          <a:xfrm rot="5400000">
            <a:off x="2339152" y="3111070"/>
            <a:ext cx="657726" cy="493295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r Verbinder 13"/>
          <p:cNvCxnSpPr/>
          <p:nvPr/>
        </p:nvCxnSpPr>
        <p:spPr>
          <a:xfrm rot="16200000" flipH="1">
            <a:off x="3018763" y="3111071"/>
            <a:ext cx="657726" cy="493295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090026" y="3795871"/>
            <a:ext cx="71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Tools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239712" y="379587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Drugs</a:t>
            </a:r>
            <a:endParaRPr lang="de-DE" sz="20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3" y="5090601"/>
            <a:ext cx="2892053" cy="1627621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2299778" y="497665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RNA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831161" y="85609"/>
            <a:ext cx="434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Thorsten Stafforst – </a:t>
            </a:r>
            <a:r>
              <a:rPr lang="de-DE" dirty="0" err="1" smtClean="0"/>
              <a:t>RNA</a:t>
            </a:r>
            <a:r>
              <a:rPr lang="de-DE" dirty="0" err="1"/>
              <a:t>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/>
          </a:p>
        </p:txBody>
      </p:sp>
      <p:pic>
        <p:nvPicPr>
          <p:cNvPr id="23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55152" b="52742"/>
          <a:stretch/>
        </p:blipFill>
        <p:spPr>
          <a:xfrm>
            <a:off x="6439881" y="1525674"/>
            <a:ext cx="2621280" cy="2040213"/>
          </a:xfrm>
        </p:spPr>
      </p:pic>
      <p:pic>
        <p:nvPicPr>
          <p:cNvPr id="24" name="Content Placeholder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5" b="52652"/>
          <a:stretch/>
        </p:blipFill>
        <p:spPr>
          <a:xfrm>
            <a:off x="9380633" y="1434050"/>
            <a:ext cx="2250240" cy="20441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120819" y="3126884"/>
            <a:ext cx="1208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ACIE</a:t>
            </a:r>
            <a:r>
              <a:rPr lang="de-DE" sz="1200" dirty="0" smtClean="0"/>
              <a:t> </a:t>
            </a:r>
            <a:r>
              <a:rPr lang="de-DE" sz="1200" b="1" dirty="0" smtClean="0"/>
              <a:t>2012</a:t>
            </a:r>
          </a:p>
          <a:p>
            <a:r>
              <a:rPr lang="de-DE" sz="1200" dirty="0" smtClean="0"/>
              <a:t>Nat. Meth. </a:t>
            </a:r>
            <a:r>
              <a:rPr lang="de-DE" sz="1200" b="1" dirty="0" smtClean="0"/>
              <a:t>2018</a:t>
            </a:r>
            <a:endParaRPr lang="de-DE" sz="1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0829207" y="3028854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Science </a:t>
            </a:r>
            <a:r>
              <a:rPr lang="de-DE" sz="1200" b="1" dirty="0" smtClean="0"/>
              <a:t>2017</a:t>
            </a:r>
            <a:endParaRPr lang="de-DE" sz="1200" b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1" y="697345"/>
            <a:ext cx="793784" cy="64296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1605" y="1427680"/>
            <a:ext cx="42272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dirty="0" smtClean="0"/>
              <a:t>Site-</a:t>
            </a:r>
            <a:r>
              <a:rPr lang="de-DE" sz="2500" b="1" dirty="0" err="1" smtClean="0"/>
              <a:t>directed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RNA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base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editing</a:t>
            </a:r>
            <a:endParaRPr lang="de-DE" sz="2500" b="1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46" y="3011564"/>
            <a:ext cx="615098" cy="5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99" y="3686581"/>
            <a:ext cx="2578649" cy="117881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3" y="3805982"/>
            <a:ext cx="1434749" cy="1162147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1378626" y="2456106"/>
            <a:ext cx="3293209" cy="5769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" y="32455"/>
            <a:ext cx="1624549" cy="4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A51E3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1"/>
          <p:cNvCxnSpPr/>
          <p:nvPr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rgbClr val="32414B"/>
            </a:solidFill>
          </a:ln>
          <a:effectLst>
            <a:glow>
              <a:schemeClr val="accent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  <a:softEdge rad="635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476752" y="2545781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>
                <a:latin typeface="Calibri" pitchFamily="34" charset="0"/>
              </a:rPr>
              <a:t>Chemistry </a:t>
            </a:r>
            <a:r>
              <a:rPr lang="de-CH" sz="2000" dirty="0" smtClean="0">
                <a:latin typeface="Calibri" pitchFamily="34" charset="0"/>
              </a:rPr>
              <a:t> +  Bioengineering </a:t>
            </a:r>
            <a:endParaRPr lang="de-DE" sz="2000" dirty="0"/>
          </a:p>
        </p:txBody>
      </p:sp>
      <p:cxnSp>
        <p:nvCxnSpPr>
          <p:cNvPr id="12" name="Gewinkelter Verbinder 11"/>
          <p:cNvCxnSpPr/>
          <p:nvPr/>
        </p:nvCxnSpPr>
        <p:spPr>
          <a:xfrm rot="5400000">
            <a:off x="2339152" y="3111070"/>
            <a:ext cx="657726" cy="493295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r Verbinder 13"/>
          <p:cNvCxnSpPr/>
          <p:nvPr/>
        </p:nvCxnSpPr>
        <p:spPr>
          <a:xfrm rot="16200000" flipH="1">
            <a:off x="3018763" y="3111071"/>
            <a:ext cx="657726" cy="493295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090026" y="3795871"/>
            <a:ext cx="71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Tools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239712" y="379587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Drugs</a:t>
            </a:r>
            <a:endParaRPr lang="de-DE" sz="20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3" y="5090601"/>
            <a:ext cx="2892053" cy="1627621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2299778" y="497665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RNA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831161" y="85609"/>
            <a:ext cx="434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Thorsten Stafforst – </a:t>
            </a:r>
            <a:r>
              <a:rPr lang="de-DE" dirty="0" err="1" smtClean="0"/>
              <a:t>RNA</a:t>
            </a:r>
            <a:r>
              <a:rPr lang="de-DE" dirty="0" err="1"/>
              <a:t>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/>
          </a:p>
        </p:txBody>
      </p:sp>
      <p:pic>
        <p:nvPicPr>
          <p:cNvPr id="23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55152" b="52742"/>
          <a:stretch/>
        </p:blipFill>
        <p:spPr>
          <a:xfrm>
            <a:off x="6439881" y="1525674"/>
            <a:ext cx="2621280" cy="2040213"/>
          </a:xfrm>
        </p:spPr>
      </p:pic>
      <p:pic>
        <p:nvPicPr>
          <p:cNvPr id="24" name="Content Placeholder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5" b="52652"/>
          <a:stretch/>
        </p:blipFill>
        <p:spPr>
          <a:xfrm>
            <a:off x="9380633" y="1434050"/>
            <a:ext cx="2250240" cy="20441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120819" y="3126884"/>
            <a:ext cx="1208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ACIE</a:t>
            </a:r>
            <a:r>
              <a:rPr lang="de-DE" sz="1200" dirty="0" smtClean="0"/>
              <a:t> </a:t>
            </a:r>
            <a:r>
              <a:rPr lang="de-DE" sz="1200" b="1" dirty="0" smtClean="0"/>
              <a:t>2012</a:t>
            </a:r>
          </a:p>
          <a:p>
            <a:r>
              <a:rPr lang="de-DE" sz="1200" dirty="0" smtClean="0"/>
              <a:t>Nat. Meth. </a:t>
            </a:r>
            <a:r>
              <a:rPr lang="de-DE" sz="1200" b="1" dirty="0" smtClean="0"/>
              <a:t>2018</a:t>
            </a:r>
            <a:endParaRPr lang="de-DE" sz="1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0829207" y="3028854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Science </a:t>
            </a:r>
            <a:r>
              <a:rPr lang="de-DE" sz="1200" b="1" dirty="0" smtClean="0"/>
              <a:t>2017</a:t>
            </a:r>
            <a:endParaRPr lang="de-DE" sz="1200" b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1" y="697345"/>
            <a:ext cx="793784" cy="64296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1605" y="1427680"/>
            <a:ext cx="42272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dirty="0" smtClean="0"/>
              <a:t>Site-</a:t>
            </a:r>
            <a:r>
              <a:rPr lang="de-DE" sz="2500" b="1" dirty="0" err="1" smtClean="0"/>
              <a:t>directed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RNA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base</a:t>
            </a:r>
            <a:r>
              <a:rPr lang="de-DE" sz="2500" b="1" dirty="0" smtClean="0"/>
              <a:t> </a:t>
            </a:r>
            <a:r>
              <a:rPr lang="de-DE" sz="2500" b="1" dirty="0" err="1" smtClean="0"/>
              <a:t>editing</a:t>
            </a:r>
            <a:endParaRPr lang="de-DE" sz="2500" b="1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02" y="3805982"/>
            <a:ext cx="1649158" cy="75390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A3001F7-DFFE-4D72-B453-D6FBBF86A8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0830"/>
          <a:stretch/>
        </p:blipFill>
        <p:spPr>
          <a:xfrm>
            <a:off x="6188241" y="4582674"/>
            <a:ext cx="2122987" cy="145603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789370" y="4470462"/>
            <a:ext cx="31155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RESTORE</a:t>
            </a:r>
            <a:endParaRPr lang="de-DE" b="1" dirty="0" smtClean="0"/>
          </a:p>
          <a:p>
            <a:r>
              <a:rPr lang="de-DE" dirty="0" smtClean="0">
                <a:cs typeface="Arial"/>
              </a:rPr>
              <a:t>◦</a:t>
            </a:r>
            <a:r>
              <a:rPr lang="de-DE" dirty="0" smtClean="0"/>
              <a:t> chem. mod. </a:t>
            </a:r>
            <a:r>
              <a:rPr lang="de-DE" dirty="0" err="1" smtClean="0"/>
              <a:t>ASO</a:t>
            </a:r>
            <a:endParaRPr lang="de-DE" dirty="0" smtClean="0"/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harness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endog</a:t>
            </a:r>
            <a:r>
              <a:rPr lang="de-DE" dirty="0" smtClean="0">
                <a:cs typeface="Arial"/>
              </a:rPr>
              <a:t>. </a:t>
            </a:r>
            <a:r>
              <a:rPr lang="de-DE" dirty="0" err="1" smtClean="0">
                <a:cs typeface="Arial"/>
              </a:rPr>
              <a:t>ADAR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highly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precise</a:t>
            </a:r>
            <a:r>
              <a:rPr lang="de-DE" dirty="0" smtClean="0">
                <a:cs typeface="Arial"/>
              </a:rPr>
              <a:t> A-</a:t>
            </a:r>
            <a:r>
              <a:rPr lang="de-DE" dirty="0" err="1" smtClean="0">
                <a:cs typeface="Arial"/>
              </a:rPr>
              <a:t>to</a:t>
            </a:r>
            <a:r>
              <a:rPr lang="de-DE" dirty="0" smtClean="0">
                <a:cs typeface="Arial"/>
              </a:rPr>
              <a:t>-I</a:t>
            </a: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novel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drug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platform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dosable</a:t>
            </a:r>
            <a:r>
              <a:rPr lang="de-DE" dirty="0" smtClean="0">
                <a:cs typeface="Arial"/>
              </a:rPr>
              <a:t>, reversible</a:t>
            </a:r>
          </a:p>
          <a:p>
            <a:r>
              <a:rPr lang="de-DE" dirty="0" smtClean="0">
                <a:cs typeface="Arial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cs typeface="Arial"/>
                <a:sym typeface="Wingdings" panose="05000000000000000000" pitchFamily="2" charset="2"/>
              </a:rPr>
              <a:t>safer</a:t>
            </a:r>
            <a:r>
              <a:rPr lang="de-DE" dirty="0" smtClean="0">
                <a:cs typeface="Arial"/>
                <a:sym typeface="Wingdings" panose="05000000000000000000" pitchFamily="2" charset="2"/>
              </a:rPr>
              <a:t>, </a:t>
            </a:r>
            <a:r>
              <a:rPr lang="de-DE" dirty="0" err="1" smtClean="0">
                <a:cs typeface="Arial"/>
                <a:sym typeface="Wingdings" panose="05000000000000000000" pitchFamily="2" charset="2"/>
              </a:rPr>
              <a:t>patient</a:t>
            </a:r>
            <a:r>
              <a:rPr lang="de-DE" dirty="0" smtClean="0"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cs typeface="Arial"/>
                <a:sym typeface="Wingdings" panose="05000000000000000000" pitchFamily="2" charset="2"/>
              </a:rPr>
              <a:t>compliance</a:t>
            </a:r>
            <a:r>
              <a:rPr lang="de-DE" dirty="0" smtClean="0">
                <a:cs typeface="Arial"/>
                <a:sym typeface="Wingdings" panose="05000000000000000000" pitchFamily="2" charset="2"/>
              </a:rPr>
              <a:t> (?)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274848" y="6234002"/>
            <a:ext cx="20942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i="1" dirty="0" smtClean="0"/>
              <a:t>Stafforst</a:t>
            </a:r>
            <a:r>
              <a:rPr lang="de-DE" sz="1300" dirty="0" smtClean="0"/>
              <a:t>  Nat. Biotech. </a:t>
            </a:r>
            <a:r>
              <a:rPr lang="de-DE" sz="1300" b="1" dirty="0" smtClean="0"/>
              <a:t>2019</a:t>
            </a:r>
            <a:endParaRPr lang="de-DE" sz="1300" b="1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46" y="3011564"/>
            <a:ext cx="615098" cy="5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" y="32455"/>
            <a:ext cx="1624549" cy="4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A51E3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1"/>
          <p:cNvCxnSpPr/>
          <p:nvPr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rgbClr val="32414B"/>
            </a:solidFill>
          </a:ln>
          <a:effectLst>
            <a:glow>
              <a:schemeClr val="accent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  <a:softEdge rad="635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7"/>
          <p:cNvSpPr txBox="1"/>
          <p:nvPr/>
        </p:nvSpPr>
        <p:spPr>
          <a:xfrm>
            <a:off x="2337150" y="995905"/>
            <a:ext cx="7517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The promise of therapeutic RNA base editing</a:t>
            </a:r>
            <a:endParaRPr lang="en-US" sz="2500" b="1" dirty="0"/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ED2D4C82-BB6C-AB44-967D-2E4AEFFA257F}"/>
              </a:ext>
            </a:extLst>
          </p:cNvPr>
          <p:cNvGrpSpPr/>
          <p:nvPr/>
        </p:nvGrpSpPr>
        <p:grpSpPr>
          <a:xfrm>
            <a:off x="687832" y="1613158"/>
            <a:ext cx="8256556" cy="2482991"/>
            <a:chOff x="-38377" y="1476912"/>
            <a:chExt cx="12268754" cy="3250431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57DAA970-94EB-994C-BA64-2FAAA752F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377" y="1476912"/>
              <a:ext cx="12268754" cy="64475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1320770386">
                    <a:custGeom>
                      <a:avLst/>
                      <a:gdLst>
                        <a:gd name="connsiteX0" fmla="*/ 0 w 12192000"/>
                        <a:gd name="connsiteY0" fmla="*/ 0 h 661328"/>
                        <a:gd name="connsiteX1" fmla="*/ 580571 w 12192000"/>
                        <a:gd name="connsiteY1" fmla="*/ 0 h 661328"/>
                        <a:gd name="connsiteX2" fmla="*/ 1161143 w 12192000"/>
                        <a:gd name="connsiteY2" fmla="*/ 0 h 661328"/>
                        <a:gd name="connsiteX3" fmla="*/ 1985554 w 12192000"/>
                        <a:gd name="connsiteY3" fmla="*/ 0 h 661328"/>
                        <a:gd name="connsiteX4" fmla="*/ 2809966 w 12192000"/>
                        <a:gd name="connsiteY4" fmla="*/ 0 h 661328"/>
                        <a:gd name="connsiteX5" fmla="*/ 3024777 w 12192000"/>
                        <a:gd name="connsiteY5" fmla="*/ 0 h 661328"/>
                        <a:gd name="connsiteX6" fmla="*/ 3239589 w 12192000"/>
                        <a:gd name="connsiteY6" fmla="*/ 0 h 661328"/>
                        <a:gd name="connsiteX7" fmla="*/ 3942080 w 12192000"/>
                        <a:gd name="connsiteY7" fmla="*/ 0 h 661328"/>
                        <a:gd name="connsiteX8" fmla="*/ 4766491 w 12192000"/>
                        <a:gd name="connsiteY8" fmla="*/ 0 h 661328"/>
                        <a:gd name="connsiteX9" fmla="*/ 5468983 w 12192000"/>
                        <a:gd name="connsiteY9" fmla="*/ 0 h 661328"/>
                        <a:gd name="connsiteX10" fmla="*/ 6171474 w 12192000"/>
                        <a:gd name="connsiteY10" fmla="*/ 0 h 661328"/>
                        <a:gd name="connsiteX11" fmla="*/ 6873966 w 12192000"/>
                        <a:gd name="connsiteY11" fmla="*/ 0 h 661328"/>
                        <a:gd name="connsiteX12" fmla="*/ 7332617 w 12192000"/>
                        <a:gd name="connsiteY12" fmla="*/ 0 h 661328"/>
                        <a:gd name="connsiteX13" fmla="*/ 8157029 w 12192000"/>
                        <a:gd name="connsiteY13" fmla="*/ 0 h 661328"/>
                        <a:gd name="connsiteX14" fmla="*/ 8371840 w 12192000"/>
                        <a:gd name="connsiteY14" fmla="*/ 0 h 661328"/>
                        <a:gd name="connsiteX15" fmla="*/ 9074331 w 12192000"/>
                        <a:gd name="connsiteY15" fmla="*/ 0 h 661328"/>
                        <a:gd name="connsiteX16" fmla="*/ 9776823 w 12192000"/>
                        <a:gd name="connsiteY16" fmla="*/ 0 h 661328"/>
                        <a:gd name="connsiteX17" fmla="*/ 10235474 w 12192000"/>
                        <a:gd name="connsiteY17" fmla="*/ 0 h 661328"/>
                        <a:gd name="connsiteX18" fmla="*/ 11059886 w 12192000"/>
                        <a:gd name="connsiteY18" fmla="*/ 0 h 661328"/>
                        <a:gd name="connsiteX19" fmla="*/ 11396617 w 12192000"/>
                        <a:gd name="connsiteY19" fmla="*/ 0 h 661328"/>
                        <a:gd name="connsiteX20" fmla="*/ 12192000 w 12192000"/>
                        <a:gd name="connsiteY20" fmla="*/ 0 h 661328"/>
                        <a:gd name="connsiteX21" fmla="*/ 12192000 w 12192000"/>
                        <a:gd name="connsiteY21" fmla="*/ 330664 h 661328"/>
                        <a:gd name="connsiteX22" fmla="*/ 12192000 w 12192000"/>
                        <a:gd name="connsiteY22" fmla="*/ 661328 h 661328"/>
                        <a:gd name="connsiteX23" fmla="*/ 11855269 w 12192000"/>
                        <a:gd name="connsiteY23" fmla="*/ 661328 h 661328"/>
                        <a:gd name="connsiteX24" fmla="*/ 11396617 w 12192000"/>
                        <a:gd name="connsiteY24" fmla="*/ 661328 h 661328"/>
                        <a:gd name="connsiteX25" fmla="*/ 10694126 w 12192000"/>
                        <a:gd name="connsiteY25" fmla="*/ 661328 h 661328"/>
                        <a:gd name="connsiteX26" fmla="*/ 9869714 w 12192000"/>
                        <a:gd name="connsiteY26" fmla="*/ 661328 h 661328"/>
                        <a:gd name="connsiteX27" fmla="*/ 9045303 w 12192000"/>
                        <a:gd name="connsiteY27" fmla="*/ 661328 h 661328"/>
                        <a:gd name="connsiteX28" fmla="*/ 8708571 w 12192000"/>
                        <a:gd name="connsiteY28" fmla="*/ 661328 h 661328"/>
                        <a:gd name="connsiteX29" fmla="*/ 8371840 w 12192000"/>
                        <a:gd name="connsiteY29" fmla="*/ 661328 h 661328"/>
                        <a:gd name="connsiteX30" fmla="*/ 8157029 w 12192000"/>
                        <a:gd name="connsiteY30" fmla="*/ 661328 h 661328"/>
                        <a:gd name="connsiteX31" fmla="*/ 7820297 w 12192000"/>
                        <a:gd name="connsiteY31" fmla="*/ 661328 h 661328"/>
                        <a:gd name="connsiteX32" fmla="*/ 7361646 w 12192000"/>
                        <a:gd name="connsiteY32" fmla="*/ 661328 h 661328"/>
                        <a:gd name="connsiteX33" fmla="*/ 7146834 w 12192000"/>
                        <a:gd name="connsiteY33" fmla="*/ 661328 h 661328"/>
                        <a:gd name="connsiteX34" fmla="*/ 6322423 w 12192000"/>
                        <a:gd name="connsiteY34" fmla="*/ 661328 h 661328"/>
                        <a:gd name="connsiteX35" fmla="*/ 5985691 w 12192000"/>
                        <a:gd name="connsiteY35" fmla="*/ 661328 h 661328"/>
                        <a:gd name="connsiteX36" fmla="*/ 5161280 w 12192000"/>
                        <a:gd name="connsiteY36" fmla="*/ 661328 h 661328"/>
                        <a:gd name="connsiteX37" fmla="*/ 4824549 w 12192000"/>
                        <a:gd name="connsiteY37" fmla="*/ 661328 h 661328"/>
                        <a:gd name="connsiteX38" fmla="*/ 4122057 w 12192000"/>
                        <a:gd name="connsiteY38" fmla="*/ 661328 h 661328"/>
                        <a:gd name="connsiteX39" fmla="*/ 3907246 w 12192000"/>
                        <a:gd name="connsiteY39" fmla="*/ 661328 h 661328"/>
                        <a:gd name="connsiteX40" fmla="*/ 3692434 w 12192000"/>
                        <a:gd name="connsiteY40" fmla="*/ 661328 h 661328"/>
                        <a:gd name="connsiteX41" fmla="*/ 3111863 w 12192000"/>
                        <a:gd name="connsiteY41" fmla="*/ 661328 h 661328"/>
                        <a:gd name="connsiteX42" fmla="*/ 2287451 w 12192000"/>
                        <a:gd name="connsiteY42" fmla="*/ 661328 h 661328"/>
                        <a:gd name="connsiteX43" fmla="*/ 1828800 w 12192000"/>
                        <a:gd name="connsiteY43" fmla="*/ 661328 h 661328"/>
                        <a:gd name="connsiteX44" fmla="*/ 1004389 w 12192000"/>
                        <a:gd name="connsiteY44" fmla="*/ 661328 h 661328"/>
                        <a:gd name="connsiteX45" fmla="*/ 545737 w 12192000"/>
                        <a:gd name="connsiteY45" fmla="*/ 661328 h 661328"/>
                        <a:gd name="connsiteX46" fmla="*/ 0 w 12192000"/>
                        <a:gd name="connsiteY46" fmla="*/ 661328 h 661328"/>
                        <a:gd name="connsiteX47" fmla="*/ 0 w 12192000"/>
                        <a:gd name="connsiteY47" fmla="*/ 324051 h 661328"/>
                        <a:gd name="connsiteX48" fmla="*/ 0 w 12192000"/>
                        <a:gd name="connsiteY48" fmla="*/ 0 h 6613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12192000" h="661328" fill="none" extrusionOk="0">
                          <a:moveTo>
                            <a:pt x="0" y="0"/>
                          </a:moveTo>
                          <a:cubicBezTo>
                            <a:pt x="212968" y="-19876"/>
                            <a:pt x="301286" y="65555"/>
                            <a:pt x="580571" y="0"/>
                          </a:cubicBezTo>
                          <a:cubicBezTo>
                            <a:pt x="859856" y="-65555"/>
                            <a:pt x="885186" y="57217"/>
                            <a:pt x="1161143" y="0"/>
                          </a:cubicBezTo>
                          <a:cubicBezTo>
                            <a:pt x="1437100" y="-57217"/>
                            <a:pt x="1633335" y="27971"/>
                            <a:pt x="1985554" y="0"/>
                          </a:cubicBezTo>
                          <a:cubicBezTo>
                            <a:pt x="2337773" y="-27971"/>
                            <a:pt x="2443889" y="64482"/>
                            <a:pt x="2809966" y="0"/>
                          </a:cubicBezTo>
                          <a:cubicBezTo>
                            <a:pt x="3176043" y="-64482"/>
                            <a:pt x="2942438" y="7945"/>
                            <a:pt x="3024777" y="0"/>
                          </a:cubicBezTo>
                          <a:cubicBezTo>
                            <a:pt x="3107116" y="-7945"/>
                            <a:pt x="3163412" y="10319"/>
                            <a:pt x="3239589" y="0"/>
                          </a:cubicBezTo>
                          <a:cubicBezTo>
                            <a:pt x="3315766" y="-10319"/>
                            <a:pt x="3801051" y="43665"/>
                            <a:pt x="3942080" y="0"/>
                          </a:cubicBezTo>
                          <a:cubicBezTo>
                            <a:pt x="4083109" y="-43665"/>
                            <a:pt x="4526760" y="32077"/>
                            <a:pt x="4766491" y="0"/>
                          </a:cubicBezTo>
                          <a:cubicBezTo>
                            <a:pt x="5006222" y="-32077"/>
                            <a:pt x="5320885" y="76644"/>
                            <a:pt x="5468983" y="0"/>
                          </a:cubicBezTo>
                          <a:cubicBezTo>
                            <a:pt x="5617081" y="-76644"/>
                            <a:pt x="6013794" y="17640"/>
                            <a:pt x="6171474" y="0"/>
                          </a:cubicBezTo>
                          <a:cubicBezTo>
                            <a:pt x="6329154" y="-17640"/>
                            <a:pt x="6635925" y="22303"/>
                            <a:pt x="6873966" y="0"/>
                          </a:cubicBezTo>
                          <a:cubicBezTo>
                            <a:pt x="7112007" y="-22303"/>
                            <a:pt x="7123842" y="42891"/>
                            <a:pt x="7332617" y="0"/>
                          </a:cubicBezTo>
                          <a:cubicBezTo>
                            <a:pt x="7541392" y="-42891"/>
                            <a:pt x="7910922" y="77693"/>
                            <a:pt x="8157029" y="0"/>
                          </a:cubicBezTo>
                          <a:cubicBezTo>
                            <a:pt x="8403136" y="-77693"/>
                            <a:pt x="8323352" y="10009"/>
                            <a:pt x="8371840" y="0"/>
                          </a:cubicBezTo>
                          <a:cubicBezTo>
                            <a:pt x="8420328" y="-10009"/>
                            <a:pt x="8861311" y="12351"/>
                            <a:pt x="9074331" y="0"/>
                          </a:cubicBezTo>
                          <a:cubicBezTo>
                            <a:pt x="9287351" y="-12351"/>
                            <a:pt x="9431619" y="17429"/>
                            <a:pt x="9776823" y="0"/>
                          </a:cubicBezTo>
                          <a:cubicBezTo>
                            <a:pt x="10122027" y="-17429"/>
                            <a:pt x="10087998" y="24474"/>
                            <a:pt x="10235474" y="0"/>
                          </a:cubicBezTo>
                          <a:cubicBezTo>
                            <a:pt x="10382950" y="-24474"/>
                            <a:pt x="10791883" y="88419"/>
                            <a:pt x="11059886" y="0"/>
                          </a:cubicBezTo>
                          <a:cubicBezTo>
                            <a:pt x="11327889" y="-88419"/>
                            <a:pt x="11237291" y="18522"/>
                            <a:pt x="11396617" y="0"/>
                          </a:cubicBezTo>
                          <a:cubicBezTo>
                            <a:pt x="11555943" y="-18522"/>
                            <a:pt x="11927578" y="38569"/>
                            <a:pt x="12192000" y="0"/>
                          </a:cubicBezTo>
                          <a:cubicBezTo>
                            <a:pt x="12221007" y="141990"/>
                            <a:pt x="12178447" y="253081"/>
                            <a:pt x="12192000" y="330664"/>
                          </a:cubicBezTo>
                          <a:cubicBezTo>
                            <a:pt x="12205553" y="408247"/>
                            <a:pt x="12167013" y="587292"/>
                            <a:pt x="12192000" y="661328"/>
                          </a:cubicBezTo>
                          <a:cubicBezTo>
                            <a:pt x="12108999" y="674509"/>
                            <a:pt x="11936762" y="622884"/>
                            <a:pt x="11855269" y="661328"/>
                          </a:cubicBezTo>
                          <a:cubicBezTo>
                            <a:pt x="11773776" y="699772"/>
                            <a:pt x="11595503" y="632845"/>
                            <a:pt x="11396617" y="661328"/>
                          </a:cubicBezTo>
                          <a:cubicBezTo>
                            <a:pt x="11197731" y="689811"/>
                            <a:pt x="10955715" y="621826"/>
                            <a:pt x="10694126" y="661328"/>
                          </a:cubicBezTo>
                          <a:cubicBezTo>
                            <a:pt x="10432537" y="700830"/>
                            <a:pt x="10135288" y="597209"/>
                            <a:pt x="9869714" y="661328"/>
                          </a:cubicBezTo>
                          <a:cubicBezTo>
                            <a:pt x="9604140" y="725447"/>
                            <a:pt x="9262799" y="573762"/>
                            <a:pt x="9045303" y="661328"/>
                          </a:cubicBezTo>
                          <a:cubicBezTo>
                            <a:pt x="8827807" y="748894"/>
                            <a:pt x="8848743" y="626244"/>
                            <a:pt x="8708571" y="661328"/>
                          </a:cubicBezTo>
                          <a:cubicBezTo>
                            <a:pt x="8568399" y="696412"/>
                            <a:pt x="8458626" y="640769"/>
                            <a:pt x="8371840" y="661328"/>
                          </a:cubicBezTo>
                          <a:cubicBezTo>
                            <a:pt x="8285054" y="681887"/>
                            <a:pt x="8243393" y="635850"/>
                            <a:pt x="8157029" y="661328"/>
                          </a:cubicBezTo>
                          <a:cubicBezTo>
                            <a:pt x="8070665" y="686806"/>
                            <a:pt x="7893398" y="652342"/>
                            <a:pt x="7820297" y="661328"/>
                          </a:cubicBezTo>
                          <a:cubicBezTo>
                            <a:pt x="7747196" y="670314"/>
                            <a:pt x="7484046" y="613448"/>
                            <a:pt x="7361646" y="661328"/>
                          </a:cubicBezTo>
                          <a:cubicBezTo>
                            <a:pt x="7239246" y="709208"/>
                            <a:pt x="7233549" y="655572"/>
                            <a:pt x="7146834" y="661328"/>
                          </a:cubicBezTo>
                          <a:cubicBezTo>
                            <a:pt x="7060119" y="667084"/>
                            <a:pt x="6580065" y="642845"/>
                            <a:pt x="6322423" y="661328"/>
                          </a:cubicBezTo>
                          <a:cubicBezTo>
                            <a:pt x="6064781" y="679811"/>
                            <a:pt x="6069848" y="641031"/>
                            <a:pt x="5985691" y="661328"/>
                          </a:cubicBezTo>
                          <a:cubicBezTo>
                            <a:pt x="5901534" y="681625"/>
                            <a:pt x="5543282" y="601953"/>
                            <a:pt x="5161280" y="661328"/>
                          </a:cubicBezTo>
                          <a:cubicBezTo>
                            <a:pt x="4779278" y="720703"/>
                            <a:pt x="4936750" y="626188"/>
                            <a:pt x="4824549" y="661328"/>
                          </a:cubicBezTo>
                          <a:cubicBezTo>
                            <a:pt x="4712348" y="696468"/>
                            <a:pt x="4340281" y="651296"/>
                            <a:pt x="4122057" y="661328"/>
                          </a:cubicBezTo>
                          <a:cubicBezTo>
                            <a:pt x="3903833" y="671360"/>
                            <a:pt x="3983344" y="641951"/>
                            <a:pt x="3907246" y="661328"/>
                          </a:cubicBezTo>
                          <a:cubicBezTo>
                            <a:pt x="3831148" y="680705"/>
                            <a:pt x="3736601" y="647111"/>
                            <a:pt x="3692434" y="661328"/>
                          </a:cubicBezTo>
                          <a:cubicBezTo>
                            <a:pt x="3648267" y="675545"/>
                            <a:pt x="3390375" y="632381"/>
                            <a:pt x="3111863" y="661328"/>
                          </a:cubicBezTo>
                          <a:cubicBezTo>
                            <a:pt x="2833351" y="690275"/>
                            <a:pt x="2623196" y="598549"/>
                            <a:pt x="2287451" y="661328"/>
                          </a:cubicBezTo>
                          <a:cubicBezTo>
                            <a:pt x="1951706" y="724107"/>
                            <a:pt x="2026043" y="641478"/>
                            <a:pt x="1828800" y="661328"/>
                          </a:cubicBezTo>
                          <a:cubicBezTo>
                            <a:pt x="1631557" y="681178"/>
                            <a:pt x="1259539" y="650423"/>
                            <a:pt x="1004389" y="661328"/>
                          </a:cubicBezTo>
                          <a:cubicBezTo>
                            <a:pt x="749239" y="672233"/>
                            <a:pt x="718595" y="632462"/>
                            <a:pt x="545737" y="661328"/>
                          </a:cubicBezTo>
                          <a:cubicBezTo>
                            <a:pt x="372879" y="690194"/>
                            <a:pt x="265030" y="599065"/>
                            <a:pt x="0" y="661328"/>
                          </a:cubicBezTo>
                          <a:cubicBezTo>
                            <a:pt x="-35447" y="548758"/>
                            <a:pt x="1260" y="435488"/>
                            <a:pt x="0" y="324051"/>
                          </a:cubicBezTo>
                          <a:cubicBezTo>
                            <a:pt x="-1260" y="212614"/>
                            <a:pt x="6273" y="112227"/>
                            <a:pt x="0" y="0"/>
                          </a:cubicBezTo>
                          <a:close/>
                        </a:path>
                        <a:path w="12192000" h="661328" stroke="0" extrusionOk="0">
                          <a:moveTo>
                            <a:pt x="0" y="0"/>
                          </a:moveTo>
                          <a:cubicBezTo>
                            <a:pt x="91580" y="-18054"/>
                            <a:pt x="251989" y="1780"/>
                            <a:pt x="336731" y="0"/>
                          </a:cubicBezTo>
                          <a:cubicBezTo>
                            <a:pt x="421473" y="-1780"/>
                            <a:pt x="812767" y="16208"/>
                            <a:pt x="1039223" y="0"/>
                          </a:cubicBezTo>
                          <a:cubicBezTo>
                            <a:pt x="1265679" y="-16208"/>
                            <a:pt x="1516800" y="41703"/>
                            <a:pt x="1741714" y="0"/>
                          </a:cubicBezTo>
                          <a:cubicBezTo>
                            <a:pt x="1966628" y="-41703"/>
                            <a:pt x="1857226" y="18125"/>
                            <a:pt x="1956526" y="0"/>
                          </a:cubicBezTo>
                          <a:cubicBezTo>
                            <a:pt x="2055826" y="-18125"/>
                            <a:pt x="2081682" y="18666"/>
                            <a:pt x="2171337" y="0"/>
                          </a:cubicBezTo>
                          <a:cubicBezTo>
                            <a:pt x="2260992" y="-18666"/>
                            <a:pt x="2473797" y="44640"/>
                            <a:pt x="2751909" y="0"/>
                          </a:cubicBezTo>
                          <a:cubicBezTo>
                            <a:pt x="3030021" y="-44640"/>
                            <a:pt x="2930630" y="38352"/>
                            <a:pt x="3088640" y="0"/>
                          </a:cubicBezTo>
                          <a:cubicBezTo>
                            <a:pt x="3246650" y="-38352"/>
                            <a:pt x="3501167" y="30399"/>
                            <a:pt x="3913051" y="0"/>
                          </a:cubicBezTo>
                          <a:cubicBezTo>
                            <a:pt x="4324935" y="-30399"/>
                            <a:pt x="4147111" y="23828"/>
                            <a:pt x="4371703" y="0"/>
                          </a:cubicBezTo>
                          <a:cubicBezTo>
                            <a:pt x="4596295" y="-23828"/>
                            <a:pt x="4490525" y="19641"/>
                            <a:pt x="4586514" y="0"/>
                          </a:cubicBezTo>
                          <a:cubicBezTo>
                            <a:pt x="4682503" y="-19641"/>
                            <a:pt x="5058148" y="47448"/>
                            <a:pt x="5410926" y="0"/>
                          </a:cubicBezTo>
                          <a:cubicBezTo>
                            <a:pt x="5763704" y="-47448"/>
                            <a:pt x="5740105" y="21801"/>
                            <a:pt x="5991497" y="0"/>
                          </a:cubicBezTo>
                          <a:cubicBezTo>
                            <a:pt x="6242889" y="-21801"/>
                            <a:pt x="6266776" y="35727"/>
                            <a:pt x="6450149" y="0"/>
                          </a:cubicBezTo>
                          <a:cubicBezTo>
                            <a:pt x="6633522" y="-35727"/>
                            <a:pt x="6679961" y="27883"/>
                            <a:pt x="6786880" y="0"/>
                          </a:cubicBezTo>
                          <a:cubicBezTo>
                            <a:pt x="6893799" y="-27883"/>
                            <a:pt x="7226254" y="51863"/>
                            <a:pt x="7489371" y="0"/>
                          </a:cubicBezTo>
                          <a:cubicBezTo>
                            <a:pt x="7752488" y="-51863"/>
                            <a:pt x="7745620" y="10055"/>
                            <a:pt x="7826103" y="0"/>
                          </a:cubicBezTo>
                          <a:cubicBezTo>
                            <a:pt x="7906586" y="-10055"/>
                            <a:pt x="8057854" y="25868"/>
                            <a:pt x="8162834" y="0"/>
                          </a:cubicBezTo>
                          <a:cubicBezTo>
                            <a:pt x="8267814" y="-25868"/>
                            <a:pt x="8329044" y="25642"/>
                            <a:pt x="8377646" y="0"/>
                          </a:cubicBezTo>
                          <a:cubicBezTo>
                            <a:pt x="8426248" y="-25642"/>
                            <a:pt x="8540710" y="20639"/>
                            <a:pt x="8592457" y="0"/>
                          </a:cubicBezTo>
                          <a:cubicBezTo>
                            <a:pt x="8644204" y="-20639"/>
                            <a:pt x="9015505" y="20158"/>
                            <a:pt x="9294949" y="0"/>
                          </a:cubicBezTo>
                          <a:cubicBezTo>
                            <a:pt x="9574393" y="-20158"/>
                            <a:pt x="9847286" y="60019"/>
                            <a:pt x="9997440" y="0"/>
                          </a:cubicBezTo>
                          <a:cubicBezTo>
                            <a:pt x="10147594" y="-60019"/>
                            <a:pt x="10556888" y="70395"/>
                            <a:pt x="10821851" y="0"/>
                          </a:cubicBezTo>
                          <a:cubicBezTo>
                            <a:pt x="11086814" y="-70395"/>
                            <a:pt x="11247860" y="40245"/>
                            <a:pt x="11646263" y="0"/>
                          </a:cubicBezTo>
                          <a:cubicBezTo>
                            <a:pt x="12044666" y="-40245"/>
                            <a:pt x="12077473" y="45631"/>
                            <a:pt x="12192000" y="0"/>
                          </a:cubicBezTo>
                          <a:cubicBezTo>
                            <a:pt x="12218178" y="104849"/>
                            <a:pt x="12173676" y="249790"/>
                            <a:pt x="12192000" y="324051"/>
                          </a:cubicBezTo>
                          <a:cubicBezTo>
                            <a:pt x="12210324" y="398312"/>
                            <a:pt x="12179015" y="516796"/>
                            <a:pt x="12192000" y="661328"/>
                          </a:cubicBezTo>
                          <a:cubicBezTo>
                            <a:pt x="12032714" y="664439"/>
                            <a:pt x="11872429" y="626180"/>
                            <a:pt x="11733349" y="661328"/>
                          </a:cubicBezTo>
                          <a:cubicBezTo>
                            <a:pt x="11594269" y="696476"/>
                            <a:pt x="11542338" y="626549"/>
                            <a:pt x="11396617" y="661328"/>
                          </a:cubicBezTo>
                          <a:cubicBezTo>
                            <a:pt x="11250896" y="696107"/>
                            <a:pt x="11276017" y="655719"/>
                            <a:pt x="11181806" y="661328"/>
                          </a:cubicBezTo>
                          <a:cubicBezTo>
                            <a:pt x="11087595" y="666937"/>
                            <a:pt x="10882144" y="635641"/>
                            <a:pt x="10723154" y="661328"/>
                          </a:cubicBezTo>
                          <a:cubicBezTo>
                            <a:pt x="10564164" y="687015"/>
                            <a:pt x="10475081" y="644500"/>
                            <a:pt x="10386423" y="661328"/>
                          </a:cubicBezTo>
                          <a:cubicBezTo>
                            <a:pt x="10297765" y="678156"/>
                            <a:pt x="9750561" y="590053"/>
                            <a:pt x="9562011" y="661328"/>
                          </a:cubicBezTo>
                          <a:cubicBezTo>
                            <a:pt x="9373461" y="732603"/>
                            <a:pt x="8985416" y="596101"/>
                            <a:pt x="8737600" y="661328"/>
                          </a:cubicBezTo>
                          <a:cubicBezTo>
                            <a:pt x="8489784" y="726555"/>
                            <a:pt x="8079239" y="654534"/>
                            <a:pt x="7913189" y="661328"/>
                          </a:cubicBezTo>
                          <a:cubicBezTo>
                            <a:pt x="7747139" y="668122"/>
                            <a:pt x="7652881" y="648279"/>
                            <a:pt x="7576457" y="661328"/>
                          </a:cubicBezTo>
                          <a:cubicBezTo>
                            <a:pt x="7500033" y="674377"/>
                            <a:pt x="7239212" y="627752"/>
                            <a:pt x="7117806" y="661328"/>
                          </a:cubicBezTo>
                          <a:cubicBezTo>
                            <a:pt x="6996400" y="694904"/>
                            <a:pt x="6824712" y="602156"/>
                            <a:pt x="6537234" y="661328"/>
                          </a:cubicBezTo>
                          <a:cubicBezTo>
                            <a:pt x="6249756" y="720500"/>
                            <a:pt x="6068984" y="616370"/>
                            <a:pt x="5834743" y="661328"/>
                          </a:cubicBezTo>
                          <a:cubicBezTo>
                            <a:pt x="5600502" y="706286"/>
                            <a:pt x="5642071" y="627108"/>
                            <a:pt x="5498011" y="661328"/>
                          </a:cubicBezTo>
                          <a:cubicBezTo>
                            <a:pt x="5353951" y="695548"/>
                            <a:pt x="5243861" y="648521"/>
                            <a:pt x="5039360" y="661328"/>
                          </a:cubicBezTo>
                          <a:cubicBezTo>
                            <a:pt x="4834859" y="674135"/>
                            <a:pt x="4822733" y="646293"/>
                            <a:pt x="4702629" y="661328"/>
                          </a:cubicBezTo>
                          <a:cubicBezTo>
                            <a:pt x="4582525" y="676363"/>
                            <a:pt x="4160932" y="653595"/>
                            <a:pt x="4000137" y="661328"/>
                          </a:cubicBezTo>
                          <a:cubicBezTo>
                            <a:pt x="3839342" y="669061"/>
                            <a:pt x="3844043" y="647837"/>
                            <a:pt x="3785326" y="661328"/>
                          </a:cubicBezTo>
                          <a:cubicBezTo>
                            <a:pt x="3726609" y="674819"/>
                            <a:pt x="3564870" y="657576"/>
                            <a:pt x="3448594" y="661328"/>
                          </a:cubicBezTo>
                          <a:cubicBezTo>
                            <a:pt x="3332318" y="665080"/>
                            <a:pt x="2911250" y="602784"/>
                            <a:pt x="2746103" y="661328"/>
                          </a:cubicBezTo>
                          <a:cubicBezTo>
                            <a:pt x="2580956" y="719872"/>
                            <a:pt x="2360781" y="617664"/>
                            <a:pt x="2165531" y="661328"/>
                          </a:cubicBezTo>
                          <a:cubicBezTo>
                            <a:pt x="1970281" y="704992"/>
                            <a:pt x="1701902" y="634857"/>
                            <a:pt x="1463040" y="661328"/>
                          </a:cubicBezTo>
                          <a:cubicBezTo>
                            <a:pt x="1224178" y="687799"/>
                            <a:pt x="1235768" y="655567"/>
                            <a:pt x="1126309" y="661328"/>
                          </a:cubicBezTo>
                          <a:cubicBezTo>
                            <a:pt x="1016850" y="667089"/>
                            <a:pt x="346107" y="534798"/>
                            <a:pt x="0" y="661328"/>
                          </a:cubicBezTo>
                          <a:cubicBezTo>
                            <a:pt x="-33398" y="569735"/>
                            <a:pt x="13625" y="470187"/>
                            <a:pt x="0" y="343891"/>
                          </a:cubicBezTo>
                          <a:cubicBezTo>
                            <a:pt x="-13625" y="217595"/>
                            <a:pt x="11563" y="14501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D42E801D-38F0-914C-A219-CADEBC943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130656"/>
              <a:ext cx="12192000" cy="2596687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609918396">
                    <a:custGeom>
                      <a:avLst/>
                      <a:gdLst>
                        <a:gd name="connsiteX0" fmla="*/ 0 w 12192000"/>
                        <a:gd name="connsiteY0" fmla="*/ 0 h 2596687"/>
                        <a:gd name="connsiteX1" fmla="*/ 336731 w 12192000"/>
                        <a:gd name="connsiteY1" fmla="*/ 0 h 2596687"/>
                        <a:gd name="connsiteX2" fmla="*/ 795383 w 12192000"/>
                        <a:gd name="connsiteY2" fmla="*/ 0 h 2596687"/>
                        <a:gd name="connsiteX3" fmla="*/ 1375954 w 12192000"/>
                        <a:gd name="connsiteY3" fmla="*/ 0 h 2596687"/>
                        <a:gd name="connsiteX4" fmla="*/ 1834606 w 12192000"/>
                        <a:gd name="connsiteY4" fmla="*/ 0 h 2596687"/>
                        <a:gd name="connsiteX5" fmla="*/ 2293257 w 12192000"/>
                        <a:gd name="connsiteY5" fmla="*/ 0 h 2596687"/>
                        <a:gd name="connsiteX6" fmla="*/ 2629989 w 12192000"/>
                        <a:gd name="connsiteY6" fmla="*/ 0 h 2596687"/>
                        <a:gd name="connsiteX7" fmla="*/ 2966720 w 12192000"/>
                        <a:gd name="connsiteY7" fmla="*/ 0 h 2596687"/>
                        <a:gd name="connsiteX8" fmla="*/ 3669211 w 12192000"/>
                        <a:gd name="connsiteY8" fmla="*/ 0 h 2596687"/>
                        <a:gd name="connsiteX9" fmla="*/ 3884023 w 12192000"/>
                        <a:gd name="connsiteY9" fmla="*/ 0 h 2596687"/>
                        <a:gd name="connsiteX10" fmla="*/ 4464594 w 12192000"/>
                        <a:gd name="connsiteY10" fmla="*/ 0 h 2596687"/>
                        <a:gd name="connsiteX11" fmla="*/ 4801326 w 12192000"/>
                        <a:gd name="connsiteY11" fmla="*/ 0 h 2596687"/>
                        <a:gd name="connsiteX12" fmla="*/ 5259977 w 12192000"/>
                        <a:gd name="connsiteY12" fmla="*/ 0 h 2596687"/>
                        <a:gd name="connsiteX13" fmla="*/ 6084389 w 12192000"/>
                        <a:gd name="connsiteY13" fmla="*/ 0 h 2596687"/>
                        <a:gd name="connsiteX14" fmla="*/ 6299200 w 12192000"/>
                        <a:gd name="connsiteY14" fmla="*/ 0 h 2596687"/>
                        <a:gd name="connsiteX15" fmla="*/ 6757851 w 12192000"/>
                        <a:gd name="connsiteY15" fmla="*/ 0 h 2596687"/>
                        <a:gd name="connsiteX16" fmla="*/ 7338423 w 12192000"/>
                        <a:gd name="connsiteY16" fmla="*/ 0 h 2596687"/>
                        <a:gd name="connsiteX17" fmla="*/ 7675154 w 12192000"/>
                        <a:gd name="connsiteY17" fmla="*/ 0 h 2596687"/>
                        <a:gd name="connsiteX18" fmla="*/ 8133806 w 12192000"/>
                        <a:gd name="connsiteY18" fmla="*/ 0 h 2596687"/>
                        <a:gd name="connsiteX19" fmla="*/ 8470537 w 12192000"/>
                        <a:gd name="connsiteY19" fmla="*/ 0 h 2596687"/>
                        <a:gd name="connsiteX20" fmla="*/ 8929189 w 12192000"/>
                        <a:gd name="connsiteY20" fmla="*/ 0 h 2596687"/>
                        <a:gd name="connsiteX21" fmla="*/ 9631680 w 12192000"/>
                        <a:gd name="connsiteY21" fmla="*/ 0 h 2596687"/>
                        <a:gd name="connsiteX22" fmla="*/ 9968411 w 12192000"/>
                        <a:gd name="connsiteY22" fmla="*/ 0 h 2596687"/>
                        <a:gd name="connsiteX23" fmla="*/ 10427063 w 12192000"/>
                        <a:gd name="connsiteY23" fmla="*/ 0 h 2596687"/>
                        <a:gd name="connsiteX24" fmla="*/ 11129554 w 12192000"/>
                        <a:gd name="connsiteY24" fmla="*/ 0 h 2596687"/>
                        <a:gd name="connsiteX25" fmla="*/ 11466286 w 12192000"/>
                        <a:gd name="connsiteY25" fmla="*/ 0 h 2596687"/>
                        <a:gd name="connsiteX26" fmla="*/ 12192000 w 12192000"/>
                        <a:gd name="connsiteY26" fmla="*/ 0 h 2596687"/>
                        <a:gd name="connsiteX27" fmla="*/ 12192000 w 12192000"/>
                        <a:gd name="connsiteY27" fmla="*/ 493371 h 2596687"/>
                        <a:gd name="connsiteX28" fmla="*/ 12192000 w 12192000"/>
                        <a:gd name="connsiteY28" fmla="*/ 934807 h 2596687"/>
                        <a:gd name="connsiteX29" fmla="*/ 12192000 w 12192000"/>
                        <a:gd name="connsiteY29" fmla="*/ 1428178 h 2596687"/>
                        <a:gd name="connsiteX30" fmla="*/ 12192000 w 12192000"/>
                        <a:gd name="connsiteY30" fmla="*/ 1999449 h 2596687"/>
                        <a:gd name="connsiteX31" fmla="*/ 12192000 w 12192000"/>
                        <a:gd name="connsiteY31" fmla="*/ 2596687 h 2596687"/>
                        <a:gd name="connsiteX32" fmla="*/ 11733349 w 12192000"/>
                        <a:gd name="connsiteY32" fmla="*/ 2596687 h 2596687"/>
                        <a:gd name="connsiteX33" fmla="*/ 11030857 w 12192000"/>
                        <a:gd name="connsiteY33" fmla="*/ 2596687 h 2596687"/>
                        <a:gd name="connsiteX34" fmla="*/ 10572206 w 12192000"/>
                        <a:gd name="connsiteY34" fmla="*/ 2596687 h 2596687"/>
                        <a:gd name="connsiteX35" fmla="*/ 9869714 w 12192000"/>
                        <a:gd name="connsiteY35" fmla="*/ 2596687 h 2596687"/>
                        <a:gd name="connsiteX36" fmla="*/ 9167223 w 12192000"/>
                        <a:gd name="connsiteY36" fmla="*/ 2596687 h 2596687"/>
                        <a:gd name="connsiteX37" fmla="*/ 8708571 w 12192000"/>
                        <a:gd name="connsiteY37" fmla="*/ 2596687 h 2596687"/>
                        <a:gd name="connsiteX38" fmla="*/ 8249920 w 12192000"/>
                        <a:gd name="connsiteY38" fmla="*/ 2596687 h 2596687"/>
                        <a:gd name="connsiteX39" fmla="*/ 7425509 w 12192000"/>
                        <a:gd name="connsiteY39" fmla="*/ 2596687 h 2596687"/>
                        <a:gd name="connsiteX40" fmla="*/ 6966857 w 12192000"/>
                        <a:gd name="connsiteY40" fmla="*/ 2596687 h 2596687"/>
                        <a:gd name="connsiteX41" fmla="*/ 6752046 w 12192000"/>
                        <a:gd name="connsiteY41" fmla="*/ 2596687 h 2596687"/>
                        <a:gd name="connsiteX42" fmla="*/ 6415314 w 12192000"/>
                        <a:gd name="connsiteY42" fmla="*/ 2596687 h 2596687"/>
                        <a:gd name="connsiteX43" fmla="*/ 6200503 w 12192000"/>
                        <a:gd name="connsiteY43" fmla="*/ 2596687 h 2596687"/>
                        <a:gd name="connsiteX44" fmla="*/ 5863771 w 12192000"/>
                        <a:gd name="connsiteY44" fmla="*/ 2596687 h 2596687"/>
                        <a:gd name="connsiteX45" fmla="*/ 5283200 w 12192000"/>
                        <a:gd name="connsiteY45" fmla="*/ 2596687 h 2596687"/>
                        <a:gd name="connsiteX46" fmla="*/ 5068389 w 12192000"/>
                        <a:gd name="connsiteY46" fmla="*/ 2596687 h 2596687"/>
                        <a:gd name="connsiteX47" fmla="*/ 4853577 w 12192000"/>
                        <a:gd name="connsiteY47" fmla="*/ 2596687 h 2596687"/>
                        <a:gd name="connsiteX48" fmla="*/ 4516846 w 12192000"/>
                        <a:gd name="connsiteY48" fmla="*/ 2596687 h 2596687"/>
                        <a:gd name="connsiteX49" fmla="*/ 3814354 w 12192000"/>
                        <a:gd name="connsiteY49" fmla="*/ 2596687 h 2596687"/>
                        <a:gd name="connsiteX50" fmla="*/ 3355703 w 12192000"/>
                        <a:gd name="connsiteY50" fmla="*/ 2596687 h 2596687"/>
                        <a:gd name="connsiteX51" fmla="*/ 2897051 w 12192000"/>
                        <a:gd name="connsiteY51" fmla="*/ 2596687 h 2596687"/>
                        <a:gd name="connsiteX52" fmla="*/ 2072640 w 12192000"/>
                        <a:gd name="connsiteY52" fmla="*/ 2596687 h 2596687"/>
                        <a:gd name="connsiteX53" fmla="*/ 1248229 w 12192000"/>
                        <a:gd name="connsiteY53" fmla="*/ 2596687 h 2596687"/>
                        <a:gd name="connsiteX54" fmla="*/ 545737 w 12192000"/>
                        <a:gd name="connsiteY54" fmla="*/ 2596687 h 2596687"/>
                        <a:gd name="connsiteX55" fmla="*/ 0 w 12192000"/>
                        <a:gd name="connsiteY55" fmla="*/ 2596687 h 2596687"/>
                        <a:gd name="connsiteX56" fmla="*/ 0 w 12192000"/>
                        <a:gd name="connsiteY56" fmla="*/ 2025416 h 2596687"/>
                        <a:gd name="connsiteX57" fmla="*/ 0 w 12192000"/>
                        <a:gd name="connsiteY57" fmla="*/ 1480112 h 2596687"/>
                        <a:gd name="connsiteX58" fmla="*/ 0 w 12192000"/>
                        <a:gd name="connsiteY58" fmla="*/ 1038675 h 2596687"/>
                        <a:gd name="connsiteX59" fmla="*/ 0 w 12192000"/>
                        <a:gd name="connsiteY59" fmla="*/ 597238 h 2596687"/>
                        <a:gd name="connsiteX60" fmla="*/ 0 w 12192000"/>
                        <a:gd name="connsiteY60" fmla="*/ 0 h 2596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</a:cxnLst>
                      <a:rect l="l" t="t" r="r" b="b"/>
                      <a:pathLst>
                        <a:path w="12192000" h="2596687" fill="none" extrusionOk="0">
                          <a:moveTo>
                            <a:pt x="0" y="0"/>
                          </a:moveTo>
                          <a:cubicBezTo>
                            <a:pt x="160242" y="-4177"/>
                            <a:pt x="178928" y="4510"/>
                            <a:pt x="336731" y="0"/>
                          </a:cubicBezTo>
                          <a:cubicBezTo>
                            <a:pt x="494534" y="-4510"/>
                            <a:pt x="575476" y="18868"/>
                            <a:pt x="795383" y="0"/>
                          </a:cubicBezTo>
                          <a:cubicBezTo>
                            <a:pt x="1015290" y="-18868"/>
                            <a:pt x="1244654" y="13012"/>
                            <a:pt x="1375954" y="0"/>
                          </a:cubicBezTo>
                          <a:cubicBezTo>
                            <a:pt x="1507254" y="-13012"/>
                            <a:pt x="1625618" y="33922"/>
                            <a:pt x="1834606" y="0"/>
                          </a:cubicBezTo>
                          <a:cubicBezTo>
                            <a:pt x="2043594" y="-33922"/>
                            <a:pt x="2066122" y="27374"/>
                            <a:pt x="2293257" y="0"/>
                          </a:cubicBezTo>
                          <a:cubicBezTo>
                            <a:pt x="2520392" y="-27374"/>
                            <a:pt x="2471629" y="22062"/>
                            <a:pt x="2629989" y="0"/>
                          </a:cubicBezTo>
                          <a:cubicBezTo>
                            <a:pt x="2788349" y="-22062"/>
                            <a:pt x="2855746" y="36765"/>
                            <a:pt x="2966720" y="0"/>
                          </a:cubicBezTo>
                          <a:cubicBezTo>
                            <a:pt x="3077694" y="-36765"/>
                            <a:pt x="3502225" y="19204"/>
                            <a:pt x="3669211" y="0"/>
                          </a:cubicBezTo>
                          <a:cubicBezTo>
                            <a:pt x="3836197" y="-19204"/>
                            <a:pt x="3798820" y="12316"/>
                            <a:pt x="3884023" y="0"/>
                          </a:cubicBezTo>
                          <a:cubicBezTo>
                            <a:pt x="3969226" y="-12316"/>
                            <a:pt x="4332276" y="41712"/>
                            <a:pt x="4464594" y="0"/>
                          </a:cubicBezTo>
                          <a:cubicBezTo>
                            <a:pt x="4596912" y="-41712"/>
                            <a:pt x="4718682" y="30970"/>
                            <a:pt x="4801326" y="0"/>
                          </a:cubicBezTo>
                          <a:cubicBezTo>
                            <a:pt x="4883970" y="-30970"/>
                            <a:pt x="5093419" y="24052"/>
                            <a:pt x="5259977" y="0"/>
                          </a:cubicBezTo>
                          <a:cubicBezTo>
                            <a:pt x="5426535" y="-24052"/>
                            <a:pt x="5674357" y="15015"/>
                            <a:pt x="6084389" y="0"/>
                          </a:cubicBezTo>
                          <a:cubicBezTo>
                            <a:pt x="6494421" y="-15015"/>
                            <a:pt x="6216922" y="10937"/>
                            <a:pt x="6299200" y="0"/>
                          </a:cubicBezTo>
                          <a:cubicBezTo>
                            <a:pt x="6381478" y="-10937"/>
                            <a:pt x="6547910" y="34687"/>
                            <a:pt x="6757851" y="0"/>
                          </a:cubicBezTo>
                          <a:cubicBezTo>
                            <a:pt x="6967792" y="-34687"/>
                            <a:pt x="7083539" y="48959"/>
                            <a:pt x="7338423" y="0"/>
                          </a:cubicBezTo>
                          <a:cubicBezTo>
                            <a:pt x="7593307" y="-48959"/>
                            <a:pt x="7595860" y="4261"/>
                            <a:pt x="7675154" y="0"/>
                          </a:cubicBezTo>
                          <a:cubicBezTo>
                            <a:pt x="7754448" y="-4261"/>
                            <a:pt x="8021231" y="44597"/>
                            <a:pt x="8133806" y="0"/>
                          </a:cubicBezTo>
                          <a:cubicBezTo>
                            <a:pt x="8246381" y="-44597"/>
                            <a:pt x="8307081" y="18426"/>
                            <a:pt x="8470537" y="0"/>
                          </a:cubicBezTo>
                          <a:cubicBezTo>
                            <a:pt x="8633993" y="-18426"/>
                            <a:pt x="8806408" y="5536"/>
                            <a:pt x="8929189" y="0"/>
                          </a:cubicBezTo>
                          <a:cubicBezTo>
                            <a:pt x="9051970" y="-5536"/>
                            <a:pt x="9356521" y="4951"/>
                            <a:pt x="9631680" y="0"/>
                          </a:cubicBezTo>
                          <a:cubicBezTo>
                            <a:pt x="9906839" y="-4951"/>
                            <a:pt x="9890341" y="22370"/>
                            <a:pt x="9968411" y="0"/>
                          </a:cubicBezTo>
                          <a:cubicBezTo>
                            <a:pt x="10046481" y="-22370"/>
                            <a:pt x="10203840" y="52526"/>
                            <a:pt x="10427063" y="0"/>
                          </a:cubicBezTo>
                          <a:cubicBezTo>
                            <a:pt x="10650286" y="-52526"/>
                            <a:pt x="10890394" y="64729"/>
                            <a:pt x="11129554" y="0"/>
                          </a:cubicBezTo>
                          <a:cubicBezTo>
                            <a:pt x="11368714" y="-64729"/>
                            <a:pt x="11389040" y="6311"/>
                            <a:pt x="11466286" y="0"/>
                          </a:cubicBezTo>
                          <a:cubicBezTo>
                            <a:pt x="11543532" y="-6311"/>
                            <a:pt x="12018154" y="9839"/>
                            <a:pt x="12192000" y="0"/>
                          </a:cubicBezTo>
                          <a:cubicBezTo>
                            <a:pt x="12212652" y="167810"/>
                            <a:pt x="12179603" y="282215"/>
                            <a:pt x="12192000" y="493371"/>
                          </a:cubicBezTo>
                          <a:cubicBezTo>
                            <a:pt x="12204397" y="704527"/>
                            <a:pt x="12144553" y="715147"/>
                            <a:pt x="12192000" y="934807"/>
                          </a:cubicBezTo>
                          <a:cubicBezTo>
                            <a:pt x="12239447" y="1154467"/>
                            <a:pt x="12139061" y="1223323"/>
                            <a:pt x="12192000" y="1428178"/>
                          </a:cubicBezTo>
                          <a:cubicBezTo>
                            <a:pt x="12244939" y="1633033"/>
                            <a:pt x="12141023" y="1728877"/>
                            <a:pt x="12192000" y="1999449"/>
                          </a:cubicBezTo>
                          <a:cubicBezTo>
                            <a:pt x="12242977" y="2270021"/>
                            <a:pt x="12128386" y="2320723"/>
                            <a:pt x="12192000" y="2596687"/>
                          </a:cubicBezTo>
                          <a:cubicBezTo>
                            <a:pt x="12068337" y="2620244"/>
                            <a:pt x="11832043" y="2564850"/>
                            <a:pt x="11733349" y="2596687"/>
                          </a:cubicBezTo>
                          <a:cubicBezTo>
                            <a:pt x="11634655" y="2628524"/>
                            <a:pt x="11278902" y="2516527"/>
                            <a:pt x="11030857" y="2596687"/>
                          </a:cubicBezTo>
                          <a:cubicBezTo>
                            <a:pt x="10782812" y="2676847"/>
                            <a:pt x="10672013" y="2562498"/>
                            <a:pt x="10572206" y="2596687"/>
                          </a:cubicBezTo>
                          <a:cubicBezTo>
                            <a:pt x="10472399" y="2630876"/>
                            <a:pt x="10046682" y="2517821"/>
                            <a:pt x="9869714" y="2596687"/>
                          </a:cubicBezTo>
                          <a:cubicBezTo>
                            <a:pt x="9692746" y="2675553"/>
                            <a:pt x="9361168" y="2566893"/>
                            <a:pt x="9167223" y="2596687"/>
                          </a:cubicBezTo>
                          <a:cubicBezTo>
                            <a:pt x="8973278" y="2626481"/>
                            <a:pt x="8808379" y="2573904"/>
                            <a:pt x="8708571" y="2596687"/>
                          </a:cubicBezTo>
                          <a:cubicBezTo>
                            <a:pt x="8608763" y="2619470"/>
                            <a:pt x="8401611" y="2570063"/>
                            <a:pt x="8249920" y="2596687"/>
                          </a:cubicBezTo>
                          <a:cubicBezTo>
                            <a:pt x="8098229" y="2623311"/>
                            <a:pt x="7691012" y="2581459"/>
                            <a:pt x="7425509" y="2596687"/>
                          </a:cubicBezTo>
                          <a:cubicBezTo>
                            <a:pt x="7160006" y="2611915"/>
                            <a:pt x="7159890" y="2543117"/>
                            <a:pt x="6966857" y="2596687"/>
                          </a:cubicBezTo>
                          <a:cubicBezTo>
                            <a:pt x="6773824" y="2650257"/>
                            <a:pt x="6812387" y="2576569"/>
                            <a:pt x="6752046" y="2596687"/>
                          </a:cubicBezTo>
                          <a:cubicBezTo>
                            <a:pt x="6691705" y="2616805"/>
                            <a:pt x="6538733" y="2583480"/>
                            <a:pt x="6415314" y="2596687"/>
                          </a:cubicBezTo>
                          <a:cubicBezTo>
                            <a:pt x="6291895" y="2609894"/>
                            <a:pt x="6291878" y="2575774"/>
                            <a:pt x="6200503" y="2596687"/>
                          </a:cubicBezTo>
                          <a:cubicBezTo>
                            <a:pt x="6109128" y="2617600"/>
                            <a:pt x="5996371" y="2565643"/>
                            <a:pt x="5863771" y="2596687"/>
                          </a:cubicBezTo>
                          <a:cubicBezTo>
                            <a:pt x="5731171" y="2627731"/>
                            <a:pt x="5500697" y="2532323"/>
                            <a:pt x="5283200" y="2596687"/>
                          </a:cubicBezTo>
                          <a:cubicBezTo>
                            <a:pt x="5065703" y="2661051"/>
                            <a:pt x="5136376" y="2585201"/>
                            <a:pt x="5068389" y="2596687"/>
                          </a:cubicBezTo>
                          <a:cubicBezTo>
                            <a:pt x="5000402" y="2608173"/>
                            <a:pt x="4928091" y="2589889"/>
                            <a:pt x="4853577" y="2596687"/>
                          </a:cubicBezTo>
                          <a:cubicBezTo>
                            <a:pt x="4779063" y="2603485"/>
                            <a:pt x="4604201" y="2572314"/>
                            <a:pt x="4516846" y="2596687"/>
                          </a:cubicBezTo>
                          <a:cubicBezTo>
                            <a:pt x="4429491" y="2621060"/>
                            <a:pt x="4117499" y="2593468"/>
                            <a:pt x="3814354" y="2596687"/>
                          </a:cubicBezTo>
                          <a:cubicBezTo>
                            <a:pt x="3511209" y="2599906"/>
                            <a:pt x="3565571" y="2553814"/>
                            <a:pt x="3355703" y="2596687"/>
                          </a:cubicBezTo>
                          <a:cubicBezTo>
                            <a:pt x="3145835" y="2639560"/>
                            <a:pt x="3035650" y="2542694"/>
                            <a:pt x="2897051" y="2596687"/>
                          </a:cubicBezTo>
                          <a:cubicBezTo>
                            <a:pt x="2758452" y="2650680"/>
                            <a:pt x="2242383" y="2553577"/>
                            <a:pt x="2072640" y="2596687"/>
                          </a:cubicBezTo>
                          <a:cubicBezTo>
                            <a:pt x="1902897" y="2639797"/>
                            <a:pt x="1496364" y="2565067"/>
                            <a:pt x="1248229" y="2596687"/>
                          </a:cubicBezTo>
                          <a:cubicBezTo>
                            <a:pt x="1000094" y="2628307"/>
                            <a:pt x="785147" y="2545549"/>
                            <a:pt x="545737" y="2596687"/>
                          </a:cubicBezTo>
                          <a:cubicBezTo>
                            <a:pt x="306327" y="2647825"/>
                            <a:pt x="217662" y="2534583"/>
                            <a:pt x="0" y="2596687"/>
                          </a:cubicBezTo>
                          <a:cubicBezTo>
                            <a:pt x="-28739" y="2381403"/>
                            <a:pt x="13671" y="2303730"/>
                            <a:pt x="0" y="2025416"/>
                          </a:cubicBezTo>
                          <a:cubicBezTo>
                            <a:pt x="-13671" y="1747102"/>
                            <a:pt x="65040" y="1681577"/>
                            <a:pt x="0" y="1480112"/>
                          </a:cubicBezTo>
                          <a:cubicBezTo>
                            <a:pt x="-65040" y="1278647"/>
                            <a:pt x="14750" y="1176225"/>
                            <a:pt x="0" y="1038675"/>
                          </a:cubicBezTo>
                          <a:cubicBezTo>
                            <a:pt x="-14750" y="901125"/>
                            <a:pt x="39" y="765731"/>
                            <a:pt x="0" y="597238"/>
                          </a:cubicBezTo>
                          <a:cubicBezTo>
                            <a:pt x="-39" y="428745"/>
                            <a:pt x="40962" y="186277"/>
                            <a:pt x="0" y="0"/>
                          </a:cubicBezTo>
                          <a:close/>
                        </a:path>
                        <a:path w="12192000" h="2596687" stroke="0" extrusionOk="0">
                          <a:moveTo>
                            <a:pt x="0" y="0"/>
                          </a:moveTo>
                          <a:cubicBezTo>
                            <a:pt x="90638" y="-21203"/>
                            <a:pt x="149856" y="8186"/>
                            <a:pt x="214811" y="0"/>
                          </a:cubicBezTo>
                          <a:cubicBezTo>
                            <a:pt x="279766" y="-8186"/>
                            <a:pt x="646850" y="67084"/>
                            <a:pt x="1039223" y="0"/>
                          </a:cubicBezTo>
                          <a:cubicBezTo>
                            <a:pt x="1431596" y="-67084"/>
                            <a:pt x="1203897" y="8048"/>
                            <a:pt x="1254034" y="0"/>
                          </a:cubicBezTo>
                          <a:cubicBezTo>
                            <a:pt x="1304171" y="-8048"/>
                            <a:pt x="1548310" y="41806"/>
                            <a:pt x="1712686" y="0"/>
                          </a:cubicBezTo>
                          <a:cubicBezTo>
                            <a:pt x="1877062" y="-41806"/>
                            <a:pt x="2053358" y="18846"/>
                            <a:pt x="2171337" y="0"/>
                          </a:cubicBezTo>
                          <a:cubicBezTo>
                            <a:pt x="2289316" y="-18846"/>
                            <a:pt x="2443175" y="26858"/>
                            <a:pt x="2629989" y="0"/>
                          </a:cubicBezTo>
                          <a:cubicBezTo>
                            <a:pt x="2816803" y="-26858"/>
                            <a:pt x="2978169" y="17138"/>
                            <a:pt x="3088640" y="0"/>
                          </a:cubicBezTo>
                          <a:cubicBezTo>
                            <a:pt x="3199111" y="-17138"/>
                            <a:pt x="3420514" y="31560"/>
                            <a:pt x="3547291" y="0"/>
                          </a:cubicBezTo>
                          <a:cubicBezTo>
                            <a:pt x="3674068" y="-31560"/>
                            <a:pt x="3944153" y="55736"/>
                            <a:pt x="4127863" y="0"/>
                          </a:cubicBezTo>
                          <a:cubicBezTo>
                            <a:pt x="4311573" y="-55736"/>
                            <a:pt x="4362332" y="6837"/>
                            <a:pt x="4464594" y="0"/>
                          </a:cubicBezTo>
                          <a:cubicBezTo>
                            <a:pt x="4566856" y="-6837"/>
                            <a:pt x="4913629" y="31429"/>
                            <a:pt x="5045166" y="0"/>
                          </a:cubicBezTo>
                          <a:cubicBezTo>
                            <a:pt x="5176703" y="-31429"/>
                            <a:pt x="5190674" y="6534"/>
                            <a:pt x="5259977" y="0"/>
                          </a:cubicBezTo>
                          <a:cubicBezTo>
                            <a:pt x="5329280" y="-6534"/>
                            <a:pt x="5403888" y="1934"/>
                            <a:pt x="5474789" y="0"/>
                          </a:cubicBezTo>
                          <a:cubicBezTo>
                            <a:pt x="5545690" y="-1934"/>
                            <a:pt x="5835637" y="48184"/>
                            <a:pt x="6177280" y="0"/>
                          </a:cubicBezTo>
                          <a:cubicBezTo>
                            <a:pt x="6518923" y="-48184"/>
                            <a:pt x="6803071" y="8232"/>
                            <a:pt x="7001691" y="0"/>
                          </a:cubicBezTo>
                          <a:cubicBezTo>
                            <a:pt x="7200311" y="-8232"/>
                            <a:pt x="7132188" y="1288"/>
                            <a:pt x="7216503" y="0"/>
                          </a:cubicBezTo>
                          <a:cubicBezTo>
                            <a:pt x="7300818" y="-1288"/>
                            <a:pt x="7516207" y="66570"/>
                            <a:pt x="7797074" y="0"/>
                          </a:cubicBezTo>
                          <a:cubicBezTo>
                            <a:pt x="8077941" y="-66570"/>
                            <a:pt x="7942397" y="3332"/>
                            <a:pt x="8011886" y="0"/>
                          </a:cubicBezTo>
                          <a:cubicBezTo>
                            <a:pt x="8081375" y="-3332"/>
                            <a:pt x="8548698" y="85683"/>
                            <a:pt x="8836297" y="0"/>
                          </a:cubicBezTo>
                          <a:cubicBezTo>
                            <a:pt x="9123896" y="-85683"/>
                            <a:pt x="9182507" y="47868"/>
                            <a:pt x="9416869" y="0"/>
                          </a:cubicBezTo>
                          <a:cubicBezTo>
                            <a:pt x="9651231" y="-47868"/>
                            <a:pt x="9677458" y="39335"/>
                            <a:pt x="9875520" y="0"/>
                          </a:cubicBezTo>
                          <a:cubicBezTo>
                            <a:pt x="10073582" y="-39335"/>
                            <a:pt x="10091643" y="22291"/>
                            <a:pt x="10212251" y="0"/>
                          </a:cubicBezTo>
                          <a:cubicBezTo>
                            <a:pt x="10332859" y="-22291"/>
                            <a:pt x="10355784" y="24865"/>
                            <a:pt x="10427063" y="0"/>
                          </a:cubicBezTo>
                          <a:cubicBezTo>
                            <a:pt x="10498342" y="-24865"/>
                            <a:pt x="10866079" y="49091"/>
                            <a:pt x="11251474" y="0"/>
                          </a:cubicBezTo>
                          <a:cubicBezTo>
                            <a:pt x="11636869" y="-49091"/>
                            <a:pt x="11821249" y="2132"/>
                            <a:pt x="12192000" y="0"/>
                          </a:cubicBezTo>
                          <a:cubicBezTo>
                            <a:pt x="12231460" y="144317"/>
                            <a:pt x="12158933" y="361401"/>
                            <a:pt x="12192000" y="519337"/>
                          </a:cubicBezTo>
                          <a:cubicBezTo>
                            <a:pt x="12225067" y="677273"/>
                            <a:pt x="12139081" y="886865"/>
                            <a:pt x="12192000" y="986741"/>
                          </a:cubicBezTo>
                          <a:cubicBezTo>
                            <a:pt x="12244919" y="1086617"/>
                            <a:pt x="12180533" y="1411045"/>
                            <a:pt x="12192000" y="1532045"/>
                          </a:cubicBezTo>
                          <a:cubicBezTo>
                            <a:pt x="12203467" y="1653045"/>
                            <a:pt x="12181997" y="1818404"/>
                            <a:pt x="12192000" y="1999449"/>
                          </a:cubicBezTo>
                          <a:cubicBezTo>
                            <a:pt x="12202003" y="2180494"/>
                            <a:pt x="12151971" y="2354357"/>
                            <a:pt x="12192000" y="2596687"/>
                          </a:cubicBezTo>
                          <a:cubicBezTo>
                            <a:pt x="12095279" y="2612160"/>
                            <a:pt x="11943060" y="2546453"/>
                            <a:pt x="11733349" y="2596687"/>
                          </a:cubicBezTo>
                          <a:cubicBezTo>
                            <a:pt x="11523638" y="2646921"/>
                            <a:pt x="11377104" y="2575780"/>
                            <a:pt x="11030857" y="2596687"/>
                          </a:cubicBezTo>
                          <a:cubicBezTo>
                            <a:pt x="10684610" y="2617594"/>
                            <a:pt x="10890380" y="2581963"/>
                            <a:pt x="10816046" y="2596687"/>
                          </a:cubicBezTo>
                          <a:cubicBezTo>
                            <a:pt x="10741712" y="2611411"/>
                            <a:pt x="10293181" y="2584958"/>
                            <a:pt x="9991634" y="2596687"/>
                          </a:cubicBezTo>
                          <a:cubicBezTo>
                            <a:pt x="9690087" y="2608416"/>
                            <a:pt x="9645762" y="2544540"/>
                            <a:pt x="9532983" y="2596687"/>
                          </a:cubicBezTo>
                          <a:cubicBezTo>
                            <a:pt x="9420204" y="2648834"/>
                            <a:pt x="9176303" y="2579635"/>
                            <a:pt x="9074331" y="2596687"/>
                          </a:cubicBezTo>
                          <a:cubicBezTo>
                            <a:pt x="8972359" y="2613739"/>
                            <a:pt x="8722290" y="2596456"/>
                            <a:pt x="8615680" y="2596687"/>
                          </a:cubicBezTo>
                          <a:cubicBezTo>
                            <a:pt x="8509070" y="2596918"/>
                            <a:pt x="8486578" y="2589682"/>
                            <a:pt x="8400869" y="2596687"/>
                          </a:cubicBezTo>
                          <a:cubicBezTo>
                            <a:pt x="8315160" y="2603692"/>
                            <a:pt x="7883437" y="2548833"/>
                            <a:pt x="7698377" y="2596687"/>
                          </a:cubicBezTo>
                          <a:cubicBezTo>
                            <a:pt x="7513317" y="2644541"/>
                            <a:pt x="7583633" y="2571142"/>
                            <a:pt x="7483566" y="2596687"/>
                          </a:cubicBezTo>
                          <a:cubicBezTo>
                            <a:pt x="7383499" y="2622232"/>
                            <a:pt x="7191309" y="2571436"/>
                            <a:pt x="7024914" y="2596687"/>
                          </a:cubicBezTo>
                          <a:cubicBezTo>
                            <a:pt x="6858519" y="2621938"/>
                            <a:pt x="6870818" y="2576741"/>
                            <a:pt x="6810103" y="2596687"/>
                          </a:cubicBezTo>
                          <a:cubicBezTo>
                            <a:pt x="6749388" y="2616633"/>
                            <a:pt x="6534010" y="2583974"/>
                            <a:pt x="6351451" y="2596687"/>
                          </a:cubicBezTo>
                          <a:cubicBezTo>
                            <a:pt x="6168892" y="2609400"/>
                            <a:pt x="5700235" y="2500272"/>
                            <a:pt x="5527040" y="2596687"/>
                          </a:cubicBezTo>
                          <a:cubicBezTo>
                            <a:pt x="5353845" y="2693102"/>
                            <a:pt x="5267066" y="2571987"/>
                            <a:pt x="5190309" y="2596687"/>
                          </a:cubicBezTo>
                          <a:cubicBezTo>
                            <a:pt x="5113552" y="2621387"/>
                            <a:pt x="5011809" y="2560528"/>
                            <a:pt x="4853577" y="2596687"/>
                          </a:cubicBezTo>
                          <a:cubicBezTo>
                            <a:pt x="4695345" y="2632846"/>
                            <a:pt x="4437893" y="2567196"/>
                            <a:pt x="4273006" y="2596687"/>
                          </a:cubicBezTo>
                          <a:cubicBezTo>
                            <a:pt x="4108119" y="2626178"/>
                            <a:pt x="4155460" y="2585169"/>
                            <a:pt x="4058194" y="2596687"/>
                          </a:cubicBezTo>
                          <a:cubicBezTo>
                            <a:pt x="3960928" y="2608205"/>
                            <a:pt x="3686065" y="2536648"/>
                            <a:pt x="3355703" y="2596687"/>
                          </a:cubicBezTo>
                          <a:cubicBezTo>
                            <a:pt x="3025341" y="2656726"/>
                            <a:pt x="3002701" y="2546907"/>
                            <a:pt x="2897051" y="2596687"/>
                          </a:cubicBezTo>
                          <a:cubicBezTo>
                            <a:pt x="2791401" y="2646467"/>
                            <a:pt x="2655992" y="2565376"/>
                            <a:pt x="2560320" y="2596687"/>
                          </a:cubicBezTo>
                          <a:cubicBezTo>
                            <a:pt x="2464648" y="2627998"/>
                            <a:pt x="2343139" y="2583700"/>
                            <a:pt x="2223589" y="2596687"/>
                          </a:cubicBezTo>
                          <a:cubicBezTo>
                            <a:pt x="2104039" y="2609674"/>
                            <a:pt x="1777317" y="2547999"/>
                            <a:pt x="1521097" y="2596687"/>
                          </a:cubicBezTo>
                          <a:cubicBezTo>
                            <a:pt x="1264877" y="2645375"/>
                            <a:pt x="1140142" y="2575411"/>
                            <a:pt x="940526" y="2596687"/>
                          </a:cubicBezTo>
                          <a:cubicBezTo>
                            <a:pt x="740910" y="2617963"/>
                            <a:pt x="188366" y="2530089"/>
                            <a:pt x="0" y="2596687"/>
                          </a:cubicBezTo>
                          <a:cubicBezTo>
                            <a:pt x="-19885" y="2416576"/>
                            <a:pt x="7715" y="2264287"/>
                            <a:pt x="0" y="2051383"/>
                          </a:cubicBezTo>
                          <a:cubicBezTo>
                            <a:pt x="-7715" y="1838479"/>
                            <a:pt x="55202" y="1690230"/>
                            <a:pt x="0" y="1558012"/>
                          </a:cubicBezTo>
                          <a:cubicBezTo>
                            <a:pt x="-55202" y="1425794"/>
                            <a:pt x="31019" y="1308211"/>
                            <a:pt x="0" y="1116575"/>
                          </a:cubicBezTo>
                          <a:cubicBezTo>
                            <a:pt x="-31019" y="924939"/>
                            <a:pt x="18021" y="770180"/>
                            <a:pt x="0" y="623205"/>
                          </a:cubicBezTo>
                          <a:cubicBezTo>
                            <a:pt x="-18021" y="476230"/>
                            <a:pt x="68697" y="12509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pic>
        <p:nvPicPr>
          <p:cNvPr id="26" name="Picture 9">
            <a:extLst>
              <a:ext uri="{FF2B5EF4-FFF2-40B4-BE49-F238E27FC236}">
                <a16:creationId xmlns:a16="http://schemas.microsoft.com/office/drawing/2014/main" id="{B100C9FD-AB6D-5F4D-ACE5-E0F3636492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53" b="4005"/>
          <a:stretch/>
        </p:blipFill>
        <p:spPr>
          <a:xfrm>
            <a:off x="4115136" y="3004394"/>
            <a:ext cx="7324797" cy="3217493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499211612">
                  <a:custGeom>
                    <a:avLst/>
                    <a:gdLst>
                      <a:gd name="connsiteX0" fmla="*/ 0 w 7546232"/>
                      <a:gd name="connsiteY0" fmla="*/ 0 h 3328209"/>
                      <a:gd name="connsiteX1" fmla="*/ 505017 w 7546232"/>
                      <a:gd name="connsiteY1" fmla="*/ 0 h 3328209"/>
                      <a:gd name="connsiteX2" fmla="*/ 1160959 w 7546232"/>
                      <a:gd name="connsiteY2" fmla="*/ 0 h 3328209"/>
                      <a:gd name="connsiteX3" fmla="*/ 1590514 w 7546232"/>
                      <a:gd name="connsiteY3" fmla="*/ 0 h 3328209"/>
                      <a:gd name="connsiteX4" fmla="*/ 2246455 w 7546232"/>
                      <a:gd name="connsiteY4" fmla="*/ 0 h 3328209"/>
                      <a:gd name="connsiteX5" fmla="*/ 2902397 w 7546232"/>
                      <a:gd name="connsiteY5" fmla="*/ 0 h 3328209"/>
                      <a:gd name="connsiteX6" fmla="*/ 3633801 w 7546232"/>
                      <a:gd name="connsiteY6" fmla="*/ 0 h 3328209"/>
                      <a:gd name="connsiteX7" fmla="*/ 4214280 w 7546232"/>
                      <a:gd name="connsiteY7" fmla="*/ 0 h 3328209"/>
                      <a:gd name="connsiteX8" fmla="*/ 4568373 w 7546232"/>
                      <a:gd name="connsiteY8" fmla="*/ 0 h 3328209"/>
                      <a:gd name="connsiteX9" fmla="*/ 4997928 w 7546232"/>
                      <a:gd name="connsiteY9" fmla="*/ 0 h 3328209"/>
                      <a:gd name="connsiteX10" fmla="*/ 5578407 w 7546232"/>
                      <a:gd name="connsiteY10" fmla="*/ 0 h 3328209"/>
                      <a:gd name="connsiteX11" fmla="*/ 6158886 w 7546232"/>
                      <a:gd name="connsiteY11" fmla="*/ 0 h 3328209"/>
                      <a:gd name="connsiteX12" fmla="*/ 6814828 w 7546232"/>
                      <a:gd name="connsiteY12" fmla="*/ 0 h 3328209"/>
                      <a:gd name="connsiteX13" fmla="*/ 7546232 w 7546232"/>
                      <a:gd name="connsiteY13" fmla="*/ 0 h 3328209"/>
                      <a:gd name="connsiteX14" fmla="*/ 7546232 w 7546232"/>
                      <a:gd name="connsiteY14" fmla="*/ 488137 h 3328209"/>
                      <a:gd name="connsiteX15" fmla="*/ 7546232 w 7546232"/>
                      <a:gd name="connsiteY15" fmla="*/ 1109403 h 3328209"/>
                      <a:gd name="connsiteX16" fmla="*/ 7546232 w 7546232"/>
                      <a:gd name="connsiteY16" fmla="*/ 1730669 h 3328209"/>
                      <a:gd name="connsiteX17" fmla="*/ 7546232 w 7546232"/>
                      <a:gd name="connsiteY17" fmla="*/ 2318652 h 3328209"/>
                      <a:gd name="connsiteX18" fmla="*/ 7546232 w 7546232"/>
                      <a:gd name="connsiteY18" fmla="*/ 3328209 h 3328209"/>
                      <a:gd name="connsiteX19" fmla="*/ 7116677 w 7546232"/>
                      <a:gd name="connsiteY19" fmla="*/ 3328209 h 3328209"/>
                      <a:gd name="connsiteX20" fmla="*/ 6385273 w 7546232"/>
                      <a:gd name="connsiteY20" fmla="*/ 3328209 h 3328209"/>
                      <a:gd name="connsiteX21" fmla="*/ 6031181 w 7546232"/>
                      <a:gd name="connsiteY21" fmla="*/ 3328209 h 3328209"/>
                      <a:gd name="connsiteX22" fmla="*/ 5677088 w 7546232"/>
                      <a:gd name="connsiteY22" fmla="*/ 3328209 h 3328209"/>
                      <a:gd name="connsiteX23" fmla="*/ 4945684 w 7546232"/>
                      <a:gd name="connsiteY23" fmla="*/ 3328209 h 3328209"/>
                      <a:gd name="connsiteX24" fmla="*/ 4440667 w 7546232"/>
                      <a:gd name="connsiteY24" fmla="*/ 3328209 h 3328209"/>
                      <a:gd name="connsiteX25" fmla="*/ 4011113 w 7546232"/>
                      <a:gd name="connsiteY25" fmla="*/ 3328209 h 3328209"/>
                      <a:gd name="connsiteX26" fmla="*/ 3430633 w 7546232"/>
                      <a:gd name="connsiteY26" fmla="*/ 3328209 h 3328209"/>
                      <a:gd name="connsiteX27" fmla="*/ 2699229 w 7546232"/>
                      <a:gd name="connsiteY27" fmla="*/ 3328209 h 3328209"/>
                      <a:gd name="connsiteX28" fmla="*/ 2194212 w 7546232"/>
                      <a:gd name="connsiteY28" fmla="*/ 3328209 h 3328209"/>
                      <a:gd name="connsiteX29" fmla="*/ 1840120 w 7546232"/>
                      <a:gd name="connsiteY29" fmla="*/ 3328209 h 3328209"/>
                      <a:gd name="connsiteX30" fmla="*/ 1410565 w 7546232"/>
                      <a:gd name="connsiteY30" fmla="*/ 3328209 h 3328209"/>
                      <a:gd name="connsiteX31" fmla="*/ 754623 w 7546232"/>
                      <a:gd name="connsiteY31" fmla="*/ 3328209 h 3328209"/>
                      <a:gd name="connsiteX32" fmla="*/ 0 w 7546232"/>
                      <a:gd name="connsiteY32" fmla="*/ 3328209 h 3328209"/>
                      <a:gd name="connsiteX33" fmla="*/ 0 w 7546232"/>
                      <a:gd name="connsiteY33" fmla="*/ 2706943 h 3328209"/>
                      <a:gd name="connsiteX34" fmla="*/ 0 w 7546232"/>
                      <a:gd name="connsiteY34" fmla="*/ 2152242 h 3328209"/>
                      <a:gd name="connsiteX35" fmla="*/ 0 w 7546232"/>
                      <a:gd name="connsiteY35" fmla="*/ 1630822 h 3328209"/>
                      <a:gd name="connsiteX36" fmla="*/ 0 w 7546232"/>
                      <a:gd name="connsiteY36" fmla="*/ 1175967 h 3328209"/>
                      <a:gd name="connsiteX37" fmla="*/ 0 w 7546232"/>
                      <a:gd name="connsiteY37" fmla="*/ 654548 h 3328209"/>
                      <a:gd name="connsiteX38" fmla="*/ 0 w 7546232"/>
                      <a:gd name="connsiteY38" fmla="*/ 0 h 3328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7546232" h="3328209" fill="none" extrusionOk="0">
                        <a:moveTo>
                          <a:pt x="0" y="0"/>
                        </a:moveTo>
                        <a:cubicBezTo>
                          <a:pt x="248681" y="-32021"/>
                          <a:pt x="324426" y="34179"/>
                          <a:pt x="505017" y="0"/>
                        </a:cubicBezTo>
                        <a:cubicBezTo>
                          <a:pt x="685608" y="-34179"/>
                          <a:pt x="990590" y="14674"/>
                          <a:pt x="1160959" y="0"/>
                        </a:cubicBezTo>
                        <a:cubicBezTo>
                          <a:pt x="1331328" y="-14674"/>
                          <a:pt x="1419031" y="49011"/>
                          <a:pt x="1590514" y="0"/>
                        </a:cubicBezTo>
                        <a:cubicBezTo>
                          <a:pt x="1761998" y="-49011"/>
                          <a:pt x="2093062" y="9968"/>
                          <a:pt x="2246455" y="0"/>
                        </a:cubicBezTo>
                        <a:cubicBezTo>
                          <a:pt x="2399848" y="-9968"/>
                          <a:pt x="2658553" y="49627"/>
                          <a:pt x="2902397" y="0"/>
                        </a:cubicBezTo>
                        <a:cubicBezTo>
                          <a:pt x="3146241" y="-49627"/>
                          <a:pt x="3486032" y="29278"/>
                          <a:pt x="3633801" y="0"/>
                        </a:cubicBezTo>
                        <a:cubicBezTo>
                          <a:pt x="3781570" y="-29278"/>
                          <a:pt x="4070587" y="60173"/>
                          <a:pt x="4214280" y="0"/>
                        </a:cubicBezTo>
                        <a:cubicBezTo>
                          <a:pt x="4357973" y="-60173"/>
                          <a:pt x="4420894" y="8026"/>
                          <a:pt x="4568373" y="0"/>
                        </a:cubicBezTo>
                        <a:cubicBezTo>
                          <a:pt x="4715852" y="-8026"/>
                          <a:pt x="4851693" y="10147"/>
                          <a:pt x="4997928" y="0"/>
                        </a:cubicBezTo>
                        <a:cubicBezTo>
                          <a:pt x="5144163" y="-10147"/>
                          <a:pt x="5332943" y="10515"/>
                          <a:pt x="5578407" y="0"/>
                        </a:cubicBezTo>
                        <a:cubicBezTo>
                          <a:pt x="5823871" y="-10515"/>
                          <a:pt x="5999913" y="30566"/>
                          <a:pt x="6158886" y="0"/>
                        </a:cubicBezTo>
                        <a:cubicBezTo>
                          <a:pt x="6317859" y="-30566"/>
                          <a:pt x="6532024" y="61593"/>
                          <a:pt x="6814828" y="0"/>
                        </a:cubicBezTo>
                        <a:cubicBezTo>
                          <a:pt x="7097632" y="-61593"/>
                          <a:pt x="7247420" y="80329"/>
                          <a:pt x="7546232" y="0"/>
                        </a:cubicBezTo>
                        <a:cubicBezTo>
                          <a:pt x="7551701" y="144110"/>
                          <a:pt x="7505736" y="281173"/>
                          <a:pt x="7546232" y="488137"/>
                        </a:cubicBezTo>
                        <a:cubicBezTo>
                          <a:pt x="7586728" y="695101"/>
                          <a:pt x="7529840" y="941528"/>
                          <a:pt x="7546232" y="1109403"/>
                        </a:cubicBezTo>
                        <a:cubicBezTo>
                          <a:pt x="7562624" y="1277278"/>
                          <a:pt x="7476904" y="1520089"/>
                          <a:pt x="7546232" y="1730669"/>
                        </a:cubicBezTo>
                        <a:cubicBezTo>
                          <a:pt x="7615560" y="1941249"/>
                          <a:pt x="7501348" y="2042450"/>
                          <a:pt x="7546232" y="2318652"/>
                        </a:cubicBezTo>
                        <a:cubicBezTo>
                          <a:pt x="7591116" y="2594854"/>
                          <a:pt x="7484273" y="3068179"/>
                          <a:pt x="7546232" y="3328209"/>
                        </a:cubicBezTo>
                        <a:cubicBezTo>
                          <a:pt x="7411654" y="3333000"/>
                          <a:pt x="7320606" y="3306672"/>
                          <a:pt x="7116677" y="3328209"/>
                        </a:cubicBezTo>
                        <a:cubicBezTo>
                          <a:pt x="6912748" y="3349746"/>
                          <a:pt x="6621145" y="3280845"/>
                          <a:pt x="6385273" y="3328209"/>
                        </a:cubicBezTo>
                        <a:cubicBezTo>
                          <a:pt x="6149401" y="3375573"/>
                          <a:pt x="6129065" y="3312480"/>
                          <a:pt x="6031181" y="3328209"/>
                        </a:cubicBezTo>
                        <a:cubicBezTo>
                          <a:pt x="5933297" y="3343938"/>
                          <a:pt x="5751679" y="3325221"/>
                          <a:pt x="5677088" y="3328209"/>
                        </a:cubicBezTo>
                        <a:cubicBezTo>
                          <a:pt x="5602497" y="3331197"/>
                          <a:pt x="5150898" y="3302135"/>
                          <a:pt x="4945684" y="3328209"/>
                        </a:cubicBezTo>
                        <a:cubicBezTo>
                          <a:pt x="4740470" y="3354283"/>
                          <a:pt x="4584902" y="3271176"/>
                          <a:pt x="4440667" y="3328209"/>
                        </a:cubicBezTo>
                        <a:cubicBezTo>
                          <a:pt x="4296432" y="3385242"/>
                          <a:pt x="4218188" y="3296125"/>
                          <a:pt x="4011113" y="3328209"/>
                        </a:cubicBezTo>
                        <a:cubicBezTo>
                          <a:pt x="3804038" y="3360293"/>
                          <a:pt x="3572385" y="3288814"/>
                          <a:pt x="3430633" y="3328209"/>
                        </a:cubicBezTo>
                        <a:cubicBezTo>
                          <a:pt x="3288881" y="3367604"/>
                          <a:pt x="2916723" y="3292149"/>
                          <a:pt x="2699229" y="3328209"/>
                        </a:cubicBezTo>
                        <a:cubicBezTo>
                          <a:pt x="2481735" y="3364269"/>
                          <a:pt x="2376723" y="3325459"/>
                          <a:pt x="2194212" y="3328209"/>
                        </a:cubicBezTo>
                        <a:cubicBezTo>
                          <a:pt x="2011701" y="3330959"/>
                          <a:pt x="1945876" y="3302667"/>
                          <a:pt x="1840120" y="3328209"/>
                        </a:cubicBezTo>
                        <a:cubicBezTo>
                          <a:pt x="1734364" y="3353751"/>
                          <a:pt x="1538924" y="3321124"/>
                          <a:pt x="1410565" y="3328209"/>
                        </a:cubicBezTo>
                        <a:cubicBezTo>
                          <a:pt x="1282207" y="3335294"/>
                          <a:pt x="982370" y="3260846"/>
                          <a:pt x="754623" y="3328209"/>
                        </a:cubicBezTo>
                        <a:cubicBezTo>
                          <a:pt x="526876" y="3395572"/>
                          <a:pt x="303752" y="3251280"/>
                          <a:pt x="0" y="3328209"/>
                        </a:cubicBezTo>
                        <a:cubicBezTo>
                          <a:pt x="-48722" y="3030196"/>
                          <a:pt x="18406" y="2862976"/>
                          <a:pt x="0" y="2706943"/>
                        </a:cubicBezTo>
                        <a:cubicBezTo>
                          <a:pt x="-18406" y="2550910"/>
                          <a:pt x="650" y="2325058"/>
                          <a:pt x="0" y="2152242"/>
                        </a:cubicBezTo>
                        <a:cubicBezTo>
                          <a:pt x="-650" y="1979426"/>
                          <a:pt x="26456" y="1779610"/>
                          <a:pt x="0" y="1630822"/>
                        </a:cubicBezTo>
                        <a:cubicBezTo>
                          <a:pt x="-26456" y="1482034"/>
                          <a:pt x="42715" y="1324194"/>
                          <a:pt x="0" y="1175967"/>
                        </a:cubicBezTo>
                        <a:cubicBezTo>
                          <a:pt x="-42715" y="1027741"/>
                          <a:pt x="40641" y="865798"/>
                          <a:pt x="0" y="654548"/>
                        </a:cubicBezTo>
                        <a:cubicBezTo>
                          <a:pt x="-40641" y="443298"/>
                          <a:pt x="20822" y="200080"/>
                          <a:pt x="0" y="0"/>
                        </a:cubicBezTo>
                        <a:close/>
                      </a:path>
                      <a:path w="7546232" h="3328209" stroke="0" extrusionOk="0">
                        <a:moveTo>
                          <a:pt x="0" y="0"/>
                        </a:moveTo>
                        <a:cubicBezTo>
                          <a:pt x="110163" y="-37751"/>
                          <a:pt x="324827" y="12008"/>
                          <a:pt x="505017" y="0"/>
                        </a:cubicBezTo>
                        <a:cubicBezTo>
                          <a:pt x="685207" y="-12008"/>
                          <a:pt x="772687" y="35822"/>
                          <a:pt x="934572" y="0"/>
                        </a:cubicBezTo>
                        <a:cubicBezTo>
                          <a:pt x="1096458" y="-35822"/>
                          <a:pt x="1189790" y="20269"/>
                          <a:pt x="1364127" y="0"/>
                        </a:cubicBezTo>
                        <a:cubicBezTo>
                          <a:pt x="1538465" y="-20269"/>
                          <a:pt x="1608035" y="36348"/>
                          <a:pt x="1718219" y="0"/>
                        </a:cubicBezTo>
                        <a:cubicBezTo>
                          <a:pt x="1828403" y="-36348"/>
                          <a:pt x="1985467" y="35796"/>
                          <a:pt x="2072311" y="0"/>
                        </a:cubicBezTo>
                        <a:cubicBezTo>
                          <a:pt x="2159155" y="-35796"/>
                          <a:pt x="2354680" y="39924"/>
                          <a:pt x="2426404" y="0"/>
                        </a:cubicBezTo>
                        <a:cubicBezTo>
                          <a:pt x="2498128" y="-39924"/>
                          <a:pt x="2891900" y="19589"/>
                          <a:pt x="3082346" y="0"/>
                        </a:cubicBezTo>
                        <a:cubicBezTo>
                          <a:pt x="3272792" y="-19589"/>
                          <a:pt x="3288231" y="27119"/>
                          <a:pt x="3436438" y="0"/>
                        </a:cubicBezTo>
                        <a:cubicBezTo>
                          <a:pt x="3584645" y="-27119"/>
                          <a:pt x="3692458" y="26954"/>
                          <a:pt x="3865993" y="0"/>
                        </a:cubicBezTo>
                        <a:cubicBezTo>
                          <a:pt x="4039529" y="-26954"/>
                          <a:pt x="4197675" y="325"/>
                          <a:pt x="4295547" y="0"/>
                        </a:cubicBezTo>
                        <a:cubicBezTo>
                          <a:pt x="4393419" y="-325"/>
                          <a:pt x="4792637" y="27947"/>
                          <a:pt x="5026951" y="0"/>
                        </a:cubicBezTo>
                        <a:cubicBezTo>
                          <a:pt x="5261265" y="-27947"/>
                          <a:pt x="5302287" y="16209"/>
                          <a:pt x="5381044" y="0"/>
                        </a:cubicBezTo>
                        <a:cubicBezTo>
                          <a:pt x="5459801" y="-16209"/>
                          <a:pt x="5583294" y="4945"/>
                          <a:pt x="5735136" y="0"/>
                        </a:cubicBezTo>
                        <a:cubicBezTo>
                          <a:pt x="5886978" y="-4945"/>
                          <a:pt x="6236657" y="6288"/>
                          <a:pt x="6466540" y="0"/>
                        </a:cubicBezTo>
                        <a:cubicBezTo>
                          <a:pt x="6696423" y="-6288"/>
                          <a:pt x="6772971" y="4804"/>
                          <a:pt x="6896095" y="0"/>
                        </a:cubicBezTo>
                        <a:cubicBezTo>
                          <a:pt x="7019219" y="-4804"/>
                          <a:pt x="7345653" y="47276"/>
                          <a:pt x="7546232" y="0"/>
                        </a:cubicBezTo>
                        <a:cubicBezTo>
                          <a:pt x="7586697" y="297148"/>
                          <a:pt x="7503800" y="336967"/>
                          <a:pt x="7546232" y="621266"/>
                        </a:cubicBezTo>
                        <a:cubicBezTo>
                          <a:pt x="7588664" y="905565"/>
                          <a:pt x="7498613" y="942539"/>
                          <a:pt x="7546232" y="1242531"/>
                        </a:cubicBezTo>
                        <a:cubicBezTo>
                          <a:pt x="7593851" y="1542523"/>
                          <a:pt x="7538820" y="1613318"/>
                          <a:pt x="7546232" y="1763951"/>
                        </a:cubicBezTo>
                        <a:cubicBezTo>
                          <a:pt x="7553644" y="1914584"/>
                          <a:pt x="7502082" y="2107769"/>
                          <a:pt x="7546232" y="2252088"/>
                        </a:cubicBezTo>
                        <a:cubicBezTo>
                          <a:pt x="7590382" y="2396407"/>
                          <a:pt x="7514538" y="2535295"/>
                          <a:pt x="7546232" y="2740225"/>
                        </a:cubicBezTo>
                        <a:cubicBezTo>
                          <a:pt x="7577926" y="2945155"/>
                          <a:pt x="7481113" y="3162769"/>
                          <a:pt x="7546232" y="3328209"/>
                        </a:cubicBezTo>
                        <a:cubicBezTo>
                          <a:pt x="7382070" y="3355432"/>
                          <a:pt x="7234693" y="3307347"/>
                          <a:pt x="7041215" y="3328209"/>
                        </a:cubicBezTo>
                        <a:cubicBezTo>
                          <a:pt x="6847737" y="3349071"/>
                          <a:pt x="6634727" y="3296087"/>
                          <a:pt x="6460736" y="3328209"/>
                        </a:cubicBezTo>
                        <a:cubicBezTo>
                          <a:pt x="6286745" y="3360331"/>
                          <a:pt x="6087843" y="3312867"/>
                          <a:pt x="5804794" y="3328209"/>
                        </a:cubicBezTo>
                        <a:cubicBezTo>
                          <a:pt x="5521745" y="3343551"/>
                          <a:pt x="5394620" y="3286412"/>
                          <a:pt x="5073390" y="3328209"/>
                        </a:cubicBezTo>
                        <a:cubicBezTo>
                          <a:pt x="4752160" y="3370006"/>
                          <a:pt x="4825011" y="3282968"/>
                          <a:pt x="4643835" y="3328209"/>
                        </a:cubicBezTo>
                        <a:cubicBezTo>
                          <a:pt x="4462660" y="3373450"/>
                          <a:pt x="4143417" y="3290124"/>
                          <a:pt x="3912431" y="3328209"/>
                        </a:cubicBezTo>
                        <a:cubicBezTo>
                          <a:pt x="3681445" y="3366294"/>
                          <a:pt x="3660232" y="3326283"/>
                          <a:pt x="3558339" y="3328209"/>
                        </a:cubicBezTo>
                        <a:cubicBezTo>
                          <a:pt x="3456446" y="3330135"/>
                          <a:pt x="3371173" y="3326563"/>
                          <a:pt x="3204246" y="3328209"/>
                        </a:cubicBezTo>
                        <a:cubicBezTo>
                          <a:pt x="3037319" y="3329855"/>
                          <a:pt x="2708391" y="3278812"/>
                          <a:pt x="2548304" y="3328209"/>
                        </a:cubicBezTo>
                        <a:cubicBezTo>
                          <a:pt x="2388217" y="3377606"/>
                          <a:pt x="2267991" y="3314483"/>
                          <a:pt x="2194212" y="3328209"/>
                        </a:cubicBezTo>
                        <a:cubicBezTo>
                          <a:pt x="2120433" y="3341935"/>
                          <a:pt x="1879014" y="3271340"/>
                          <a:pt x="1689195" y="3328209"/>
                        </a:cubicBezTo>
                        <a:cubicBezTo>
                          <a:pt x="1499376" y="3385078"/>
                          <a:pt x="1453310" y="3325155"/>
                          <a:pt x="1335103" y="3328209"/>
                        </a:cubicBezTo>
                        <a:cubicBezTo>
                          <a:pt x="1216896" y="3331263"/>
                          <a:pt x="1143027" y="3305593"/>
                          <a:pt x="981010" y="3328209"/>
                        </a:cubicBezTo>
                        <a:cubicBezTo>
                          <a:pt x="818993" y="3350825"/>
                          <a:pt x="466366" y="3264602"/>
                          <a:pt x="0" y="3328209"/>
                        </a:cubicBezTo>
                        <a:cubicBezTo>
                          <a:pt x="-62229" y="3072023"/>
                          <a:pt x="60783" y="3000481"/>
                          <a:pt x="0" y="2740225"/>
                        </a:cubicBezTo>
                        <a:cubicBezTo>
                          <a:pt x="-60783" y="2479969"/>
                          <a:pt x="30146" y="2363121"/>
                          <a:pt x="0" y="2252088"/>
                        </a:cubicBezTo>
                        <a:cubicBezTo>
                          <a:pt x="-30146" y="2141055"/>
                          <a:pt x="7601" y="1830432"/>
                          <a:pt x="0" y="1697387"/>
                        </a:cubicBezTo>
                        <a:cubicBezTo>
                          <a:pt x="-7601" y="1564342"/>
                          <a:pt x="56279" y="1229981"/>
                          <a:pt x="0" y="1076121"/>
                        </a:cubicBezTo>
                        <a:cubicBezTo>
                          <a:pt x="-56279" y="922261"/>
                          <a:pt x="57224" y="685233"/>
                          <a:pt x="0" y="488137"/>
                        </a:cubicBezTo>
                        <a:cubicBezTo>
                          <a:pt x="-57224" y="291041"/>
                          <a:pt x="37934" y="1004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2" name="Textfeld 11"/>
          <p:cNvSpPr txBox="1"/>
          <p:nvPr/>
        </p:nvSpPr>
        <p:spPr>
          <a:xfrm>
            <a:off x="7831161" y="85609"/>
            <a:ext cx="434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Thorsten Stafforst – </a:t>
            </a:r>
            <a:r>
              <a:rPr lang="de-DE" dirty="0" err="1" smtClean="0"/>
              <a:t>RNA</a:t>
            </a:r>
            <a:r>
              <a:rPr lang="de-DE" dirty="0" err="1"/>
              <a:t>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0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" y="32455"/>
            <a:ext cx="1624549" cy="4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A51E3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1"/>
          <p:cNvCxnSpPr/>
          <p:nvPr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rgbClr val="32414B"/>
            </a:solidFill>
          </a:ln>
          <a:effectLst>
            <a:glow>
              <a:schemeClr val="accent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  <a:softEdge rad="635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9">
            <a:extLst>
              <a:ext uri="{FF2B5EF4-FFF2-40B4-BE49-F238E27FC236}">
                <a16:creationId xmlns:a16="http://schemas.microsoft.com/office/drawing/2014/main" id="{6639B6A7-4241-440E-820E-D2421F04D5EB}"/>
              </a:ext>
            </a:extLst>
          </p:cNvPr>
          <p:cNvSpPr txBox="1"/>
          <p:nvPr/>
        </p:nvSpPr>
        <p:spPr>
          <a:xfrm>
            <a:off x="8888608" y="2745919"/>
            <a:ext cx="29163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Clinically proven concept</a:t>
            </a:r>
          </a:p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FF0000"/>
                </a:solidFill>
                <a:latin typeface="Gill Sans MT"/>
              </a:rPr>
              <a:t> No editing capability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2C4FA89-83B5-4863-AE54-325707B48E1D}"/>
              </a:ext>
            </a:extLst>
          </p:cNvPr>
          <p:cNvSpPr txBox="1"/>
          <p:nvPr/>
        </p:nvSpPr>
        <p:spPr>
          <a:xfrm>
            <a:off x="4789174" y="5743204"/>
            <a:ext cx="30010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+ Editing capability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+ Promising safety profile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460C283C-82BD-4D88-B0B4-1C5A1691C036}"/>
              </a:ext>
            </a:extLst>
          </p:cNvPr>
          <p:cNvSpPr/>
          <p:nvPr/>
        </p:nvSpPr>
        <p:spPr>
          <a:xfrm>
            <a:off x="6180198" y="1871611"/>
            <a:ext cx="2667458" cy="23963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2400" b="1" dirty="0">
                <a:latin typeface="Gill Sans MT"/>
              </a:rPr>
              <a:t>RNA therapy</a:t>
            </a:r>
          </a:p>
          <a:p>
            <a:pPr algn="ctr"/>
            <a:endParaRPr lang="en-US" sz="2400" b="1" dirty="0">
              <a:latin typeface="Gill Sans MT"/>
              <a:cs typeface="Calibri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51367630-A451-4046-B79F-BB07E53BC6F4}"/>
              </a:ext>
            </a:extLst>
          </p:cNvPr>
          <p:cNvSpPr/>
          <p:nvPr/>
        </p:nvSpPr>
        <p:spPr>
          <a:xfrm>
            <a:off x="3268583" y="1871610"/>
            <a:ext cx="2660270" cy="23963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latin typeface="Gill Sans MT"/>
                <a:cs typeface="Calibri"/>
              </a:rPr>
              <a:t>DNA editing</a:t>
            </a:r>
          </a:p>
          <a:p>
            <a:pPr algn="ctr"/>
            <a:endParaRPr lang="en-US" sz="2400" b="1" dirty="0">
              <a:latin typeface="Gill Sans MT"/>
              <a:cs typeface="Calibri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CC0D65A-97B3-4EDF-B25C-389A2039EF21}"/>
              </a:ext>
            </a:extLst>
          </p:cNvPr>
          <p:cNvSpPr txBox="1"/>
          <p:nvPr/>
        </p:nvSpPr>
        <p:spPr>
          <a:xfrm>
            <a:off x="561036" y="2745918"/>
            <a:ext cx="29163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ill Sans MT"/>
              </a:rPr>
              <a:t> Versatile editing capability</a:t>
            </a:r>
          </a:p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FF0000"/>
                </a:solidFill>
                <a:latin typeface="Gill Sans MT"/>
              </a:rPr>
              <a:t> Unmet safety issues</a:t>
            </a: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02A12BFE-3198-4BE0-8390-3C44095EB2D1}"/>
              </a:ext>
            </a:extLst>
          </p:cNvPr>
          <p:cNvSpPr/>
          <p:nvPr/>
        </p:nvSpPr>
        <p:spPr>
          <a:xfrm>
            <a:off x="4757371" y="3219765"/>
            <a:ext cx="2585100" cy="2471603"/>
          </a:xfrm>
          <a:prstGeom prst="ellipse">
            <a:avLst/>
          </a:prstGeom>
          <a:solidFill>
            <a:srgbClr val="4472C4">
              <a:alpha val="74902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endParaRPr lang="en-US" sz="800" b="1">
              <a:latin typeface="Gill Sans MT"/>
            </a:endParaRPr>
          </a:p>
          <a:p>
            <a:pPr algn="ctr"/>
            <a:r>
              <a:rPr lang="en-US" sz="2400" b="1">
                <a:latin typeface="Gill Sans MT"/>
              </a:rPr>
              <a:t>RNA editing</a:t>
            </a:r>
            <a:endParaRPr lang="en-US" sz="2400" b="1">
              <a:cs typeface="Calibri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1323CC39-3F42-4D9C-93AE-ACB47101A68D}"/>
              </a:ext>
            </a:extLst>
          </p:cNvPr>
          <p:cNvSpPr txBox="1"/>
          <p:nvPr/>
        </p:nvSpPr>
        <p:spPr>
          <a:xfrm>
            <a:off x="3944324" y="3120094"/>
            <a:ext cx="12207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Gill Sans MT"/>
              </a:rPr>
              <a:t>CRISPR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998A80E2-7E39-46DB-B3F5-03F413D4F579}"/>
              </a:ext>
            </a:extLst>
          </p:cNvPr>
          <p:cNvSpPr txBox="1"/>
          <p:nvPr/>
        </p:nvSpPr>
        <p:spPr>
          <a:xfrm>
            <a:off x="6895508" y="3069083"/>
            <a:ext cx="14148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/>
              </a:rPr>
              <a:t>siRNA, </a:t>
            </a:r>
            <a:r>
              <a:rPr lang="en-US" dirty="0" smtClean="0">
                <a:solidFill>
                  <a:schemeClr val="bg1"/>
                </a:solidFill>
                <a:latin typeface="Gill Sans M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MT"/>
              </a:rPr>
              <a:t>ASO</a:t>
            </a:r>
            <a:endParaRPr lang="en-US" dirty="0" smtClean="0">
              <a:solidFill>
                <a:schemeClr val="bg1"/>
              </a:solidFill>
              <a:latin typeface="Gill Sans MT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 MT"/>
                <a:cs typeface="Calibri"/>
              </a:rPr>
              <a:t>(mRNA)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337150" y="995905"/>
            <a:ext cx="7517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The promise of therapeutic RNA base editing</a:t>
            </a:r>
            <a:endParaRPr lang="en-US" sz="25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831161" y="85609"/>
            <a:ext cx="434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Thorsten Stafforst – </a:t>
            </a:r>
            <a:r>
              <a:rPr lang="de-DE" dirty="0" err="1" smtClean="0"/>
              <a:t>RNA</a:t>
            </a:r>
            <a:r>
              <a:rPr lang="de-DE" dirty="0" err="1"/>
              <a:t>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6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" y="32455"/>
            <a:ext cx="1624549" cy="4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A51E3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1"/>
          <p:cNvCxnSpPr/>
          <p:nvPr/>
        </p:nvCxnSpPr>
        <p:spPr>
          <a:xfrm>
            <a:off x="0" y="548680"/>
            <a:ext cx="12192000" cy="0"/>
          </a:xfrm>
          <a:prstGeom prst="line">
            <a:avLst/>
          </a:prstGeom>
          <a:ln>
            <a:solidFill>
              <a:srgbClr val="32414B"/>
            </a:solidFill>
          </a:ln>
          <a:effectLst>
            <a:glow>
              <a:schemeClr val="accent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  <a:softEdge rad="635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7"/>
          <p:cNvSpPr txBox="1"/>
          <p:nvPr/>
        </p:nvSpPr>
        <p:spPr>
          <a:xfrm>
            <a:off x="2337150" y="995905"/>
            <a:ext cx="7517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Bottlenecks Knowledge </a:t>
            </a:r>
            <a:r>
              <a:rPr lang="en-US" sz="2500" b="1" dirty="0" smtClean="0">
                <a:sym typeface="Wingdings" panose="05000000000000000000" pitchFamily="2" charset="2"/>
              </a:rPr>
              <a:t> </a:t>
            </a:r>
            <a:r>
              <a:rPr lang="en-US" sz="2500" b="1" dirty="0" smtClean="0"/>
              <a:t>Innovation (EU)</a:t>
            </a:r>
            <a:endParaRPr lang="en-US" sz="25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831161" y="85609"/>
            <a:ext cx="434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Thorsten Stafforst – </a:t>
            </a:r>
            <a:r>
              <a:rPr lang="de-DE" dirty="0" err="1" smtClean="0"/>
              <a:t>RNA</a:t>
            </a:r>
            <a:r>
              <a:rPr lang="de-DE" dirty="0" err="1"/>
              <a:t>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92330" y="1794073"/>
            <a:ext cx="43481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/>
              </a:rPr>
              <a:t>(Young) Academic Researcher</a:t>
            </a: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lacking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experience</a:t>
            </a:r>
            <a:endParaRPr lang="de-DE" dirty="0" smtClean="0">
              <a:cs typeface="Arial"/>
            </a:endParaRPr>
          </a:p>
          <a:p>
            <a:r>
              <a:rPr lang="de-DE" dirty="0">
                <a:cs typeface="Arial"/>
              </a:rPr>
              <a:t>	</a:t>
            </a:r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approach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investor</a:t>
            </a:r>
            <a:r>
              <a:rPr lang="de-DE" dirty="0" smtClean="0">
                <a:cs typeface="Arial"/>
              </a:rPr>
              <a:t> – </a:t>
            </a:r>
            <a:r>
              <a:rPr lang="de-DE" dirty="0" err="1" smtClean="0">
                <a:cs typeface="Arial"/>
              </a:rPr>
              <a:t>when&amp;how</a:t>
            </a:r>
            <a:r>
              <a:rPr lang="de-DE" dirty="0" smtClean="0">
                <a:cs typeface="Arial"/>
              </a:rPr>
              <a:t>?</a:t>
            </a:r>
          </a:p>
          <a:p>
            <a:r>
              <a:rPr lang="de-DE" dirty="0">
                <a:cs typeface="Arial"/>
              </a:rPr>
              <a:t>	</a:t>
            </a:r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start-up</a:t>
            </a:r>
            <a:r>
              <a:rPr lang="de-DE" dirty="0" smtClean="0">
                <a:cs typeface="Arial"/>
              </a:rPr>
              <a:t> – </a:t>
            </a:r>
            <a:r>
              <a:rPr lang="de-DE" dirty="0" err="1" smtClean="0">
                <a:cs typeface="Arial"/>
              </a:rPr>
              <a:t>when&amp;how</a:t>
            </a:r>
            <a:r>
              <a:rPr lang="de-DE" dirty="0" smtClean="0">
                <a:cs typeface="Arial"/>
              </a:rPr>
              <a:t>?</a:t>
            </a:r>
          </a:p>
          <a:p>
            <a:r>
              <a:rPr lang="de-DE" dirty="0" smtClean="0">
                <a:cs typeface="Arial"/>
              </a:rPr>
              <a:t>	◦ </a:t>
            </a:r>
            <a:r>
              <a:rPr lang="de-DE" dirty="0">
                <a:cs typeface="Arial"/>
              </a:rPr>
              <a:t>patent </a:t>
            </a:r>
            <a:r>
              <a:rPr lang="de-DE" dirty="0" err="1">
                <a:cs typeface="Arial"/>
              </a:rPr>
              <a:t>or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publish</a:t>
            </a:r>
            <a:r>
              <a:rPr lang="de-DE" dirty="0">
                <a:cs typeface="Arial"/>
              </a:rPr>
              <a:t>?</a:t>
            </a:r>
          </a:p>
          <a:p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920778" y="3966403"/>
            <a:ext cx="46122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cs typeface="Arial"/>
              </a:rPr>
              <a:t>Processes</a:t>
            </a:r>
            <a:r>
              <a:rPr lang="de-DE" b="1" dirty="0" smtClean="0">
                <a:cs typeface="Arial"/>
              </a:rPr>
              <a:t> at Academic </a:t>
            </a:r>
            <a:r>
              <a:rPr lang="de-DE" b="1" dirty="0" err="1" smtClean="0">
                <a:cs typeface="Arial"/>
              </a:rPr>
              <a:t>Institutions</a:t>
            </a:r>
            <a:endParaRPr lang="de-DE" b="1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slow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patenting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no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patenting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strategy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little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reward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for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patents</a:t>
            </a:r>
            <a:r>
              <a:rPr lang="de-DE" dirty="0" smtClean="0">
                <a:cs typeface="Arial"/>
              </a:rPr>
              <a:t>/IP</a:t>
            </a: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little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interest</a:t>
            </a:r>
            <a:r>
              <a:rPr lang="de-DE" dirty="0" smtClean="0">
                <a:cs typeface="Arial"/>
              </a:rPr>
              <a:t> in </a:t>
            </a:r>
            <a:r>
              <a:rPr lang="de-DE" dirty="0" err="1" smtClean="0">
                <a:cs typeface="Arial"/>
              </a:rPr>
              <a:t>translation</a:t>
            </a:r>
            <a:endParaRPr lang="de-DE" dirty="0" smtClean="0">
              <a:cs typeface="Arial"/>
            </a:endParaRPr>
          </a:p>
          <a:p>
            <a:r>
              <a:rPr lang="de-DE" dirty="0">
                <a:cs typeface="Arial"/>
              </a:rPr>
              <a:t>	</a:t>
            </a:r>
            <a:r>
              <a:rPr lang="de-DE" dirty="0" smtClean="0">
                <a:cs typeface="Arial"/>
              </a:rPr>
              <a:t>◦ e.g. </a:t>
            </a:r>
            <a:r>
              <a:rPr lang="de-DE" dirty="0" err="1" smtClean="0">
                <a:cs typeface="Arial"/>
              </a:rPr>
              <a:t>consulting</a:t>
            </a:r>
            <a:r>
              <a:rPr lang="de-DE" dirty="0" smtClean="0">
                <a:cs typeface="Arial"/>
              </a:rPr>
              <a:t>, </a:t>
            </a:r>
            <a:r>
              <a:rPr lang="de-DE" dirty="0" err="1" smtClean="0">
                <a:cs typeface="Arial"/>
              </a:rPr>
              <a:t>sponsored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research</a:t>
            </a:r>
            <a:r>
              <a:rPr lang="de-DE" dirty="0" smtClean="0">
                <a:cs typeface="Arial"/>
              </a:rPr>
              <a:t>,</a:t>
            </a:r>
          </a:p>
          <a:p>
            <a:r>
              <a:rPr lang="de-DE" dirty="0">
                <a:cs typeface="Arial"/>
              </a:rPr>
              <a:t>	</a:t>
            </a:r>
            <a:r>
              <a:rPr lang="de-DE" dirty="0" err="1" smtClean="0">
                <a:cs typeface="Arial"/>
              </a:rPr>
              <a:t>licensing</a:t>
            </a:r>
            <a:r>
              <a:rPr lang="de-DE" dirty="0" smtClean="0">
                <a:cs typeface="Arial"/>
              </a:rPr>
              <a:t>, lab </a:t>
            </a:r>
            <a:r>
              <a:rPr lang="de-DE" dirty="0" err="1" smtClean="0">
                <a:cs typeface="Arial"/>
              </a:rPr>
              <a:t>space</a:t>
            </a:r>
            <a:r>
              <a:rPr lang="de-DE" dirty="0" smtClean="0">
                <a:cs typeface="Arial"/>
              </a:rPr>
              <a:t> </a:t>
            </a:r>
            <a:r>
              <a:rPr lang="de-DE" dirty="0" smtClean="0">
                <a:cs typeface="Arial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cs typeface="Arial"/>
                <a:sym typeface="Wingdings" panose="05000000000000000000" pitchFamily="2" charset="2"/>
              </a:rPr>
              <a:t>CoI</a:t>
            </a:r>
            <a:r>
              <a:rPr lang="de-DE" dirty="0" smtClean="0"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cs typeface="Arial"/>
                <a:sym typeface="Wingdings" panose="05000000000000000000" pitchFamily="2" charset="2"/>
              </a:rPr>
              <a:t>discussion</a:t>
            </a:r>
            <a:endParaRPr lang="de-DE" dirty="0" smtClean="0">
              <a:cs typeface="Arial"/>
              <a:sym typeface="Wingdings" panose="05000000000000000000" pitchFamily="2" charset="2"/>
            </a:endParaRPr>
          </a:p>
          <a:p>
            <a:r>
              <a:rPr lang="de-DE" dirty="0">
                <a:cs typeface="Arial"/>
                <a:sym typeface="Wingdings" panose="05000000000000000000" pitchFamily="2" charset="2"/>
              </a:rPr>
              <a:t>	</a:t>
            </a:r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almost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no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Incubators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for</a:t>
            </a:r>
            <a:r>
              <a:rPr lang="de-DE" dirty="0" smtClean="0">
                <a:cs typeface="Arial"/>
              </a:rPr>
              <a:t> Biotech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675691" y="1655931"/>
            <a:ext cx="34808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/>
              </a:rPr>
              <a:t>Investors</a:t>
            </a: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don´t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stay</a:t>
            </a:r>
            <a:r>
              <a:rPr lang="de-DE" dirty="0" smtClean="0">
                <a:cs typeface="Arial"/>
              </a:rPr>
              <a:t> in US </a:t>
            </a:r>
            <a:r>
              <a:rPr lang="de-DE" dirty="0" err="1" smtClean="0">
                <a:cs typeface="Arial"/>
              </a:rPr>
              <a:t>come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to</a:t>
            </a:r>
            <a:r>
              <a:rPr lang="de-DE" dirty="0" smtClean="0">
                <a:cs typeface="Arial"/>
              </a:rPr>
              <a:t> EU</a:t>
            </a: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make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use</a:t>
            </a:r>
            <a:r>
              <a:rPr lang="de-DE" dirty="0" smtClean="0">
                <a:cs typeface="Arial"/>
              </a:rPr>
              <a:t> of </a:t>
            </a:r>
            <a:r>
              <a:rPr lang="de-DE" dirty="0" err="1" smtClean="0">
                <a:cs typeface="Arial"/>
              </a:rPr>
              <a:t>ideas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and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heads</a:t>
            </a:r>
            <a:r>
              <a:rPr lang="de-DE" dirty="0" smtClean="0">
                <a:cs typeface="Arial"/>
              </a:rPr>
              <a:t> </a:t>
            </a:r>
          </a:p>
          <a:p>
            <a:r>
              <a:rPr lang="de-DE" dirty="0" smtClean="0">
                <a:cs typeface="Arial"/>
              </a:rPr>
              <a:t>◦ talk </a:t>
            </a:r>
            <a:r>
              <a:rPr lang="de-DE" dirty="0" err="1" smtClean="0">
                <a:cs typeface="Arial"/>
              </a:rPr>
              <a:t>to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academics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early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fund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novel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ideas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early</a:t>
            </a:r>
            <a:r>
              <a:rPr lang="de-DE" dirty="0" smtClean="0">
                <a:cs typeface="Arial"/>
              </a:rPr>
              <a:t> (</a:t>
            </a:r>
            <a:r>
              <a:rPr lang="de-DE" dirty="0" err="1" smtClean="0">
                <a:cs typeface="Arial"/>
              </a:rPr>
              <a:t>Incubator</a:t>
            </a:r>
            <a:r>
              <a:rPr lang="de-DE" dirty="0" smtClean="0">
                <a:cs typeface="Arial"/>
              </a:rPr>
              <a:t>)</a:t>
            </a:r>
          </a:p>
        </p:txBody>
      </p:sp>
      <p:sp>
        <p:nvSpPr>
          <p:cNvPr id="23" name="Rechteck 22"/>
          <p:cNvSpPr/>
          <p:nvPr/>
        </p:nvSpPr>
        <p:spPr>
          <a:xfrm>
            <a:off x="6787848" y="4400812"/>
            <a:ext cx="43006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/>
              </a:rPr>
              <a:t>Academic System (Paper, Grants, </a:t>
            </a:r>
            <a:r>
              <a:rPr lang="de-DE" b="1" dirty="0" err="1" smtClean="0">
                <a:cs typeface="Arial"/>
              </a:rPr>
              <a:t>Positions</a:t>
            </a:r>
            <a:r>
              <a:rPr lang="de-DE" b="1" dirty="0" smtClean="0">
                <a:cs typeface="Arial"/>
              </a:rPr>
              <a:t>)</a:t>
            </a: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teaching</a:t>
            </a:r>
            <a:r>
              <a:rPr lang="de-DE" dirty="0" smtClean="0">
                <a:cs typeface="Arial"/>
              </a:rPr>
              <a:t>/administrative </a:t>
            </a:r>
            <a:r>
              <a:rPr lang="de-DE" dirty="0" err="1" smtClean="0">
                <a:cs typeface="Arial"/>
              </a:rPr>
              <a:t>burden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Grants &amp; </a:t>
            </a:r>
            <a:r>
              <a:rPr lang="de-DE" dirty="0" err="1" smtClean="0">
                <a:cs typeface="Arial"/>
              </a:rPr>
              <a:t>PhD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project</a:t>
            </a:r>
            <a:r>
              <a:rPr lang="de-DE" dirty="0" smtClean="0">
                <a:cs typeface="Arial"/>
              </a:rPr>
              <a:t> (</a:t>
            </a:r>
            <a:r>
              <a:rPr lang="de-DE" dirty="0" err="1" smtClean="0">
                <a:cs typeface="Arial"/>
              </a:rPr>
              <a:t>low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risk</a:t>
            </a:r>
            <a:r>
              <a:rPr lang="de-DE" dirty="0" smtClean="0">
                <a:cs typeface="Arial"/>
              </a:rPr>
              <a:t> – fast </a:t>
            </a:r>
            <a:r>
              <a:rPr lang="de-DE" dirty="0" err="1" smtClean="0">
                <a:cs typeface="Arial"/>
              </a:rPr>
              <a:t>gain</a:t>
            </a:r>
            <a:r>
              <a:rPr lang="de-DE" dirty="0" smtClean="0">
                <a:cs typeface="Arial"/>
              </a:rPr>
              <a:t>)</a:t>
            </a:r>
          </a:p>
          <a:p>
            <a:r>
              <a:rPr lang="de-DE" dirty="0" smtClean="0">
                <a:cs typeface="Arial"/>
              </a:rPr>
              <a:t>	</a:t>
            </a:r>
            <a:r>
              <a:rPr lang="de-DE" dirty="0" err="1" smtClean="0">
                <a:cs typeface="Arial"/>
              </a:rPr>
              <a:t>too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short-termed</a:t>
            </a:r>
            <a:r>
              <a:rPr lang="de-DE" dirty="0" smtClean="0">
                <a:cs typeface="Arial"/>
              </a:rPr>
              <a:t> (</a:t>
            </a:r>
            <a:r>
              <a:rPr lang="de-DE" dirty="0" err="1" smtClean="0">
                <a:cs typeface="Arial"/>
              </a:rPr>
              <a:t>3y</a:t>
            </a:r>
            <a:r>
              <a:rPr lang="de-DE" dirty="0" smtClean="0">
                <a:cs typeface="Arial"/>
              </a:rPr>
              <a:t>) </a:t>
            </a:r>
          </a:p>
          <a:p>
            <a:r>
              <a:rPr lang="de-DE" dirty="0" smtClean="0">
                <a:cs typeface="Arial"/>
              </a:rPr>
              <a:t>	</a:t>
            </a:r>
            <a:r>
              <a:rPr lang="de-DE" dirty="0" err="1" smtClean="0">
                <a:cs typeface="Arial"/>
              </a:rPr>
              <a:t>too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structured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high </a:t>
            </a:r>
            <a:r>
              <a:rPr lang="de-DE" dirty="0" err="1" smtClean="0">
                <a:cs typeface="Arial"/>
              </a:rPr>
              <a:t>publ</a:t>
            </a:r>
            <a:r>
              <a:rPr lang="de-DE" dirty="0" smtClean="0">
                <a:cs typeface="Arial"/>
              </a:rPr>
              <a:t>. </a:t>
            </a:r>
            <a:r>
              <a:rPr lang="de-DE" dirty="0" err="1" smtClean="0">
                <a:cs typeface="Arial"/>
              </a:rPr>
              <a:t>frequency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expected</a:t>
            </a:r>
            <a:endParaRPr lang="de-DE" dirty="0" smtClean="0">
              <a:cs typeface="Arial"/>
            </a:endParaRPr>
          </a:p>
          <a:p>
            <a:r>
              <a:rPr lang="de-DE" dirty="0" smtClean="0">
                <a:cs typeface="Arial"/>
              </a:rPr>
              <a:t>◦ fashionable vs. </a:t>
            </a:r>
            <a:r>
              <a:rPr lang="de-DE" dirty="0" err="1" smtClean="0">
                <a:cs typeface="Arial"/>
              </a:rPr>
              <a:t>sustained</a:t>
            </a:r>
            <a:r>
              <a:rPr lang="de-DE" dirty="0" smtClean="0">
                <a:cs typeface="Arial"/>
              </a:rPr>
              <a:t>/</a:t>
            </a:r>
            <a:r>
              <a:rPr lang="de-DE" dirty="0" err="1" smtClean="0">
                <a:cs typeface="Arial"/>
              </a:rPr>
              <a:t>novel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directions</a:t>
            </a:r>
            <a:endParaRPr lang="de-DE" dirty="0" smtClean="0">
              <a:cs typeface="Arial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731366" y="3320072"/>
            <a:ext cx="5119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cs typeface="Arial"/>
              </a:rPr>
              <a:t>EU</a:t>
            </a:r>
          </a:p>
          <a:p>
            <a:r>
              <a:rPr lang="de-DE" dirty="0" smtClean="0">
                <a:cs typeface="Arial"/>
              </a:rPr>
              <a:t>◦ </a:t>
            </a:r>
            <a:r>
              <a:rPr lang="de-DE" dirty="0" err="1" smtClean="0">
                <a:cs typeface="Arial"/>
              </a:rPr>
              <a:t>yearly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seed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funding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program</a:t>
            </a:r>
            <a:r>
              <a:rPr lang="de-DE" dirty="0" smtClean="0">
                <a:cs typeface="Arial"/>
              </a:rPr>
              <a:t> (2-3 </a:t>
            </a:r>
            <a:r>
              <a:rPr lang="de-DE" dirty="0" err="1" smtClean="0">
                <a:cs typeface="Arial"/>
              </a:rPr>
              <a:t>Mio</a:t>
            </a:r>
            <a:r>
              <a:rPr lang="de-DE" dirty="0" smtClean="0">
                <a:cs typeface="Arial"/>
              </a:rPr>
              <a:t> EUR/</a:t>
            </a:r>
            <a:r>
              <a:rPr lang="de-DE" dirty="0" err="1" smtClean="0">
                <a:cs typeface="Arial"/>
              </a:rPr>
              <a:t>project</a:t>
            </a:r>
            <a:r>
              <a:rPr lang="de-DE" dirty="0" smtClean="0"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03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Breitbild</PresentationFormat>
  <Paragraphs>79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TS</dc:creator>
  <cp:lastModifiedBy>TS</cp:lastModifiedBy>
  <cp:revision>30</cp:revision>
  <dcterms:created xsi:type="dcterms:W3CDTF">2021-06-25T09:29:14Z</dcterms:created>
  <dcterms:modified xsi:type="dcterms:W3CDTF">2021-09-28T11:50:40Z</dcterms:modified>
</cp:coreProperties>
</file>