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5" r:id="rId6"/>
    <p:sldId id="267" r:id="rId7"/>
    <p:sldId id="264" r:id="rId8"/>
    <p:sldId id="275" r:id="rId9"/>
    <p:sldId id="261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72"/>
    <p:restoredTop sz="93045"/>
  </p:normalViewPr>
  <p:slideViewPr>
    <p:cSldViewPr snapToGrid="0" snapToObjects="1">
      <p:cViewPr varScale="1">
        <p:scale>
          <a:sx n="64" d="100"/>
          <a:sy n="64" d="100"/>
        </p:scale>
        <p:origin x="4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443E8-DA20-BC47-AF1F-630EA9F790A1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4C3F5-2D5B-7D47-8032-72F6AEC28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3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4C3F5-2D5B-7D47-8032-72F6AEC28D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2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4C3F5-2D5B-7D47-8032-72F6AEC28D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4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6A3D-0F5B-524C-836A-A2E22EE0A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5A5661-EAF8-A746-B8DF-A5AC0AFA9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08317-359F-214E-B7C0-17620A16C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43340-6A5E-E34D-B21B-645178D8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F4DF-36B3-4F4C-97C9-8275CB2A6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3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A677D-71C7-224E-A9FF-B122F18C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E6AE-D174-EE4A-908F-7D15E1A62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0F694-2499-3D47-AF33-943233E08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88BE5-2911-AF43-888C-F2422AAE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53F6C-1946-654C-8373-6E9A2499F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7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334CE9-1AC9-0D4E-91CA-777E99D36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22536-AAC0-2C44-8ACA-CE2232DA8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34F3D-33D4-D64C-B0E0-48288E6E9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94987-CFE0-EB46-BCC4-7C0F9D11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8F0C5-A247-1449-AEB5-3D9893997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3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82A98-DD33-5840-9E00-1091C052D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2BA22-ABB8-DB4B-AAFD-D983B4CF7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9A6E7-87C4-174A-903D-28906E00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797A3-EA98-7941-B549-DE7A4CFE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5A42-3A73-6C4C-A03F-E1A099C44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2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B770-C386-264F-9EA1-686E13216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1A799-F5A5-CC4A-B8F7-F082CA6F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C4AE-DD41-984A-A92F-0F29162F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15213-954B-0C47-9F58-670BAD58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88F5B-CFB9-324B-A631-A7C67EBC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9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7CC1-C1E5-5048-AB73-E72DEC09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78FFE-B64F-5B42-BE17-4B1F05D18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BAC79-D8CC-D540-8AB9-E147F7181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F1AD3-EC10-BA40-B63E-EE41E51FF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10B4C-765A-FD4D-A682-C96FAAD50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D9EBF-32CB-8748-BD1E-96D7C557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8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5FC7-5B4C-D243-90A3-BC05E97B3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5F8C5-E270-3246-9329-337E4E4B2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DB2A0-6A98-C147-B29A-58EC1B6CB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E2224-082A-EF46-AB89-9C481112B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0D81B4-741C-1D4A-BD72-B08BB030E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81E2B7-A7CB-7644-914A-5511300E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491831-5C0A-624F-8767-73DBC91CB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03553-8189-5A4D-AAAE-DF5300FE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9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B237C-A1A0-4E44-95C7-939C3FE0F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ADC89-4C01-7F4F-8620-0C6A51E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BE2EA-78DE-8044-9B8C-803BA983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78168-280D-B54F-8FF1-93CEB518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0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54394-206C-6A49-8487-0F322BA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52AFD-0035-8D4E-9F54-6110B4FE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CE7E7-F3A0-8544-9340-895C91B5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4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55EA-3F0C-7D48-BDC6-C33303BAB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CE134-F043-4948-94EA-86FE9AAEB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C6FE9-0EFD-434B-9951-EED5BEE80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E0C91-516A-4E4F-81A3-6FE2F812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9EDD1-7D53-0D44-9B70-D2B76E92A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2126E-C78E-2A47-B3F8-3FD9737D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8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F002D-1D6C-4146-B208-EAC2613BA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2E580C-3D7E-804F-A182-15CF6025A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C3AE8-845E-3B44-AC43-3E4E8E292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FA3B4-9232-C542-A417-0212BE02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EFEC3-15EB-3944-808C-C3BCFB16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7AE3A-5BE9-B54D-B1B7-42E54431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9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E3DC8-33B0-6744-B1C2-86692CAA0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BF9D9-F8F1-8A40-80CF-FC4D7F796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73C4B-601C-EE47-8419-6DC656EC6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825C1-35F5-8F42-B824-50674BE21140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8C224-82CA-2943-883F-3D45BFF34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4FED3-ADF5-324F-8937-17414D1A1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0F13-16E7-E64E-8813-0578BE00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2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araisresearchgroup.co.uk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araisresearchgroup.co.uk/Presentations/ProposalWriting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ld, Europe, Map, Connections, Network, Continent">
            <a:extLst>
              <a:ext uri="{FF2B5EF4-FFF2-40B4-BE49-F238E27FC236}">
                <a16:creationId xmlns:a16="http://schemas.microsoft.com/office/drawing/2014/main" id="{2AC64FB6-53B1-BC4B-B6C0-182C4F25E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0" y="39757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AF2290-DB71-FA47-B5B0-2277FDE3C5F7}"/>
              </a:ext>
            </a:extLst>
          </p:cNvPr>
          <p:cNvSpPr txBox="1"/>
          <p:nvPr/>
        </p:nvSpPr>
        <p:spPr>
          <a:xfrm>
            <a:off x="1055153" y="106017"/>
            <a:ext cx="10036918" cy="48541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54000" rtlCol="0">
            <a:spAutoFit/>
          </a:bodyPr>
          <a:lstStyle/>
          <a:p>
            <a:pPr algn="ctr"/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Internationalisation, Mobility and the ERC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D495E5-E982-BB46-9DFE-EC0C4F1CE508}"/>
              </a:ext>
            </a:extLst>
          </p:cNvPr>
          <p:cNvSpPr/>
          <p:nvPr/>
        </p:nvSpPr>
        <p:spPr>
          <a:xfrm>
            <a:off x="1060172" y="6321286"/>
            <a:ext cx="10098158" cy="477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68FDC-C772-1B4B-B459-B82BE63796A1}"/>
              </a:ext>
            </a:extLst>
          </p:cNvPr>
          <p:cNvSpPr txBox="1"/>
          <p:nvPr/>
        </p:nvSpPr>
        <p:spPr>
          <a:xfrm>
            <a:off x="7134481" y="6381592"/>
            <a:ext cx="40288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5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http://maraisresearchgroup.co.uk/</a:t>
            </a:r>
            <a:endParaRPr lang="en-US" sz="2000" dirty="0">
              <a:solidFill>
                <a:srgbClr val="0432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572B6A-A088-3C4A-8482-BC3634B951FF}"/>
              </a:ext>
            </a:extLst>
          </p:cNvPr>
          <p:cNvSpPr txBox="1"/>
          <p:nvPr/>
        </p:nvSpPr>
        <p:spPr>
          <a:xfrm>
            <a:off x="1055152" y="6381592"/>
            <a:ext cx="36773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10 November 2020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570E9-8F94-B44F-AC87-F949FFA8772A}"/>
              </a:ext>
            </a:extLst>
          </p:cNvPr>
          <p:cNvSpPr txBox="1"/>
          <p:nvPr/>
        </p:nvSpPr>
        <p:spPr>
          <a:xfrm>
            <a:off x="3535165" y="6335426"/>
            <a:ext cx="4121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Eloïse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A Marais</a:t>
            </a:r>
          </a:p>
        </p:txBody>
      </p:sp>
    </p:spTree>
    <p:extLst>
      <p:ext uri="{BB962C8B-B14F-4D97-AF65-F5344CB8AC3E}">
        <p14:creationId xmlns:p14="http://schemas.microsoft.com/office/powerpoint/2010/main" val="499991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69BDEE-AD72-2548-B124-10291C93148E}"/>
              </a:ext>
            </a:extLst>
          </p:cNvPr>
          <p:cNvSpPr txBox="1"/>
          <p:nvPr/>
        </p:nvSpPr>
        <p:spPr>
          <a:xfrm>
            <a:off x="799672" y="790912"/>
            <a:ext cx="10592656" cy="598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not exhaustive!</a:t>
            </a:r>
          </a:p>
          <a:p>
            <a:pPr>
              <a:spcAft>
                <a:spcPts val="400"/>
              </a:spcAft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Dream big, be ambitious, be bold (risky, but feasible)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Idea must be disruptive and make a substantial advancement on scientific knowledge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Must demonstrate the value of the research once it’s done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Start early, edit often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Meet with researchers you trust to give you honest, critical and constructive feedback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Meet with a range of researchers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Meet with research support division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Get lots of critical feedback from a range of specialists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Build up your research portfolio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Demonstrate research independence from your PhD supervisor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Work toward an impactful publication record</a:t>
            </a:r>
          </a:p>
          <a:p>
            <a:pPr>
              <a:spcAft>
                <a:spcPts val="400"/>
              </a:spcAft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For more general tips and pointers on writing competitive grant and fellowship proposals: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http://maraisresearchgroup.co.uk/Presentations/ProposalWriting.pdf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87F3A-EFD2-BF49-8322-B82667048AB1}"/>
              </a:ext>
            </a:extLst>
          </p:cNvPr>
          <p:cNvSpPr txBox="1"/>
          <p:nvPr/>
        </p:nvSpPr>
        <p:spPr>
          <a:xfrm>
            <a:off x="0" y="1270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tips and pointers for applying for an ERC</a:t>
            </a:r>
          </a:p>
        </p:txBody>
      </p:sp>
    </p:spTree>
    <p:extLst>
      <p:ext uri="{BB962C8B-B14F-4D97-AF65-F5344CB8AC3E}">
        <p14:creationId xmlns:p14="http://schemas.microsoft.com/office/powerpoint/2010/main" val="32495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42C1B-EDBA-A346-8432-DDB16F2CDAB1}"/>
              </a:ext>
            </a:extLst>
          </p:cNvPr>
          <p:cNvSpPr txBox="1"/>
          <p:nvPr/>
        </p:nvSpPr>
        <p:spPr>
          <a:xfrm>
            <a:off x="460624" y="790912"/>
            <a:ext cx="1127075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My academic background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Atmospheric Chemistry PhD in the US at Harvard on a Fulbright scholarship.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Independently funded postdoctoral in the same group (Schlumberger Foundation)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My professional career: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Visas were a constant stress in the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Relocated to the UK (clearer pathway to citizenship, great institutions)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The ERC has many advantages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nationality limits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Flexibility to be innovative and creative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Long term – 5 years of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Sufficient funding to build and establish a research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Funds PhD students (can’t include PhD students on UK funding agency grants)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Prestigious – augments standing in local and international research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Rejection is highly likely: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 prepared for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Learn from 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5FCF33-9783-914B-B997-58287CD0BE64}"/>
              </a:ext>
            </a:extLst>
          </p:cNvPr>
          <p:cNvSpPr txBox="1"/>
          <p:nvPr/>
        </p:nvSpPr>
        <p:spPr>
          <a:xfrm>
            <a:off x="0" y="1270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motivation to be in Europe and apply for an ERC</a:t>
            </a:r>
            <a:endParaRPr lang="en-GB" sz="3200" dirty="0">
              <a:solidFill>
                <a:srgbClr val="0432FF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53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244A89-8D4F-4D44-8104-FDBF22A7F4D2}"/>
              </a:ext>
            </a:extLst>
          </p:cNvPr>
          <p:cNvSpPr txBox="1"/>
          <p:nvPr/>
        </p:nvSpPr>
        <p:spPr>
          <a:xfrm>
            <a:off x="459287" y="920750"/>
            <a:ext cx="11570787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My research field: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Atmospheric Chemistry, Air Quality, Climate, Atmospheric Chemistry Transport Modelling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Inherently international: air pollution knows no bounds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Mobility in many forms: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Short term: conferences and international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Longer term: PhD, postdoc, fellowship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Secondary: members of your group spend time in another research group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Vital for advancing scientific knowledge: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Work gets noticed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Get input and feedback from the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Learn how different research groups operate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Lean new research skills, tools, methods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The value of mobility is particularly apparent during the pandemic!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Networking at a conference or invited speaker at an institution can’t be reproduced virtually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093BA-2C01-9349-9E0E-8CE463F96295}"/>
              </a:ext>
            </a:extLst>
          </p:cNvPr>
          <p:cNvSpPr txBox="1"/>
          <p:nvPr/>
        </p:nvSpPr>
        <p:spPr>
          <a:xfrm>
            <a:off x="0" y="1270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rewards and benefits of mobility in research</a:t>
            </a:r>
            <a:endParaRPr lang="en-GB" sz="3200" dirty="0">
              <a:solidFill>
                <a:srgbClr val="0432FF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98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1C6251-B809-8A4C-AB36-DAB8E06B1722}"/>
              </a:ext>
            </a:extLst>
          </p:cNvPr>
          <p:cNvSpPr txBox="1"/>
          <p:nvPr/>
        </p:nvSpPr>
        <p:spPr>
          <a:xfrm>
            <a:off x="0" y="1270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 Starting Grant Project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C96B5-7D30-E242-AA0C-ADD22BA43F82}"/>
              </a:ext>
            </a:extLst>
          </p:cNvPr>
          <p:cNvSpPr txBox="1"/>
          <p:nvPr/>
        </p:nvSpPr>
        <p:spPr>
          <a:xfrm>
            <a:off x="0" y="1056840"/>
            <a:ext cx="12192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UpTrop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3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understanding of reactive nitrogen in the global upper troposphere</a:t>
            </a:r>
          </a:p>
        </p:txBody>
      </p:sp>
      <p:pic>
        <p:nvPicPr>
          <p:cNvPr id="2050" name="Picture 2" descr="Communicating your research | ERC: European Research Council">
            <a:extLst>
              <a:ext uri="{FF2B5EF4-FFF2-40B4-BE49-F238E27FC236}">
                <a16:creationId xmlns:a16="http://schemas.microsoft.com/office/drawing/2014/main" id="{66514CF4-2BF6-7846-AD19-19F6F9F1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40" y="2279073"/>
            <a:ext cx="4392000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443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FDE163-2D09-AE4B-AFDF-B29CE3BE6C8F}"/>
              </a:ext>
            </a:extLst>
          </p:cNvPr>
          <p:cNvSpPr txBox="1"/>
          <p:nvPr/>
        </p:nvSpPr>
        <p:spPr>
          <a:xfrm>
            <a:off x="0" y="2647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Errors in the Upper Troposphere Permeate the Whole Atmosphere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29F402-47AD-6C4A-BD1B-C6F3EB8EE946}"/>
              </a:ext>
            </a:extLst>
          </p:cNvPr>
          <p:cNvGrpSpPr/>
          <p:nvPr/>
        </p:nvGrpSpPr>
        <p:grpSpPr>
          <a:xfrm>
            <a:off x="2213331" y="4413943"/>
            <a:ext cx="7376786" cy="2181013"/>
            <a:chOff x="3445780" y="3192904"/>
            <a:chExt cx="7376786" cy="21810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F93380-B9CE-CC4F-8674-75DDF0003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896" t="89363" r="1" b="4627"/>
            <a:stretch/>
          </p:blipFill>
          <p:spPr>
            <a:xfrm>
              <a:off x="3468756" y="4961744"/>
              <a:ext cx="7348924" cy="4121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86E87D-CF6B-C543-8073-9D3062D1A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852" t="10602" b="63606"/>
            <a:stretch/>
          </p:blipFill>
          <p:spPr>
            <a:xfrm>
              <a:off x="3468756" y="3192904"/>
              <a:ext cx="7353810" cy="176884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AEFEFCD-5808-6648-BD84-EBCB443DA939}"/>
                </a:ext>
              </a:extLst>
            </p:cNvPr>
            <p:cNvCxnSpPr/>
            <p:nvPr/>
          </p:nvCxnSpPr>
          <p:spPr>
            <a:xfrm>
              <a:off x="3445780" y="3222721"/>
              <a:ext cx="14989" cy="1846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DBE1C36-0957-C445-9611-BB87189DC785}"/>
              </a:ext>
            </a:extLst>
          </p:cNvPr>
          <p:cNvSpPr txBox="1"/>
          <p:nvPr/>
        </p:nvSpPr>
        <p:spPr>
          <a:xfrm>
            <a:off x="904462" y="4006974"/>
            <a:ext cx="96608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432FF"/>
                </a:solidFill>
                <a:latin typeface="Helvetica" pitchFamily="2" charset="0"/>
                <a:cs typeface="Arial" panose="020B0604020202020204" pitchFamily="34" charset="0"/>
              </a:rPr>
              <a:t>Tropospheric ozone and methane have near-equal climate impacts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2A8577-5626-8A44-894F-307C3E584B62}"/>
              </a:ext>
            </a:extLst>
          </p:cNvPr>
          <p:cNvSpPr txBox="1"/>
          <p:nvPr/>
        </p:nvSpPr>
        <p:spPr>
          <a:xfrm>
            <a:off x="8634334" y="6039868"/>
            <a:ext cx="275819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[IPCC AR5, 2013]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630D9F-5C41-334C-B655-29E748C6B885}"/>
              </a:ext>
            </a:extLst>
          </p:cNvPr>
          <p:cNvSpPr/>
          <p:nvPr/>
        </p:nvSpPr>
        <p:spPr>
          <a:xfrm>
            <a:off x="4043600" y="6182783"/>
            <a:ext cx="82446" cy="5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0B126F-7201-CB4F-818B-7A0D94D85F4E}"/>
              </a:ext>
            </a:extLst>
          </p:cNvPr>
          <p:cNvSpPr/>
          <p:nvPr/>
        </p:nvSpPr>
        <p:spPr>
          <a:xfrm>
            <a:off x="4018833" y="5049897"/>
            <a:ext cx="756000" cy="1122947"/>
          </a:xfrm>
          <a:prstGeom prst="rect">
            <a:avLst/>
          </a:prstGeom>
          <a:noFill/>
          <a:ln w="38100">
            <a:solidFill>
              <a:srgbClr val="B976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D3D415-618B-E442-B8B7-8F04C2D03B92}"/>
              </a:ext>
            </a:extLst>
          </p:cNvPr>
          <p:cNvSpPr txBox="1"/>
          <p:nvPr/>
        </p:nvSpPr>
        <p:spPr>
          <a:xfrm>
            <a:off x="6327706" y="5617902"/>
            <a:ext cx="10371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ozone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96ABCD-68EA-1140-97A9-D634CEFF5E22}"/>
              </a:ext>
            </a:extLst>
          </p:cNvPr>
          <p:cNvSpPr txBox="1"/>
          <p:nvPr/>
        </p:nvSpPr>
        <p:spPr>
          <a:xfrm>
            <a:off x="2256186" y="6309944"/>
            <a:ext cx="6897754" cy="42242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-1                            0                             1                             2                            3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Radiative Forcing [W 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3D8D6C-1805-CF43-96B9-56650C1AA2E2}"/>
              </a:ext>
            </a:extLst>
          </p:cNvPr>
          <p:cNvGrpSpPr/>
          <p:nvPr/>
        </p:nvGrpSpPr>
        <p:grpSpPr>
          <a:xfrm>
            <a:off x="301132" y="1087027"/>
            <a:ext cx="4715026" cy="2719547"/>
            <a:chOff x="2862642" y="1440722"/>
            <a:chExt cx="4715026" cy="27195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DD570F-F5C2-6B48-B620-E425E98E2B21}"/>
                </a:ext>
              </a:extLst>
            </p:cNvPr>
            <p:cNvSpPr/>
            <p:nvPr/>
          </p:nvSpPr>
          <p:spPr>
            <a:xfrm>
              <a:off x="2862642" y="1440722"/>
              <a:ext cx="4715026" cy="244384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5967CE-43B6-C148-94D1-BD3AD8FC7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5803" y="2084727"/>
              <a:ext cx="4384800" cy="179984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F4EF5C-B5AE-3348-A568-1FCC5DC0683F}"/>
                </a:ext>
              </a:extLst>
            </p:cNvPr>
            <p:cNvSpPr txBox="1"/>
            <p:nvPr/>
          </p:nvSpPr>
          <p:spPr>
            <a:xfrm>
              <a:off x="6409949" y="3623528"/>
              <a:ext cx="72353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[pptv]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2BD035-E607-7446-BCEE-DBBD2CA6712A}"/>
                </a:ext>
              </a:extLst>
            </p:cNvPr>
            <p:cNvSpPr txBox="1"/>
            <p:nvPr/>
          </p:nvSpPr>
          <p:spPr>
            <a:xfrm>
              <a:off x="2882766" y="1467486"/>
              <a:ext cx="4640263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dirty="0">
                  <a:latin typeface="Helvetica" pitchFamily="2" charset="0"/>
                </a:rPr>
                <a:t>Model NO</a:t>
              </a:r>
              <a:r>
                <a:rPr lang="en-US" baseline="-25000" dirty="0">
                  <a:latin typeface="Helvetica" pitchFamily="2" charset="0"/>
                </a:rPr>
                <a:t>2</a:t>
              </a:r>
              <a:r>
                <a:rPr lang="en-US" dirty="0">
                  <a:latin typeface="Helvetica" pitchFamily="2" charset="0"/>
                </a:rPr>
                <a:t> too low across the UT in the northern midlatitudes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912F27-1BEB-9E43-ADD4-05BCFF213DE9}"/>
                </a:ext>
              </a:extLst>
            </p:cNvPr>
            <p:cNvSpPr txBox="1"/>
            <p:nvPr/>
          </p:nvSpPr>
          <p:spPr>
            <a:xfrm>
              <a:off x="5496023" y="3929437"/>
              <a:ext cx="2081644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500" b="1" dirty="0">
                  <a:latin typeface="Helvetica" pitchFamily="2" charset="0"/>
                </a:rPr>
                <a:t>[Marais et al., 2018]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C1A487-1814-8D41-93C9-DA0F3E62AFD9}"/>
              </a:ext>
            </a:extLst>
          </p:cNvPr>
          <p:cNvCxnSpPr>
            <a:cxnSpLocks/>
          </p:cNvCxnSpPr>
          <p:nvPr/>
        </p:nvCxnSpPr>
        <p:spPr>
          <a:xfrm flipV="1">
            <a:off x="5094843" y="1764040"/>
            <a:ext cx="518871" cy="71707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3DC0CD-3501-B94E-AB42-6C904C5B5D43}"/>
              </a:ext>
            </a:extLst>
          </p:cNvPr>
          <p:cNvCxnSpPr/>
          <p:nvPr/>
        </p:nvCxnSpPr>
        <p:spPr>
          <a:xfrm>
            <a:off x="5602140" y="1757391"/>
            <a:ext cx="1512000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CFCBF32-CE35-ED49-BB1C-C7CC703F1E4C}"/>
              </a:ext>
            </a:extLst>
          </p:cNvPr>
          <p:cNvSpPr txBox="1"/>
          <p:nvPr/>
        </p:nvSpPr>
        <p:spPr>
          <a:xfrm>
            <a:off x="5343596" y="1428702"/>
            <a:ext cx="1938131" cy="63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efficient ozone production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17D3C9-F57C-1045-A28C-D480FF253009}"/>
              </a:ext>
            </a:extLst>
          </p:cNvPr>
          <p:cNvSpPr/>
          <p:nvPr/>
        </p:nvSpPr>
        <p:spPr>
          <a:xfrm>
            <a:off x="7487810" y="1393844"/>
            <a:ext cx="4259805" cy="746310"/>
          </a:xfrm>
          <a:prstGeom prst="rect">
            <a:avLst/>
          </a:prstGeom>
          <a:solidFill>
            <a:srgbClr val="DEE8FA"/>
          </a:solidFill>
          <a:ln w="28575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DFEA34-59E6-1247-979D-C83C4B274D8B}"/>
              </a:ext>
            </a:extLst>
          </p:cNvPr>
          <p:cNvSpPr txBox="1"/>
          <p:nvPr/>
        </p:nvSpPr>
        <p:spPr>
          <a:xfrm>
            <a:off x="8129794" y="1427901"/>
            <a:ext cx="34275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Errors in tropospheric ozone radiative forcing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3F12D6-45C2-0047-AC28-A34A167C8BDF}"/>
              </a:ext>
            </a:extLst>
          </p:cNvPr>
          <p:cNvSpPr>
            <a:spLocks noChangeAspect="1"/>
          </p:cNvSpPr>
          <p:nvPr/>
        </p:nvSpPr>
        <p:spPr>
          <a:xfrm>
            <a:off x="7253264" y="1053712"/>
            <a:ext cx="727713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0B5B7A-D84F-1C46-86AE-D7FE14891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03" t="4626" r="24024" b="6910"/>
          <a:stretch/>
        </p:blipFill>
        <p:spPr>
          <a:xfrm>
            <a:off x="7289105" y="1093584"/>
            <a:ext cx="673862" cy="14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0E4D24A-7F57-1C4B-96E7-C4CBB150B271}"/>
              </a:ext>
            </a:extLst>
          </p:cNvPr>
          <p:cNvSpPr/>
          <p:nvPr/>
        </p:nvSpPr>
        <p:spPr>
          <a:xfrm>
            <a:off x="7556407" y="2910568"/>
            <a:ext cx="4161391" cy="721095"/>
          </a:xfrm>
          <a:prstGeom prst="rect">
            <a:avLst/>
          </a:prstGeom>
          <a:solidFill>
            <a:srgbClr val="DEE8FA"/>
          </a:solidFill>
          <a:ln w="28575"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F709B1-5A24-154D-A0C2-64FD25803DFD}"/>
              </a:ext>
            </a:extLst>
          </p:cNvPr>
          <p:cNvSpPr txBox="1"/>
          <p:nvPr/>
        </p:nvSpPr>
        <p:spPr>
          <a:xfrm>
            <a:off x="8229646" y="2936610"/>
            <a:ext cx="3488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Uncertain global air quality constraints from satellites</a:t>
            </a:r>
            <a:endParaRPr lang="en-US" sz="19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91E64F-2B29-4747-9EDB-A9DA71A2275B}"/>
              </a:ext>
            </a:extLst>
          </p:cNvPr>
          <p:cNvSpPr>
            <a:spLocks noChangeAspect="1"/>
          </p:cNvSpPr>
          <p:nvPr/>
        </p:nvSpPr>
        <p:spPr>
          <a:xfrm>
            <a:off x="7010435" y="2609729"/>
            <a:ext cx="1217174" cy="12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3E6A3E-CBD5-184E-8B9C-C549FE6EA6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983"/>
          <a:stretch/>
        </p:blipFill>
        <p:spPr>
          <a:xfrm>
            <a:off x="7245964" y="2699800"/>
            <a:ext cx="991009" cy="1116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38B0FE-4885-9745-8130-3C66A97E39CC}"/>
              </a:ext>
            </a:extLst>
          </p:cNvPr>
          <p:cNvCxnSpPr>
            <a:cxnSpLocks/>
          </p:cNvCxnSpPr>
          <p:nvPr/>
        </p:nvCxnSpPr>
        <p:spPr>
          <a:xfrm>
            <a:off x="5094843" y="2471176"/>
            <a:ext cx="525693" cy="72598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87B7A6F-51FD-284D-ADFB-8920A8D9C82D}"/>
              </a:ext>
            </a:extLst>
          </p:cNvPr>
          <p:cNvCxnSpPr/>
          <p:nvPr/>
        </p:nvCxnSpPr>
        <p:spPr>
          <a:xfrm>
            <a:off x="5613714" y="3189449"/>
            <a:ext cx="1512000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34B85B9-4951-7148-A46A-E3BBFFA8B0F7}"/>
              </a:ext>
            </a:extLst>
          </p:cNvPr>
          <p:cNvSpPr txBox="1"/>
          <p:nvPr/>
        </p:nvSpPr>
        <p:spPr>
          <a:xfrm>
            <a:off x="5389074" y="2849784"/>
            <a:ext cx="1938131" cy="63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satellite NO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retrievals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95DB57-A279-4243-A6A3-AFB7B20395F0}"/>
              </a:ext>
            </a:extLst>
          </p:cNvPr>
          <p:cNvSpPr txBox="1"/>
          <p:nvPr/>
        </p:nvSpPr>
        <p:spPr>
          <a:xfrm>
            <a:off x="442424" y="668183"/>
            <a:ext cx="113751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432FF"/>
                </a:solidFill>
                <a:latin typeface="Helvetica" pitchFamily="2" charset="0"/>
                <a:cs typeface="Arial" panose="020B0604020202020204" pitchFamily="34" charset="0"/>
              </a:rPr>
              <a:t>Small uncertainties in reactive nitrogen (</a:t>
            </a:r>
            <a:r>
              <a:rPr lang="en-US" sz="2100" b="1" dirty="0" err="1">
                <a:solidFill>
                  <a:srgbClr val="0432FF"/>
                </a:solidFill>
                <a:latin typeface="Helvetica" pitchFamily="2" charset="0"/>
                <a:cs typeface="Arial" panose="020B0604020202020204" pitchFamily="34" charset="0"/>
              </a:rPr>
              <a:t>NO</a:t>
            </a:r>
            <a:r>
              <a:rPr lang="en-US" sz="2100" b="1" baseline="-25000" dirty="0" err="1">
                <a:solidFill>
                  <a:srgbClr val="0432FF"/>
                </a:solidFill>
                <a:latin typeface="Helvetica" pitchFamily="2" charset="0"/>
                <a:cs typeface="Arial" panose="020B0604020202020204" pitchFamily="34" charset="0"/>
              </a:rPr>
              <a:t>y</a:t>
            </a:r>
            <a:r>
              <a:rPr lang="en-US" sz="2100" b="1" dirty="0">
                <a:solidFill>
                  <a:srgbClr val="0432FF"/>
                </a:solidFill>
                <a:latin typeface="Helvetica" pitchFamily="2" charset="0"/>
                <a:cs typeface="Arial" panose="020B0604020202020204" pitchFamily="34" charset="0"/>
              </a:rPr>
              <a:t>) induce large climate and air quality errors</a:t>
            </a:r>
          </a:p>
        </p:txBody>
      </p:sp>
    </p:spTree>
    <p:extLst>
      <p:ext uri="{BB962C8B-B14F-4D97-AF65-F5344CB8AC3E}">
        <p14:creationId xmlns:p14="http://schemas.microsoft.com/office/powerpoint/2010/main" val="1767102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36F70-00B7-044B-BDDD-1FB10773C0E3}"/>
              </a:ext>
            </a:extLst>
          </p:cNvPr>
          <p:cNvSpPr txBox="1"/>
          <p:nvPr/>
        </p:nvSpPr>
        <p:spPr>
          <a:xfrm>
            <a:off x="0" y="5648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078788" algn="l"/>
              </a:tabLst>
            </a:pP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UpTrop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develop the first global observational dataset</a:t>
            </a:r>
            <a:endParaRPr lang="en-US" sz="3200" b="1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7B042-7BE4-F04D-A1B9-713E40AE64E0}"/>
              </a:ext>
            </a:extLst>
          </p:cNvPr>
          <p:cNvSpPr txBox="1"/>
          <p:nvPr/>
        </p:nvSpPr>
        <p:spPr>
          <a:xfrm>
            <a:off x="92142" y="941163"/>
            <a:ext cx="2235101" cy="524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u="sng" dirty="0">
                <a:latin typeface="Gill Sans MT" panose="020B0502020104020203" pitchFamily="34" charset="77"/>
                <a:cs typeface="Arial" panose="020B0604020202020204" pitchFamily="34" charset="0"/>
              </a:rPr>
              <a:t>Circles:</a:t>
            </a:r>
          </a:p>
          <a:p>
            <a:pPr lvl="0" algn="ctr"/>
            <a:endParaRPr lang="en-US" sz="2100" b="1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lvl="0" algn="ctr"/>
            <a:endParaRPr lang="en-US" sz="2100" b="1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lvl="0" algn="ctr"/>
            <a:endParaRPr lang="en-US" sz="2100" b="1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lvl="0" algn="ctr"/>
            <a:r>
              <a:rPr lang="en-US" sz="2800" b="1" dirty="0">
                <a:latin typeface="Gill Sans MT" panose="020B0502020104020203" pitchFamily="34" charset="77"/>
                <a:cs typeface="Arial" panose="020B0604020202020204" pitchFamily="34" charset="0"/>
              </a:rPr>
              <a:t>DC8</a:t>
            </a:r>
          </a:p>
          <a:p>
            <a:pPr lvl="0" algn="ctr"/>
            <a:endParaRPr lang="en-US" sz="2000" b="1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lvl="0" algn="ctr"/>
            <a:endParaRPr lang="en-US" sz="2000" b="1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lvl="0" algn="ctr"/>
            <a:r>
              <a:rPr lang="en-US" sz="2400" b="1" u="sng" dirty="0">
                <a:latin typeface="Gill Sans MT" panose="020B0502020104020203" pitchFamily="34" charset="77"/>
                <a:cs typeface="Arial" panose="020B0604020202020204" pitchFamily="34" charset="0"/>
              </a:rPr>
              <a:t>Background:</a:t>
            </a:r>
          </a:p>
          <a:p>
            <a:pPr lvl="0" algn="ctr"/>
            <a:endParaRPr lang="en-US" sz="2200" b="1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lvl="0" algn="ctr"/>
            <a:endParaRPr lang="en-US" sz="2200" b="1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lvl="0" algn="ctr"/>
            <a:endParaRPr lang="en-US" sz="2200" b="1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lvl="0" algn="ctr"/>
            <a:r>
              <a:rPr lang="en-US" sz="2200" b="1" dirty="0">
                <a:latin typeface="Gill Sans MT" panose="020B0502020104020203" pitchFamily="34" charset="77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Gill Sans MT" panose="020B0502020104020203" pitchFamily="34" charset="77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Gill Sans MT" panose="020B0502020104020203" pitchFamily="34" charset="77"/>
                <a:cs typeface="Arial" panose="020B0604020202020204" pitchFamily="34" charset="0"/>
              </a:rPr>
            </a:br>
            <a:r>
              <a:rPr lang="en-US" sz="2800" b="1" dirty="0">
                <a:latin typeface="Gill Sans MT" panose="020B0502020104020203" pitchFamily="34" charset="77"/>
                <a:cs typeface="Arial" panose="020B0604020202020204" pitchFamily="34" charset="0"/>
              </a:rPr>
              <a:t>TROPOMI</a:t>
            </a:r>
          </a:p>
          <a:p>
            <a:pPr lvl="0" algn="ctr">
              <a:lnSpc>
                <a:spcPct val="90000"/>
              </a:lnSpc>
            </a:pPr>
            <a:r>
              <a:rPr lang="en-US" sz="2200" dirty="0">
                <a:latin typeface="Gill Sans MT" panose="020B0502020104020203" pitchFamily="34" charset="77"/>
                <a:cs typeface="Arial" panose="020B0604020202020204" pitchFamily="34" charset="0"/>
              </a:rPr>
              <a:t>(s</a:t>
            </a:r>
            <a:r>
              <a:rPr lang="en-US" sz="2200" i="1" dirty="0">
                <a:latin typeface="Gill Sans MT" panose="020B0502020104020203" pitchFamily="34" charset="77"/>
                <a:cs typeface="Arial" panose="020B0604020202020204" pitchFamily="34" charset="0"/>
              </a:rPr>
              <a:t>ynthetic</a:t>
            </a:r>
            <a:r>
              <a:rPr lang="en-US" sz="2200" dirty="0">
                <a:latin typeface="Gill Sans MT" panose="020B0502020104020203" pitchFamily="34" charset="77"/>
                <a:cs typeface="Arial" panose="020B0604020202020204" pitchFamily="34" charset="0"/>
              </a:rPr>
              <a:t> model output)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56307-7F06-FA40-A678-291D4388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1263">
            <a:off x="444418" y="3785531"/>
            <a:ext cx="1479452" cy="10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CA741A-F59A-DF45-A902-2BEE04357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08" y="1415605"/>
            <a:ext cx="1730770" cy="9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9B7C6-E80E-6740-BAA7-8553B8CD016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335958" y="805854"/>
            <a:ext cx="9576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08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B78A4-7CA6-344D-9064-209C25A21FF6}"/>
              </a:ext>
            </a:extLst>
          </p:cNvPr>
          <p:cNvSpPr txBox="1"/>
          <p:nvPr/>
        </p:nvSpPr>
        <p:spPr>
          <a:xfrm>
            <a:off x="0" y="26473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UpTrop</a:t>
            </a:r>
            <a:r>
              <a:rPr lang="en-US" sz="3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redefine our global understanding of 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D6D5A-E5F5-C147-85D4-BB4ABB6C7A52}"/>
              </a:ext>
            </a:extLst>
          </p:cNvPr>
          <p:cNvGrpSpPr/>
          <p:nvPr/>
        </p:nvGrpSpPr>
        <p:grpSpPr>
          <a:xfrm>
            <a:off x="602344" y="5097556"/>
            <a:ext cx="5556594" cy="1476000"/>
            <a:chOff x="602344" y="5097556"/>
            <a:chExt cx="5556594" cy="1476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8B813B-F849-9B48-A0AC-8EAD375D64D2}"/>
                </a:ext>
              </a:extLst>
            </p:cNvPr>
            <p:cNvSpPr/>
            <p:nvPr/>
          </p:nvSpPr>
          <p:spPr>
            <a:xfrm>
              <a:off x="1039776" y="5417670"/>
              <a:ext cx="5119162" cy="9367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0E0319-62A1-7B4B-A853-28C7FCFFA681}"/>
                </a:ext>
              </a:extLst>
            </p:cNvPr>
            <p:cNvSpPr txBox="1"/>
            <p:nvPr/>
          </p:nvSpPr>
          <p:spPr>
            <a:xfrm>
              <a:off x="2070342" y="5429498"/>
              <a:ext cx="3958878" cy="89255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Ozone abundance in the lower stratosphere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D7E80E-1158-FC43-9EC6-4D67544DB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563" t="4394" r="24616" b="4965"/>
            <a:stretch/>
          </p:blipFill>
          <p:spPr>
            <a:xfrm>
              <a:off x="602344" y="5097556"/>
              <a:ext cx="1473676" cy="1476000"/>
            </a:xfrm>
            <a:prstGeom prst="ellipse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71C2CB4-D280-6840-8A2A-A3B2664DE09A}"/>
              </a:ext>
            </a:extLst>
          </p:cNvPr>
          <p:cNvGrpSpPr/>
          <p:nvPr/>
        </p:nvGrpSpPr>
        <p:grpSpPr>
          <a:xfrm>
            <a:off x="7059786" y="4759859"/>
            <a:ext cx="4492173" cy="2035546"/>
            <a:chOff x="7059786" y="4759859"/>
            <a:chExt cx="4492173" cy="20355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9CE5FD-57C0-B54C-9643-BAFFAD42D652}"/>
                </a:ext>
              </a:extLst>
            </p:cNvPr>
            <p:cNvSpPr/>
            <p:nvPr/>
          </p:nvSpPr>
          <p:spPr>
            <a:xfrm>
              <a:off x="7059787" y="4759859"/>
              <a:ext cx="4492172" cy="9521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A43A64-92AC-C644-B530-DFB10B44FE85}"/>
                </a:ext>
              </a:extLst>
            </p:cNvPr>
            <p:cNvSpPr txBox="1"/>
            <p:nvPr/>
          </p:nvSpPr>
          <p:spPr>
            <a:xfrm>
              <a:off x="7059786" y="4829339"/>
              <a:ext cx="4492173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Persistence of pollutants and potent GHGs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61E407-C43E-FD42-B410-1268080DEFE7}"/>
                </a:ext>
              </a:extLst>
            </p:cNvPr>
            <p:cNvSpPr/>
            <p:nvPr/>
          </p:nvSpPr>
          <p:spPr>
            <a:xfrm>
              <a:off x="9170811" y="5964100"/>
              <a:ext cx="1044000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FC5FA1-8FB0-0B45-B157-711A03DB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6708" b="74553"/>
            <a:stretch/>
          </p:blipFill>
          <p:spPr>
            <a:xfrm>
              <a:off x="7697684" y="6003405"/>
              <a:ext cx="3103749" cy="7920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5A2530-B7DF-144A-80E2-96F7EC9A19DF}"/>
              </a:ext>
            </a:extLst>
          </p:cNvPr>
          <p:cNvGrpSpPr/>
          <p:nvPr/>
        </p:nvGrpSpPr>
        <p:grpSpPr>
          <a:xfrm>
            <a:off x="6705317" y="760536"/>
            <a:ext cx="5042078" cy="2085655"/>
            <a:chOff x="6705317" y="760536"/>
            <a:chExt cx="5042078" cy="20856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606876-1247-8147-9BD7-D50948B3B936}"/>
                </a:ext>
              </a:extLst>
            </p:cNvPr>
            <p:cNvSpPr/>
            <p:nvPr/>
          </p:nvSpPr>
          <p:spPr>
            <a:xfrm>
              <a:off x="7142935" y="1290036"/>
              <a:ext cx="4449890" cy="1044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39CFAF-4DB0-A541-BFC1-3D50A9792B4D}"/>
                </a:ext>
              </a:extLst>
            </p:cNvPr>
            <p:cNvSpPr txBox="1"/>
            <p:nvPr/>
          </p:nvSpPr>
          <p:spPr>
            <a:xfrm>
              <a:off x="7675731" y="1363008"/>
              <a:ext cx="407166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Climate effect of tropospheric ozone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C53C5F-1F8F-2146-ADAF-F18CCF953D48}"/>
                </a:ext>
              </a:extLst>
            </p:cNvPr>
            <p:cNvSpPr/>
            <p:nvPr/>
          </p:nvSpPr>
          <p:spPr>
            <a:xfrm>
              <a:off x="6739419" y="760536"/>
              <a:ext cx="958265" cy="1991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795C4C-0D72-1A4C-A9B0-60FACA476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03" t="4626" r="24024" b="6910"/>
            <a:stretch/>
          </p:blipFill>
          <p:spPr>
            <a:xfrm>
              <a:off x="6705317" y="821015"/>
              <a:ext cx="972000" cy="202517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512849-BC79-A349-9DC4-675E99C6CB65}"/>
              </a:ext>
            </a:extLst>
          </p:cNvPr>
          <p:cNvGrpSpPr/>
          <p:nvPr/>
        </p:nvGrpSpPr>
        <p:grpSpPr>
          <a:xfrm>
            <a:off x="44015" y="816519"/>
            <a:ext cx="6114923" cy="1840151"/>
            <a:chOff x="44015" y="816519"/>
            <a:chExt cx="6114923" cy="18401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F0C0A3-1EEC-854E-89C4-D3D450B7D8D3}"/>
                </a:ext>
              </a:extLst>
            </p:cNvPr>
            <p:cNvSpPr/>
            <p:nvPr/>
          </p:nvSpPr>
          <p:spPr>
            <a:xfrm>
              <a:off x="938179" y="1173790"/>
              <a:ext cx="5220759" cy="9835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95DA2D-E895-EC4A-AB7A-F2FABF9C0868}"/>
                </a:ext>
              </a:extLst>
            </p:cNvPr>
            <p:cNvSpPr txBox="1"/>
            <p:nvPr/>
          </p:nvSpPr>
          <p:spPr>
            <a:xfrm>
              <a:off x="2084982" y="1211335"/>
              <a:ext cx="350638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Air pollution sources and trends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F1CF9A4-B48E-9345-B138-604B3B6F1946}"/>
                </a:ext>
              </a:extLst>
            </p:cNvPr>
            <p:cNvSpPr/>
            <p:nvPr/>
          </p:nvSpPr>
          <p:spPr>
            <a:xfrm>
              <a:off x="44015" y="816519"/>
              <a:ext cx="1829885" cy="1840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D90197-AB3A-2A49-A3E0-17A62C179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6983"/>
            <a:stretch/>
          </p:blipFill>
          <p:spPr>
            <a:xfrm>
              <a:off x="369002" y="856895"/>
              <a:ext cx="1476000" cy="166216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DFB49EA-E5B5-4C4F-9AD9-872B23E7AA31}"/>
              </a:ext>
            </a:extLst>
          </p:cNvPr>
          <p:cNvGrpSpPr/>
          <p:nvPr/>
        </p:nvGrpSpPr>
        <p:grpSpPr>
          <a:xfrm>
            <a:off x="1511560" y="2754294"/>
            <a:ext cx="9289873" cy="1856436"/>
            <a:chOff x="1511560" y="2754294"/>
            <a:chExt cx="9289873" cy="18564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C8BDF1-3F19-0147-9DFE-5AB28E1B21E2}"/>
                </a:ext>
              </a:extLst>
            </p:cNvPr>
            <p:cNvSpPr/>
            <p:nvPr/>
          </p:nvSpPr>
          <p:spPr>
            <a:xfrm>
              <a:off x="5414385" y="3157153"/>
              <a:ext cx="5387048" cy="10306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FB3C81-C047-B645-B62B-63B1F2865606}"/>
                </a:ext>
              </a:extLst>
            </p:cNvPr>
            <p:cNvSpPr txBox="1"/>
            <p:nvPr/>
          </p:nvSpPr>
          <p:spPr>
            <a:xfrm>
              <a:off x="5696157" y="3194386"/>
              <a:ext cx="47590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Air quality and climate impact of future NO</a:t>
              </a:r>
              <a:r>
                <a:rPr lang="en-US" sz="27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EED3AA7-CD3E-4C46-9E76-413125398F8C}"/>
                </a:ext>
              </a:extLst>
            </p:cNvPr>
            <p:cNvSpPr/>
            <p:nvPr/>
          </p:nvSpPr>
          <p:spPr>
            <a:xfrm>
              <a:off x="1511560" y="2754294"/>
              <a:ext cx="4161453" cy="18564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BDEFAA1-7D85-3347-850E-4A7875308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845" t="-10561" r="-3656" b="-8188"/>
            <a:stretch/>
          </p:blipFill>
          <p:spPr>
            <a:xfrm>
              <a:off x="1534704" y="2762209"/>
              <a:ext cx="4194397" cy="1836000"/>
            </a:xfrm>
            <a:prstGeom prst="rect">
              <a:avLst/>
            </a:prstGeom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73595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8EC069-89C9-0A4C-8225-E5C27AFC62A0}"/>
              </a:ext>
            </a:extLst>
          </p:cNvPr>
          <p:cNvSpPr txBox="1"/>
          <p:nvPr/>
        </p:nvSpPr>
        <p:spPr>
          <a:xfrm>
            <a:off x="428625" y="121024"/>
            <a:ext cx="1148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an international research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B2DBD-8F0D-9E46-9693-3BFB1D71A358}"/>
              </a:ext>
            </a:extLst>
          </p:cNvPr>
          <p:cNvSpPr txBox="1"/>
          <p:nvPr/>
        </p:nvSpPr>
        <p:spPr>
          <a:xfrm>
            <a:off x="899930" y="6099177"/>
            <a:ext cx="9870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Alfred (PhD), Alok (postdoc), Chloe (visiting UG),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Gongda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(PhD),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(PhD), Nana (PhD), Rob (postdoc)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F34EDE-7E00-3B48-9708-912E9038A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3" y="774533"/>
            <a:ext cx="8924465" cy="5140492"/>
          </a:xfrm>
          <a:prstGeom prst="rect">
            <a:avLst/>
          </a:prstGeom>
        </p:spPr>
      </p:pic>
      <p:pic>
        <p:nvPicPr>
          <p:cNvPr id="1026" name="Picture 2" descr="Flag of India - Wikipedia">
            <a:extLst>
              <a:ext uri="{FF2B5EF4-FFF2-40B4-BE49-F238E27FC236}">
                <a16:creationId xmlns:a16="http://schemas.microsoft.com/office/drawing/2014/main" id="{C763DE39-14B6-DA46-B526-78DDD4A6B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6" y="914399"/>
            <a:ext cx="86557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ag of India - Wikipedia">
            <a:extLst>
              <a:ext uri="{FF2B5EF4-FFF2-40B4-BE49-F238E27FC236}">
                <a16:creationId xmlns:a16="http://schemas.microsoft.com/office/drawing/2014/main" id="{FBA1BA65-2860-3F45-9D99-6E8B0BAA5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053" y="2622014"/>
            <a:ext cx="86557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 of the United Kingdom | Britannica">
            <a:extLst>
              <a:ext uri="{FF2B5EF4-FFF2-40B4-BE49-F238E27FC236}">
                <a16:creationId xmlns:a16="http://schemas.microsoft.com/office/drawing/2014/main" id="{99BD4C97-B447-9B42-83F3-6869969B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12" y="2607726"/>
            <a:ext cx="864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Sierra Leone - Wikipedia">
            <a:extLst>
              <a:ext uri="{FF2B5EF4-FFF2-40B4-BE49-F238E27FC236}">
                <a16:creationId xmlns:a16="http://schemas.microsoft.com/office/drawing/2014/main" id="{6BF9CCEE-A112-4D43-9A00-1D9CDBCB9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24" y="914399"/>
            <a:ext cx="864000" cy="57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ag of South Africa - Wikipedia">
            <a:extLst>
              <a:ext uri="{FF2B5EF4-FFF2-40B4-BE49-F238E27FC236}">
                <a16:creationId xmlns:a16="http://schemas.microsoft.com/office/drawing/2014/main" id="{EECB8767-0732-D64F-BF93-6D38F7C3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91" y="900111"/>
            <a:ext cx="864000" cy="5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03DE370-C5F5-6848-933A-FF3F1B8C3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91" y="2575270"/>
            <a:ext cx="828000" cy="5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1B68744E-9A55-5743-9D95-287BA0DF7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28" y="4227858"/>
            <a:ext cx="828000" cy="5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lag of Australia - Wikipedia">
            <a:extLst>
              <a:ext uri="{FF2B5EF4-FFF2-40B4-BE49-F238E27FC236}">
                <a16:creationId xmlns:a16="http://schemas.microsoft.com/office/drawing/2014/main" id="{8C70591C-F41A-4F4F-A395-5A33D8AE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287" y="4257947"/>
            <a:ext cx="90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229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F78171-4330-0540-9174-F9F29DA82607}"/>
              </a:ext>
            </a:extLst>
          </p:cNvPr>
          <p:cNvSpPr txBox="1"/>
          <p:nvPr/>
        </p:nvSpPr>
        <p:spPr>
          <a:xfrm>
            <a:off x="452438" y="913502"/>
            <a:ext cx="11287124" cy="5729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Aft>
                <a:spcPts val="400"/>
              </a:spcAft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See dynamic ways others …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approach research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fund research and manage research grants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collaborate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promote open access in publishing and data sharing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work toward addressing issues in research (biases, diversity, predatory journals)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consider ethical issues (choosing co-authors, using indigenous knowledge) </a:t>
            </a:r>
          </a:p>
          <a:p>
            <a:pPr>
              <a:spcAft>
                <a:spcPts val="400"/>
              </a:spcAft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sz="1900" u="sng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Funding opportunities don’t always cross political borders. Often requires in-kind contribution from international collaborators. Those that do cross borders (bilateral UK-US agreements, for example) can be double the work. 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Hostile borders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Logistical challenges: harder to travel in Africa than travel to Europe or the US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Brexit. Don’t really know how devastating this will be for science in the UK. Might lost out on EU students and collaborating with EU researchers.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F30B5B-983F-BA47-8225-9CB483487F01}"/>
              </a:ext>
            </a:extLst>
          </p:cNvPr>
          <p:cNvSpPr txBox="1"/>
          <p:nvPr/>
        </p:nvSpPr>
        <p:spPr>
          <a:xfrm>
            <a:off x="0" y="1270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in an international research community</a:t>
            </a:r>
          </a:p>
        </p:txBody>
      </p:sp>
    </p:spTree>
    <p:extLst>
      <p:ext uri="{BB962C8B-B14F-4D97-AF65-F5344CB8AC3E}">
        <p14:creationId xmlns:p14="http://schemas.microsoft.com/office/powerpoint/2010/main" val="197807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733</Words>
  <Application>Microsoft Office PowerPoint</Application>
  <PresentationFormat>Widescreen</PresentationFormat>
  <Paragraphs>113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Gill Sans MT</vt:lpstr>
      <vt:lpstr>Helvetica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Marais, Eloise</dc:creator>
  <cp:keywords/>
  <dc:description/>
  <cp:lastModifiedBy>BAKER Bryony (ERCEA)</cp:lastModifiedBy>
  <cp:revision>105</cp:revision>
  <dcterms:created xsi:type="dcterms:W3CDTF">2020-11-09T06:24:33Z</dcterms:created>
  <dcterms:modified xsi:type="dcterms:W3CDTF">2020-11-16T09:09:44Z</dcterms:modified>
  <cp:category/>
</cp:coreProperties>
</file>