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5" r:id="rId2"/>
    <p:sldId id="443" r:id="rId3"/>
    <p:sldId id="437" r:id="rId4"/>
    <p:sldId id="438" r:id="rId5"/>
    <p:sldId id="439" r:id="rId6"/>
    <p:sldId id="422" r:id="rId7"/>
    <p:sldId id="1079" r:id="rId8"/>
    <p:sldId id="455" r:id="rId9"/>
    <p:sldId id="426" r:id="rId10"/>
    <p:sldId id="440" r:id="rId11"/>
    <p:sldId id="442" r:id="rId12"/>
    <p:sldId id="586" r:id="rId13"/>
    <p:sldId id="602" r:id="rId14"/>
    <p:sldId id="588" r:id="rId15"/>
    <p:sldId id="1080" r:id="rId16"/>
    <p:sldId id="592" r:id="rId17"/>
    <p:sldId id="603" r:id="rId18"/>
    <p:sldId id="604" r:id="rId19"/>
    <p:sldId id="419" r:id="rId20"/>
  </p:sldIdLst>
  <p:sldSz cx="9144000" cy="6858000" type="screen4x3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521"/>
    <a:srgbClr val="652100"/>
    <a:srgbClr val="4941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34" autoAdjust="0"/>
    <p:restoredTop sz="94218"/>
  </p:normalViewPr>
  <p:slideViewPr>
    <p:cSldViewPr>
      <p:cViewPr varScale="1">
        <p:scale>
          <a:sx n="65" d="100"/>
          <a:sy n="65" d="100"/>
        </p:scale>
        <p:origin x="14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net1.cec.eu.int\ercea\Public\02_RESEARCH_CONTRACTS\20_Cross_FP_Activities\X-FP\090_SAP\2019\Global%20Documents\8.%20Analysis%20and%20Report\2.%20Stats\SAP%202019%20Resul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GB" sz="2000" b="1" i="0" baseline="0" dirty="0">
                <a:effectLst/>
              </a:rPr>
              <a:t>Qualitative evaluation of completed ERC projects</a:t>
            </a:r>
            <a:endParaRPr lang="en-GB" sz="2000" dirty="0">
              <a:effectLst/>
            </a:endParaRPr>
          </a:p>
          <a:p>
            <a:pPr>
              <a:defRPr sz="2000"/>
            </a:pPr>
            <a:r>
              <a:rPr lang="en-GB" sz="2000" b="1" i="0" baseline="0" dirty="0">
                <a:effectLst/>
              </a:rPr>
              <a:t>Overall results from 2015 to 2019</a:t>
            </a:r>
            <a:endParaRPr lang="en-GB" sz="200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'SAP results evolution'!$B$1</c:f>
              <c:strCache>
                <c:ptCount val="1"/>
                <c:pt idx="0">
                  <c:v>A - Scientific breakthrough 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009227220299884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82A-4F59-860D-4C1AE4719C07}"/>
                </c:ext>
              </c:extLst>
            </c:dLbl>
            <c:dLbl>
              <c:idx val="3"/>
              <c:layout>
                <c:manualLayout>
                  <c:x val="-2.595155709342560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2A-4F59-860D-4C1AE4719C07}"/>
                </c:ext>
              </c:extLst>
            </c:dLbl>
            <c:dLbl>
              <c:idx val="4"/>
              <c:layout>
                <c:manualLayout>
                  <c:x val="-7.208765859284890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82A-4F59-860D-4C1AE4719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'SAP results evolution'!$A$2:$A$6</c:f>
              <c:numCache>
                <c:formatCode>General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cat>
          <c:val>
            <c:numRef>
              <c:f>'SAP results evolution'!$B$2:$B$6</c:f>
              <c:numCache>
                <c:formatCode>0.0%</c:formatCode>
                <c:ptCount val="5"/>
                <c:pt idx="0">
                  <c:v>0.17957798435886091</c:v>
                </c:pt>
                <c:pt idx="1">
                  <c:v>0.15900686740623349</c:v>
                </c:pt>
                <c:pt idx="2">
                  <c:v>0.19196217494089846</c:v>
                </c:pt>
                <c:pt idx="3">
                  <c:v>0.24716361931551808</c:v>
                </c:pt>
                <c:pt idx="4">
                  <c:v>0.21608040201005024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82A-4F59-860D-4C1AE4719C07}"/>
            </c:ext>
          </c:extLst>
        </c:ser>
        <c:ser>
          <c:idx val="1"/>
          <c:order val="1"/>
          <c:tx>
            <c:strRef>
              <c:f>'SAP results evolution'!$C$1</c:f>
              <c:strCache>
                <c:ptCount val="1"/>
                <c:pt idx="0">
                  <c:v>B - Major scientific advance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883506343713956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82A-4F59-860D-4C1AE4719C07}"/>
                </c:ext>
              </c:extLst>
            </c:dLbl>
            <c:dLbl>
              <c:idx val="4"/>
              <c:layout>
                <c:manualLayout>
                  <c:x val="1.730103806228368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82A-4F59-860D-4C1AE4719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'SAP results evolution'!$A$2:$A$6</c:f>
              <c:numCache>
                <c:formatCode>General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cat>
          <c:val>
            <c:numRef>
              <c:f>'SAP results evolution'!$C$2:$C$6</c:f>
              <c:numCache>
                <c:formatCode>0.0%</c:formatCode>
                <c:ptCount val="5"/>
                <c:pt idx="0">
                  <c:v>0.61900545964290998</c:v>
                </c:pt>
                <c:pt idx="1">
                  <c:v>0.5900686740623351</c:v>
                </c:pt>
                <c:pt idx="2">
                  <c:v>0.59739952718676126</c:v>
                </c:pt>
                <c:pt idx="3">
                  <c:v>0.47904360056258805</c:v>
                </c:pt>
                <c:pt idx="4">
                  <c:v>0.498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2A-4F59-860D-4C1AE4719C07}"/>
            </c:ext>
          </c:extLst>
        </c:ser>
        <c:ser>
          <c:idx val="2"/>
          <c:order val="2"/>
          <c:tx>
            <c:strRef>
              <c:f>'SAP results evolution'!$D$1</c:f>
              <c:strCache>
                <c:ptCount val="1"/>
                <c:pt idx="0">
                  <c:v>C - Incremental scientific contribution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1534025374855719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82A-4F59-860D-4C1AE4719C07}"/>
                </c:ext>
              </c:extLst>
            </c:dLbl>
            <c:dLbl>
              <c:idx val="3"/>
              <c:layout>
                <c:manualLayout>
                  <c:x val="2.8835063437139458E-2"/>
                  <c:y val="-2.703741850985929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82A-4F59-860D-4C1AE4719C07}"/>
                </c:ext>
              </c:extLst>
            </c:dLbl>
            <c:dLbl>
              <c:idx val="4"/>
              <c:layout>
                <c:manualLayout>
                  <c:x val="4.3252595155709339E-2"/>
                  <c:y val="-5.407483701971882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82A-4F59-860D-4C1AE4719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'SAP results evolution'!$A$2:$A$6</c:f>
              <c:numCache>
                <c:formatCode>General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cat>
          <c:val>
            <c:numRef>
              <c:f>'SAP results evolution'!$D$2:$D$6</c:f>
              <c:numCache>
                <c:formatCode>0.0%</c:formatCode>
                <c:ptCount val="5"/>
                <c:pt idx="0">
                  <c:v>0.17603659436328767</c:v>
                </c:pt>
                <c:pt idx="1">
                  <c:v>0.25092445853143158</c:v>
                </c:pt>
                <c:pt idx="2">
                  <c:v>0.19550827423167852</c:v>
                </c:pt>
                <c:pt idx="3">
                  <c:v>0.26254102203469298</c:v>
                </c:pt>
                <c:pt idx="4">
                  <c:v>0.25125628140703515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82A-4F59-860D-4C1AE4719C07}"/>
            </c:ext>
          </c:extLst>
        </c:ser>
        <c:ser>
          <c:idx val="3"/>
          <c:order val="3"/>
          <c:tx>
            <c:strRef>
              <c:f>'SAP results evolution'!$E$1</c:f>
              <c:strCache>
                <c:ptCount val="1"/>
                <c:pt idx="0">
                  <c:v>D - No appreciable scientific contribution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9821200510855686E-3"/>
                  <c:y val="-6.90131124913733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82A-4F59-860D-4C1AE4719C07}"/>
                </c:ext>
              </c:extLst>
            </c:dLbl>
            <c:dLbl>
              <c:idx val="1"/>
              <c:layout>
                <c:manualLayout>
                  <c:x val="-2.270897474320900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82A-4F59-860D-4C1AE4719C07}"/>
                </c:ext>
              </c:extLst>
            </c:dLbl>
            <c:dLbl>
              <c:idx val="2"/>
              <c:layout>
                <c:manualLayout>
                  <c:x val="-1.4417531718569781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82A-4F59-860D-4C1AE4719C07}"/>
                </c:ext>
              </c:extLst>
            </c:dLbl>
            <c:dLbl>
              <c:idx val="3"/>
              <c:layout>
                <c:manualLayout>
                  <c:x val="-1.153402537485603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D82A-4F59-860D-4C1AE4719C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'SAP results evolution'!$A$2:$A$6</c:f>
              <c:numCache>
                <c:formatCode>General</c:formatCode>
                <c:ptCount val="5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</c:numCache>
            </c:numRef>
          </c:cat>
          <c:val>
            <c:numRef>
              <c:f>'SAP results evolution'!$E$2:$E$6</c:f>
              <c:numCache>
                <c:formatCode>0.0%</c:formatCode>
                <c:ptCount val="5"/>
                <c:pt idx="0">
                  <c:v>2.5379961634941724E-2</c:v>
                </c:pt>
                <c:pt idx="1">
                  <c:v>0</c:v>
                </c:pt>
                <c:pt idx="2">
                  <c:v>1.5130023640661938E-2</c:v>
                </c:pt>
                <c:pt idx="3">
                  <c:v>1.1251758087201127E-2</c:v>
                </c:pt>
                <c:pt idx="4">
                  <c:v>3.5175879396984924E-2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82A-4F59-860D-4C1AE4719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93663744"/>
        <c:axId val="193665280"/>
      </c:barChart>
      <c:catAx>
        <c:axId val="193663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93665280"/>
        <c:crosses val="autoZero"/>
        <c:auto val="1"/>
        <c:lblAlgn val="ctr"/>
        <c:lblOffset val="100"/>
        <c:tickLblSkip val="1"/>
        <c:noMultiLvlLbl val="0"/>
      </c:catAx>
      <c:valAx>
        <c:axId val="193665280"/>
        <c:scaling>
          <c:orientation val="minMax"/>
        </c:scaling>
        <c:delete val="0"/>
        <c:axPos val="b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 b="1"/>
            </a:pPr>
            <a:endParaRPr lang="en-US"/>
          </a:p>
        </c:txPr>
        <c:crossAx val="193663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478662053056519"/>
          <c:y val="0.87063952034028891"/>
          <c:w val="0.76735870818915797"/>
          <c:h val="9.2848498104403612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solidFill>
      <a:srgbClr val="FCF9F9"/>
    </a:solidFill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65542C94-0C7F-46FF-8036-D495D7437E6A}" type="datetimeFigureOut">
              <a:rPr lang="en-GB" smtClean="0"/>
              <a:t>16/11/2020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44" y="4724248"/>
            <a:ext cx="5445126" cy="4474844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297"/>
            <a:ext cx="2949841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183" y="9445297"/>
            <a:ext cx="2949841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567E9D3-8EBF-4A5B-B536-C019ECCF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88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795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69" indent="-285719" defTabSz="90795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877" indent="-228576" defTabSz="90795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27" indent="-228576" defTabSz="90795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177" indent="-228576" defTabSz="907952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328" indent="-228576" defTabSz="907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478" indent="-228576" defTabSz="907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629" indent="-228576" defTabSz="907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780" indent="-228576" defTabSz="90795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5D53DD2-0070-4CB0-A91E-94D84D5A1DF0}" type="slidenum">
              <a:rPr lang="en-US" smtClean="0"/>
              <a:pPr eaLnBrk="1" hangingPunct="1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5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proposals</a:t>
            </a:r>
            <a:r>
              <a:rPr lang="en-GB" baseline="0" dirty="0"/>
              <a:t> from US/China nationals and in Starting Grant calls.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349A3-44AF-4E97-9945-9F0AB40C2E4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32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8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544" indent="-284378" defTabSz="9068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254" indent="-227503" defTabSz="9068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8839" indent="-227503" defTabSz="9068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5424" indent="-227503" defTabSz="9068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0430" indent="-227503" defTabSz="906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5435" indent="-227503" defTabSz="906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0441" indent="-227503" defTabSz="906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75446" indent="-227503" defTabSz="90685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7792A5A-D4AD-4544-A0A2-ADF4925FD4E0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022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92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59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9384" indent="-284378" defTabSz="91159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7514" indent="-227503" defTabSz="91159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2519" indent="-227503" defTabSz="91159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47524" indent="-227503" defTabSz="911591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2530" indent="-227503" defTabSz="91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7535" indent="-227503" defTabSz="91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12541" indent="-227503" defTabSz="91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67546" indent="-227503" defTabSz="9115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6CB4B51-609A-4BC3-98F6-7515C3B5EB87}" type="slidenum">
              <a:rPr lang="en-US" altLang="en-US" smtClean="0"/>
              <a:pPr eaLnBrk="1" hangingPunct="1"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019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248AD1C6-06E5-4AB2-9ED6-ED9F82E4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33363"/>
            <a:ext cx="2136775" cy="6391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6863" y="233363"/>
            <a:ext cx="6261100" cy="6391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B5F3E701-BC4E-4CB6-ACED-54CF98BA0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0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233363"/>
            <a:ext cx="7458075" cy="904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6863" y="1808163"/>
            <a:ext cx="4198937" cy="481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8163"/>
            <a:ext cx="4198938" cy="481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7AD22B25-0CAE-4479-A69A-94C5DC812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5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863" y="233363"/>
            <a:ext cx="8550275" cy="6391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│ </a:t>
            </a:r>
            <a:fld id="{3D61D383-A3EC-404C-9894-E2684CDD4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B44CC3BB-432E-4088-BD51-27E9ADAC0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4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863" y="1808163"/>
            <a:ext cx="4198937" cy="481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8163"/>
            <a:ext cx="4198938" cy="48164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5F97473E-D1C8-40EB-82C3-04BB3181D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F936D948-6DC6-4E62-A264-A878A09DB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8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13A071F7-5125-4FD4-B216-7F5D7A62A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0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4D965B2E-4297-4450-92EF-746C567C0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1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0434632E-4DDF-4293-8839-C765DDBF5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1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EA08BDDA-527E-4403-9740-71A6C9FC0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AD94D11C-9420-4FC6-96AA-794674D8A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6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9563" y="233363"/>
            <a:ext cx="74580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grpSp>
        <p:nvGrpSpPr>
          <p:cNvPr id="1027" name="Group 25"/>
          <p:cNvGrpSpPr>
            <a:grpSpLocks/>
          </p:cNvGrpSpPr>
          <p:nvPr/>
        </p:nvGrpSpPr>
        <p:grpSpPr bwMode="auto">
          <a:xfrm>
            <a:off x="4652963" y="3008313"/>
            <a:ext cx="4751387" cy="4183062"/>
            <a:chOff x="2931" y="1895"/>
            <a:chExt cx="2993" cy="2635"/>
          </a:xfrm>
        </p:grpSpPr>
        <p:sp>
          <p:nvSpPr>
            <p:cNvPr id="1037" name="Freeform 26"/>
            <p:cNvSpPr>
              <a:spLocks noChangeAspect="1"/>
            </p:cNvSpPr>
            <p:nvPr/>
          </p:nvSpPr>
          <p:spPr bwMode="gray">
            <a:xfrm rot="3600000">
              <a:off x="4524" y="4133"/>
              <a:ext cx="330" cy="326"/>
            </a:xfrm>
            <a:custGeom>
              <a:avLst/>
              <a:gdLst>
                <a:gd name="T0" fmla="*/ 2147483647 w 70"/>
                <a:gd name="T1" fmla="*/ 2147483647 h 69"/>
                <a:gd name="T2" fmla="*/ 2147483647 w 70"/>
                <a:gd name="T3" fmla="*/ 2147483647 h 69"/>
                <a:gd name="T4" fmla="*/ 2147483647 w 70"/>
                <a:gd name="T5" fmla="*/ 2147483647 h 69"/>
                <a:gd name="T6" fmla="*/ 2147483647 w 70"/>
                <a:gd name="T7" fmla="*/ 2147483647 h 69"/>
                <a:gd name="T8" fmla="*/ 2147483647 w 70"/>
                <a:gd name="T9" fmla="*/ 2147483647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69">
                  <a:moveTo>
                    <a:pt x="16" y="10"/>
                  </a:moveTo>
                  <a:cubicBezTo>
                    <a:pt x="29" y="0"/>
                    <a:pt x="48" y="2"/>
                    <a:pt x="59" y="15"/>
                  </a:cubicBezTo>
                  <a:cubicBezTo>
                    <a:pt x="70" y="28"/>
                    <a:pt x="67" y="48"/>
                    <a:pt x="54" y="58"/>
                  </a:cubicBezTo>
                  <a:cubicBezTo>
                    <a:pt x="41" y="69"/>
                    <a:pt x="22" y="66"/>
                    <a:pt x="11" y="53"/>
                  </a:cubicBezTo>
                  <a:cubicBezTo>
                    <a:pt x="0" y="40"/>
                    <a:pt x="3" y="21"/>
                    <a:pt x="16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8" name="Freeform 27"/>
            <p:cNvSpPr>
              <a:spLocks noChangeAspect="1"/>
            </p:cNvSpPr>
            <p:nvPr/>
          </p:nvSpPr>
          <p:spPr bwMode="gray">
            <a:xfrm rot="3600000">
              <a:off x="4673" y="3823"/>
              <a:ext cx="320" cy="320"/>
            </a:xfrm>
            <a:custGeom>
              <a:avLst/>
              <a:gdLst>
                <a:gd name="T0" fmla="*/ 2147483647 w 68"/>
                <a:gd name="T1" fmla="*/ 2147483647 h 68"/>
                <a:gd name="T2" fmla="*/ 2147483647 w 68"/>
                <a:gd name="T3" fmla="*/ 2147483647 h 68"/>
                <a:gd name="T4" fmla="*/ 2147483647 w 68"/>
                <a:gd name="T5" fmla="*/ 2147483647 h 68"/>
                <a:gd name="T6" fmla="*/ 2147483647 w 68"/>
                <a:gd name="T7" fmla="*/ 2147483647 h 68"/>
                <a:gd name="T8" fmla="*/ 2147483647 w 68"/>
                <a:gd name="T9" fmla="*/ 2147483647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8" h="68">
                  <a:moveTo>
                    <a:pt x="26" y="4"/>
                  </a:moveTo>
                  <a:cubicBezTo>
                    <a:pt x="42" y="0"/>
                    <a:pt x="59" y="9"/>
                    <a:pt x="63" y="26"/>
                  </a:cubicBezTo>
                  <a:cubicBezTo>
                    <a:pt x="68" y="42"/>
                    <a:pt x="58" y="59"/>
                    <a:pt x="42" y="63"/>
                  </a:cubicBezTo>
                  <a:cubicBezTo>
                    <a:pt x="25" y="68"/>
                    <a:pt x="9" y="58"/>
                    <a:pt x="4" y="42"/>
                  </a:cubicBezTo>
                  <a:cubicBezTo>
                    <a:pt x="0" y="25"/>
                    <a:pt x="10" y="8"/>
                    <a:pt x="26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39" name="Freeform 28"/>
            <p:cNvSpPr>
              <a:spLocks noChangeAspect="1"/>
            </p:cNvSpPr>
            <p:nvPr/>
          </p:nvSpPr>
          <p:spPr bwMode="gray">
            <a:xfrm rot="3600000">
              <a:off x="4924" y="3604"/>
              <a:ext cx="306" cy="308"/>
            </a:xfrm>
            <a:custGeom>
              <a:avLst/>
              <a:gdLst>
                <a:gd name="T0" fmla="*/ 2147483647 w 65"/>
                <a:gd name="T1" fmla="*/ 2147483647 h 65"/>
                <a:gd name="T2" fmla="*/ 2147483647 w 65"/>
                <a:gd name="T3" fmla="*/ 2147483647 h 65"/>
                <a:gd name="T4" fmla="*/ 2147483647 w 65"/>
                <a:gd name="T5" fmla="*/ 2147483647 h 65"/>
                <a:gd name="T6" fmla="*/ 2147483647 w 65"/>
                <a:gd name="T7" fmla="*/ 2147483647 h 65"/>
                <a:gd name="T8" fmla="*/ 2147483647 w 6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65">
                  <a:moveTo>
                    <a:pt x="37" y="2"/>
                  </a:moveTo>
                  <a:cubicBezTo>
                    <a:pt x="54" y="4"/>
                    <a:pt x="65" y="20"/>
                    <a:pt x="63" y="36"/>
                  </a:cubicBezTo>
                  <a:cubicBezTo>
                    <a:pt x="61" y="53"/>
                    <a:pt x="46" y="65"/>
                    <a:pt x="29" y="63"/>
                  </a:cubicBezTo>
                  <a:cubicBezTo>
                    <a:pt x="12" y="61"/>
                    <a:pt x="0" y="45"/>
                    <a:pt x="2" y="28"/>
                  </a:cubicBezTo>
                  <a:cubicBezTo>
                    <a:pt x="5" y="12"/>
                    <a:pt x="20" y="0"/>
                    <a:pt x="3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0" name="Freeform 29"/>
            <p:cNvSpPr>
              <a:spLocks noChangeAspect="1"/>
            </p:cNvSpPr>
            <p:nvPr/>
          </p:nvSpPr>
          <p:spPr bwMode="gray">
            <a:xfrm rot="3600000">
              <a:off x="5236" y="3480"/>
              <a:ext cx="330" cy="330"/>
            </a:xfrm>
            <a:custGeom>
              <a:avLst/>
              <a:gdLst>
                <a:gd name="T0" fmla="*/ 2147483647 w 70"/>
                <a:gd name="T1" fmla="*/ 2147483647 h 70"/>
                <a:gd name="T2" fmla="*/ 2147483647 w 70"/>
                <a:gd name="T3" fmla="*/ 2147483647 h 70"/>
                <a:gd name="T4" fmla="*/ 2147483647 w 70"/>
                <a:gd name="T5" fmla="*/ 2147483647 h 70"/>
                <a:gd name="T6" fmla="*/ 2147483647 w 70"/>
                <a:gd name="T7" fmla="*/ 2147483647 h 70"/>
                <a:gd name="T8" fmla="*/ 2147483647 w 7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51" y="9"/>
                  </a:moveTo>
                  <a:cubicBezTo>
                    <a:pt x="66" y="18"/>
                    <a:pt x="70" y="36"/>
                    <a:pt x="62" y="51"/>
                  </a:cubicBezTo>
                  <a:cubicBezTo>
                    <a:pt x="53" y="65"/>
                    <a:pt x="34" y="70"/>
                    <a:pt x="19" y="61"/>
                  </a:cubicBezTo>
                  <a:cubicBezTo>
                    <a:pt x="5" y="53"/>
                    <a:pt x="0" y="34"/>
                    <a:pt x="9" y="19"/>
                  </a:cubicBezTo>
                  <a:cubicBezTo>
                    <a:pt x="18" y="5"/>
                    <a:pt x="36" y="0"/>
                    <a:pt x="5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1" name="Freeform 30"/>
            <p:cNvSpPr>
              <a:spLocks noChangeAspect="1"/>
            </p:cNvSpPr>
            <p:nvPr/>
          </p:nvSpPr>
          <p:spPr bwMode="gray">
            <a:xfrm rot="3600000">
              <a:off x="5579" y="3506"/>
              <a:ext cx="330" cy="330"/>
            </a:xfrm>
            <a:custGeom>
              <a:avLst/>
              <a:gdLst>
                <a:gd name="T0" fmla="*/ 2147483647 w 70"/>
                <a:gd name="T1" fmla="*/ 2147483647 h 70"/>
                <a:gd name="T2" fmla="*/ 2147483647 w 70"/>
                <a:gd name="T3" fmla="*/ 2147483647 h 70"/>
                <a:gd name="T4" fmla="*/ 2147483647 w 70"/>
                <a:gd name="T5" fmla="*/ 2147483647 h 70"/>
                <a:gd name="T6" fmla="*/ 2147483647 w 70"/>
                <a:gd name="T7" fmla="*/ 2147483647 h 70"/>
                <a:gd name="T8" fmla="*/ 2147483647 w 7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" h="70">
                  <a:moveTo>
                    <a:pt x="60" y="17"/>
                  </a:moveTo>
                  <a:cubicBezTo>
                    <a:pt x="70" y="31"/>
                    <a:pt x="66" y="50"/>
                    <a:pt x="53" y="60"/>
                  </a:cubicBezTo>
                  <a:cubicBezTo>
                    <a:pt x="39" y="70"/>
                    <a:pt x="20" y="67"/>
                    <a:pt x="10" y="53"/>
                  </a:cubicBezTo>
                  <a:cubicBezTo>
                    <a:pt x="0" y="39"/>
                    <a:pt x="3" y="20"/>
                    <a:pt x="17" y="10"/>
                  </a:cubicBezTo>
                  <a:cubicBezTo>
                    <a:pt x="31" y="0"/>
                    <a:pt x="50" y="3"/>
                    <a:pt x="60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2" name="Freeform 31"/>
            <p:cNvSpPr>
              <a:spLocks noChangeAspect="1"/>
            </p:cNvSpPr>
            <p:nvPr/>
          </p:nvSpPr>
          <p:spPr bwMode="gray">
            <a:xfrm rot="3600000">
              <a:off x="4806" y="3295"/>
              <a:ext cx="256" cy="256"/>
            </a:xfrm>
            <a:custGeom>
              <a:avLst/>
              <a:gdLst>
                <a:gd name="T0" fmla="*/ 2147483647 w 54"/>
                <a:gd name="T1" fmla="*/ 2147483647 h 54"/>
                <a:gd name="T2" fmla="*/ 2147483647 w 54"/>
                <a:gd name="T3" fmla="*/ 2147483647 h 54"/>
                <a:gd name="T4" fmla="*/ 2147483647 w 54"/>
                <a:gd name="T5" fmla="*/ 2147483647 h 54"/>
                <a:gd name="T6" fmla="*/ 2147483647 w 54"/>
                <a:gd name="T7" fmla="*/ 2147483647 h 54"/>
                <a:gd name="T8" fmla="*/ 2147483647 w 54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4">
                  <a:moveTo>
                    <a:pt x="26" y="53"/>
                  </a:moveTo>
                  <a:cubicBezTo>
                    <a:pt x="11" y="53"/>
                    <a:pt x="0" y="41"/>
                    <a:pt x="1" y="26"/>
                  </a:cubicBezTo>
                  <a:cubicBezTo>
                    <a:pt x="1" y="12"/>
                    <a:pt x="13" y="0"/>
                    <a:pt x="28" y="1"/>
                  </a:cubicBezTo>
                  <a:cubicBezTo>
                    <a:pt x="43" y="2"/>
                    <a:pt x="54" y="14"/>
                    <a:pt x="53" y="28"/>
                  </a:cubicBezTo>
                  <a:cubicBezTo>
                    <a:pt x="52" y="43"/>
                    <a:pt x="40" y="54"/>
                    <a:pt x="26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3" name="Freeform 32"/>
            <p:cNvSpPr>
              <a:spLocks noChangeAspect="1"/>
            </p:cNvSpPr>
            <p:nvPr/>
          </p:nvSpPr>
          <p:spPr bwMode="gray">
            <a:xfrm rot="3600000">
              <a:off x="5126" y="3163"/>
              <a:ext cx="278" cy="284"/>
            </a:xfrm>
            <a:custGeom>
              <a:avLst/>
              <a:gdLst>
                <a:gd name="T0" fmla="*/ 2147483647 w 59"/>
                <a:gd name="T1" fmla="*/ 2147483647 h 60"/>
                <a:gd name="T2" fmla="*/ 2147483647 w 59"/>
                <a:gd name="T3" fmla="*/ 2147483647 h 60"/>
                <a:gd name="T4" fmla="*/ 2147483647 w 59"/>
                <a:gd name="T5" fmla="*/ 2147483647 h 60"/>
                <a:gd name="T6" fmla="*/ 2147483647 w 59"/>
                <a:gd name="T7" fmla="*/ 2147483647 h 60"/>
                <a:gd name="T8" fmla="*/ 2147483647 w 59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60">
                  <a:moveTo>
                    <a:pt x="21" y="55"/>
                  </a:moveTo>
                  <a:cubicBezTo>
                    <a:pt x="7" y="50"/>
                    <a:pt x="0" y="35"/>
                    <a:pt x="5" y="21"/>
                  </a:cubicBezTo>
                  <a:cubicBezTo>
                    <a:pt x="10" y="8"/>
                    <a:pt x="25" y="0"/>
                    <a:pt x="38" y="5"/>
                  </a:cubicBezTo>
                  <a:cubicBezTo>
                    <a:pt x="52" y="10"/>
                    <a:pt x="59" y="25"/>
                    <a:pt x="54" y="39"/>
                  </a:cubicBezTo>
                  <a:cubicBezTo>
                    <a:pt x="50" y="52"/>
                    <a:pt x="35" y="60"/>
                    <a:pt x="21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4" name="Freeform 33"/>
            <p:cNvSpPr>
              <a:spLocks noChangeAspect="1"/>
            </p:cNvSpPr>
            <p:nvPr/>
          </p:nvSpPr>
          <p:spPr bwMode="gray">
            <a:xfrm rot="3600000">
              <a:off x="5441" y="3148"/>
              <a:ext cx="284" cy="282"/>
            </a:xfrm>
            <a:custGeom>
              <a:avLst/>
              <a:gdLst>
                <a:gd name="T0" fmla="*/ 2147483647 w 60"/>
                <a:gd name="T1" fmla="*/ 2147483647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60">
                  <a:moveTo>
                    <a:pt x="15" y="51"/>
                  </a:moveTo>
                  <a:cubicBezTo>
                    <a:pt x="3" y="43"/>
                    <a:pt x="0" y="27"/>
                    <a:pt x="8" y="15"/>
                  </a:cubicBezTo>
                  <a:cubicBezTo>
                    <a:pt x="17" y="3"/>
                    <a:pt x="33" y="0"/>
                    <a:pt x="45" y="8"/>
                  </a:cubicBezTo>
                  <a:cubicBezTo>
                    <a:pt x="57" y="16"/>
                    <a:pt x="60" y="33"/>
                    <a:pt x="52" y="45"/>
                  </a:cubicBezTo>
                  <a:cubicBezTo>
                    <a:pt x="43" y="57"/>
                    <a:pt x="27" y="60"/>
                    <a:pt x="15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5" name="Freeform 34"/>
            <p:cNvSpPr>
              <a:spLocks noChangeAspect="1"/>
            </p:cNvSpPr>
            <p:nvPr/>
          </p:nvSpPr>
          <p:spPr bwMode="gray">
            <a:xfrm rot="3600000">
              <a:off x="4811" y="3304"/>
              <a:ext cx="250" cy="252"/>
            </a:xfrm>
            <a:custGeom>
              <a:avLst/>
              <a:gdLst>
                <a:gd name="T0" fmla="*/ 2147483647 w 53"/>
                <a:gd name="T1" fmla="*/ 2147483647 h 53"/>
                <a:gd name="T2" fmla="*/ 0 w 53"/>
                <a:gd name="T3" fmla="*/ 2147483647 h 53"/>
                <a:gd name="T4" fmla="*/ 2147483647 w 53"/>
                <a:gd name="T5" fmla="*/ 0 h 53"/>
                <a:gd name="T6" fmla="*/ 2147483647 w 53"/>
                <a:gd name="T7" fmla="*/ 2147483647 h 53"/>
                <a:gd name="T8" fmla="*/ 2147483647 w 53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3">
                  <a:moveTo>
                    <a:pt x="26" y="53"/>
                  </a:moveTo>
                  <a:cubicBezTo>
                    <a:pt x="11" y="52"/>
                    <a:pt x="0" y="40"/>
                    <a:pt x="0" y="26"/>
                  </a:cubicBezTo>
                  <a:cubicBezTo>
                    <a:pt x="1" y="11"/>
                    <a:pt x="13" y="0"/>
                    <a:pt x="27" y="0"/>
                  </a:cubicBezTo>
                  <a:cubicBezTo>
                    <a:pt x="42" y="1"/>
                    <a:pt x="53" y="13"/>
                    <a:pt x="53" y="28"/>
                  </a:cubicBezTo>
                  <a:cubicBezTo>
                    <a:pt x="52" y="42"/>
                    <a:pt x="40" y="53"/>
                    <a:pt x="26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6" name="Freeform 35"/>
            <p:cNvSpPr>
              <a:spLocks noChangeAspect="1"/>
            </p:cNvSpPr>
            <p:nvPr/>
          </p:nvSpPr>
          <p:spPr bwMode="gray">
            <a:xfrm rot="3600000">
              <a:off x="4492" y="3526"/>
              <a:ext cx="274" cy="278"/>
            </a:xfrm>
            <a:custGeom>
              <a:avLst/>
              <a:gdLst>
                <a:gd name="T0" fmla="*/ 2147483647 w 58"/>
                <a:gd name="T1" fmla="*/ 2147483647 h 59"/>
                <a:gd name="T2" fmla="*/ 2147483647 w 58"/>
                <a:gd name="T3" fmla="*/ 2147483647 h 59"/>
                <a:gd name="T4" fmla="*/ 2147483647 w 58"/>
                <a:gd name="T5" fmla="*/ 2147483647 h 59"/>
                <a:gd name="T6" fmla="*/ 2147483647 w 58"/>
                <a:gd name="T7" fmla="*/ 2147483647 h 59"/>
                <a:gd name="T8" fmla="*/ 2147483647 w 5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59">
                  <a:moveTo>
                    <a:pt x="36" y="55"/>
                  </a:moveTo>
                  <a:cubicBezTo>
                    <a:pt x="22" y="59"/>
                    <a:pt x="8" y="51"/>
                    <a:pt x="4" y="37"/>
                  </a:cubicBezTo>
                  <a:cubicBezTo>
                    <a:pt x="0" y="23"/>
                    <a:pt x="8" y="9"/>
                    <a:pt x="22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8" y="36"/>
                    <a:pt x="50" y="51"/>
                    <a:pt x="36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7" name="Freeform 36"/>
            <p:cNvSpPr>
              <a:spLocks noChangeAspect="1"/>
            </p:cNvSpPr>
            <p:nvPr/>
          </p:nvSpPr>
          <p:spPr bwMode="gray">
            <a:xfrm rot="3600000">
              <a:off x="4254" y="3869"/>
              <a:ext cx="284" cy="284"/>
            </a:xfrm>
            <a:custGeom>
              <a:avLst/>
              <a:gdLst>
                <a:gd name="T0" fmla="*/ 2147483647 w 60"/>
                <a:gd name="T1" fmla="*/ 2147483647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60">
                  <a:moveTo>
                    <a:pt x="46" y="51"/>
                  </a:moveTo>
                  <a:cubicBezTo>
                    <a:pt x="34" y="60"/>
                    <a:pt x="18" y="57"/>
                    <a:pt x="9" y="45"/>
                  </a:cubicBezTo>
                  <a:cubicBezTo>
                    <a:pt x="0" y="34"/>
                    <a:pt x="3" y="17"/>
                    <a:pt x="15" y="9"/>
                  </a:cubicBezTo>
                  <a:cubicBezTo>
                    <a:pt x="26" y="0"/>
                    <a:pt x="43" y="2"/>
                    <a:pt x="52" y="14"/>
                  </a:cubicBezTo>
                  <a:cubicBezTo>
                    <a:pt x="60" y="26"/>
                    <a:pt x="58" y="42"/>
                    <a:pt x="46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8" name="Freeform 37"/>
            <p:cNvSpPr>
              <a:spLocks noChangeAspect="1"/>
            </p:cNvSpPr>
            <p:nvPr/>
          </p:nvSpPr>
          <p:spPr bwMode="gray">
            <a:xfrm rot="3600000">
              <a:off x="4160" y="4246"/>
              <a:ext cx="284" cy="284"/>
            </a:xfrm>
            <a:custGeom>
              <a:avLst/>
              <a:gdLst>
                <a:gd name="T0" fmla="*/ 2147483647 w 60"/>
                <a:gd name="T1" fmla="*/ 2147483647 h 60"/>
                <a:gd name="T2" fmla="*/ 2147483647 w 60"/>
                <a:gd name="T3" fmla="*/ 2147483647 h 60"/>
                <a:gd name="T4" fmla="*/ 2147483647 w 60"/>
                <a:gd name="T5" fmla="*/ 2147483647 h 60"/>
                <a:gd name="T6" fmla="*/ 2147483647 w 60"/>
                <a:gd name="T7" fmla="*/ 2147483647 h 60"/>
                <a:gd name="T8" fmla="*/ 2147483647 w 60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60">
                  <a:moveTo>
                    <a:pt x="51" y="45"/>
                  </a:moveTo>
                  <a:cubicBezTo>
                    <a:pt x="43" y="57"/>
                    <a:pt x="27" y="60"/>
                    <a:pt x="15" y="52"/>
                  </a:cubicBezTo>
                  <a:cubicBezTo>
                    <a:pt x="3" y="43"/>
                    <a:pt x="0" y="27"/>
                    <a:pt x="8" y="15"/>
                  </a:cubicBezTo>
                  <a:cubicBezTo>
                    <a:pt x="17" y="3"/>
                    <a:pt x="33" y="0"/>
                    <a:pt x="45" y="9"/>
                  </a:cubicBezTo>
                  <a:cubicBezTo>
                    <a:pt x="57" y="17"/>
                    <a:pt x="60" y="33"/>
                    <a:pt x="51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49" name="Freeform 38"/>
            <p:cNvSpPr>
              <a:spLocks noChangeAspect="1"/>
            </p:cNvSpPr>
            <p:nvPr/>
          </p:nvSpPr>
          <p:spPr bwMode="gray">
            <a:xfrm rot="3600000">
              <a:off x="4630" y="3062"/>
              <a:ext cx="218" cy="216"/>
            </a:xfrm>
            <a:custGeom>
              <a:avLst/>
              <a:gdLst>
                <a:gd name="T0" fmla="*/ 2147483647 w 46"/>
                <a:gd name="T1" fmla="*/ 0 h 46"/>
                <a:gd name="T2" fmla="*/ 2147483647 w 46"/>
                <a:gd name="T3" fmla="*/ 2147483647 h 46"/>
                <a:gd name="T4" fmla="*/ 2147483647 w 46"/>
                <a:gd name="T5" fmla="*/ 2147483647 h 46"/>
                <a:gd name="T6" fmla="*/ 2147483647 w 46"/>
                <a:gd name="T7" fmla="*/ 2147483647 h 46"/>
                <a:gd name="T8" fmla="*/ 2147483647 w 46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36" y="0"/>
                    <a:pt x="46" y="10"/>
                    <a:pt x="46" y="23"/>
                  </a:cubicBezTo>
                  <a:cubicBezTo>
                    <a:pt x="46" y="35"/>
                    <a:pt x="36" y="46"/>
                    <a:pt x="24" y="46"/>
                  </a:cubicBezTo>
                  <a:cubicBezTo>
                    <a:pt x="11" y="46"/>
                    <a:pt x="1" y="36"/>
                    <a:pt x="1" y="23"/>
                  </a:cubicBezTo>
                  <a:cubicBezTo>
                    <a:pt x="0" y="10"/>
                    <a:pt x="11" y="0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0" name="Freeform 39"/>
            <p:cNvSpPr>
              <a:spLocks noChangeAspect="1"/>
            </p:cNvSpPr>
            <p:nvPr/>
          </p:nvSpPr>
          <p:spPr bwMode="gray">
            <a:xfrm rot="3600000">
              <a:off x="4894" y="2928"/>
              <a:ext cx="236" cy="236"/>
            </a:xfrm>
            <a:custGeom>
              <a:avLst/>
              <a:gdLst>
                <a:gd name="T0" fmla="*/ 2147483647 w 50"/>
                <a:gd name="T1" fmla="*/ 2147483647 h 50"/>
                <a:gd name="T2" fmla="*/ 2147483647 w 50"/>
                <a:gd name="T3" fmla="*/ 2147483647 h 50"/>
                <a:gd name="T4" fmla="*/ 2147483647 w 50"/>
                <a:gd name="T5" fmla="*/ 2147483647 h 50"/>
                <a:gd name="T6" fmla="*/ 2147483647 w 50"/>
                <a:gd name="T7" fmla="*/ 2147483647 h 50"/>
                <a:gd name="T8" fmla="*/ 2147483647 w 50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0">
                  <a:moveTo>
                    <a:pt x="30" y="2"/>
                  </a:moveTo>
                  <a:cubicBezTo>
                    <a:pt x="42" y="5"/>
                    <a:pt x="50" y="17"/>
                    <a:pt x="48" y="29"/>
                  </a:cubicBezTo>
                  <a:cubicBezTo>
                    <a:pt x="45" y="42"/>
                    <a:pt x="33" y="50"/>
                    <a:pt x="21" y="47"/>
                  </a:cubicBezTo>
                  <a:cubicBezTo>
                    <a:pt x="9" y="45"/>
                    <a:pt x="0" y="33"/>
                    <a:pt x="3" y="20"/>
                  </a:cubicBezTo>
                  <a:cubicBezTo>
                    <a:pt x="5" y="8"/>
                    <a:pt x="17" y="0"/>
                    <a:pt x="3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1" name="Freeform 40"/>
            <p:cNvSpPr>
              <a:spLocks noChangeAspect="1"/>
            </p:cNvSpPr>
            <p:nvPr/>
          </p:nvSpPr>
          <p:spPr bwMode="gray">
            <a:xfrm rot="3600000">
              <a:off x="5165" y="2855"/>
              <a:ext cx="246" cy="246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2">
                  <a:moveTo>
                    <a:pt x="35" y="5"/>
                  </a:moveTo>
                  <a:cubicBezTo>
                    <a:pt x="46" y="10"/>
                    <a:pt x="52" y="23"/>
                    <a:pt x="48" y="35"/>
                  </a:cubicBezTo>
                  <a:cubicBezTo>
                    <a:pt x="43" y="46"/>
                    <a:pt x="30" y="52"/>
                    <a:pt x="18" y="48"/>
                  </a:cubicBezTo>
                  <a:cubicBezTo>
                    <a:pt x="6" y="43"/>
                    <a:pt x="0" y="30"/>
                    <a:pt x="5" y="18"/>
                  </a:cubicBezTo>
                  <a:cubicBezTo>
                    <a:pt x="10" y="6"/>
                    <a:pt x="23" y="0"/>
                    <a:pt x="35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2" name="Freeform 41"/>
            <p:cNvSpPr>
              <a:spLocks noChangeAspect="1"/>
            </p:cNvSpPr>
            <p:nvPr/>
          </p:nvSpPr>
          <p:spPr bwMode="gray">
            <a:xfrm rot="3600000">
              <a:off x="5480" y="2845"/>
              <a:ext cx="250" cy="246"/>
            </a:xfrm>
            <a:custGeom>
              <a:avLst/>
              <a:gdLst>
                <a:gd name="T0" fmla="*/ 2147483647 w 53"/>
                <a:gd name="T1" fmla="*/ 2147483647 h 52"/>
                <a:gd name="T2" fmla="*/ 2147483647 w 53"/>
                <a:gd name="T3" fmla="*/ 2147483647 h 52"/>
                <a:gd name="T4" fmla="*/ 2147483647 w 53"/>
                <a:gd name="T5" fmla="*/ 2147483647 h 52"/>
                <a:gd name="T6" fmla="*/ 2147483647 w 53"/>
                <a:gd name="T7" fmla="*/ 2147483647 h 52"/>
                <a:gd name="T8" fmla="*/ 2147483647 w 53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52">
                  <a:moveTo>
                    <a:pt x="39" y="7"/>
                  </a:moveTo>
                  <a:cubicBezTo>
                    <a:pt x="50" y="14"/>
                    <a:pt x="53" y="28"/>
                    <a:pt x="46" y="38"/>
                  </a:cubicBezTo>
                  <a:cubicBezTo>
                    <a:pt x="39" y="49"/>
                    <a:pt x="24" y="52"/>
                    <a:pt x="14" y="45"/>
                  </a:cubicBezTo>
                  <a:cubicBezTo>
                    <a:pt x="3" y="38"/>
                    <a:pt x="0" y="24"/>
                    <a:pt x="7" y="13"/>
                  </a:cubicBezTo>
                  <a:cubicBezTo>
                    <a:pt x="14" y="3"/>
                    <a:pt x="29" y="0"/>
                    <a:pt x="39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3" name="Freeform 42"/>
            <p:cNvSpPr>
              <a:spLocks noChangeAspect="1"/>
            </p:cNvSpPr>
            <p:nvPr/>
          </p:nvSpPr>
          <p:spPr bwMode="gray">
            <a:xfrm rot="3600000">
              <a:off x="3868" y="4264"/>
              <a:ext cx="246" cy="246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2">
                  <a:moveTo>
                    <a:pt x="6" y="13"/>
                  </a:moveTo>
                  <a:cubicBezTo>
                    <a:pt x="14" y="3"/>
                    <a:pt x="28" y="0"/>
                    <a:pt x="38" y="7"/>
                  </a:cubicBezTo>
                  <a:cubicBezTo>
                    <a:pt x="49" y="14"/>
                    <a:pt x="52" y="28"/>
                    <a:pt x="45" y="39"/>
                  </a:cubicBezTo>
                  <a:cubicBezTo>
                    <a:pt x="38" y="49"/>
                    <a:pt x="23" y="52"/>
                    <a:pt x="13" y="45"/>
                  </a:cubicBezTo>
                  <a:cubicBezTo>
                    <a:pt x="2" y="38"/>
                    <a:pt x="0" y="24"/>
                    <a:pt x="6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4" name="Freeform 43"/>
            <p:cNvSpPr>
              <a:spLocks noChangeAspect="1"/>
            </p:cNvSpPr>
            <p:nvPr/>
          </p:nvSpPr>
          <p:spPr bwMode="gray">
            <a:xfrm rot="3600000">
              <a:off x="3920" y="3980"/>
              <a:ext cx="236" cy="236"/>
            </a:xfrm>
            <a:custGeom>
              <a:avLst/>
              <a:gdLst>
                <a:gd name="T0" fmla="*/ 2147483647 w 50"/>
                <a:gd name="T1" fmla="*/ 2147483647 h 50"/>
                <a:gd name="T2" fmla="*/ 2147483647 w 50"/>
                <a:gd name="T3" fmla="*/ 2147483647 h 50"/>
                <a:gd name="T4" fmla="*/ 2147483647 w 50"/>
                <a:gd name="T5" fmla="*/ 2147483647 h 50"/>
                <a:gd name="T6" fmla="*/ 2147483647 w 50"/>
                <a:gd name="T7" fmla="*/ 2147483647 h 50"/>
                <a:gd name="T8" fmla="*/ 2147483647 w 50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0">
                  <a:moveTo>
                    <a:pt x="9" y="9"/>
                  </a:moveTo>
                  <a:cubicBezTo>
                    <a:pt x="18" y="0"/>
                    <a:pt x="32" y="0"/>
                    <a:pt x="41" y="9"/>
                  </a:cubicBezTo>
                  <a:cubicBezTo>
                    <a:pt x="50" y="18"/>
                    <a:pt x="50" y="32"/>
                    <a:pt x="42" y="41"/>
                  </a:cubicBezTo>
                  <a:cubicBezTo>
                    <a:pt x="33" y="50"/>
                    <a:pt x="18" y="50"/>
                    <a:pt x="9" y="42"/>
                  </a:cubicBezTo>
                  <a:cubicBezTo>
                    <a:pt x="0" y="33"/>
                    <a:pt x="0" y="18"/>
                    <a:pt x="9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5" name="Freeform 44"/>
            <p:cNvSpPr>
              <a:spLocks noChangeAspect="1"/>
            </p:cNvSpPr>
            <p:nvPr/>
          </p:nvSpPr>
          <p:spPr bwMode="gray">
            <a:xfrm rot="3600000">
              <a:off x="4018" y="3692"/>
              <a:ext cx="246" cy="246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2">
                  <a:moveTo>
                    <a:pt x="13" y="7"/>
                  </a:moveTo>
                  <a:cubicBezTo>
                    <a:pt x="24" y="0"/>
                    <a:pt x="38" y="3"/>
                    <a:pt x="45" y="14"/>
                  </a:cubicBezTo>
                  <a:cubicBezTo>
                    <a:pt x="52" y="24"/>
                    <a:pt x="49" y="38"/>
                    <a:pt x="39" y="45"/>
                  </a:cubicBezTo>
                  <a:cubicBezTo>
                    <a:pt x="28" y="52"/>
                    <a:pt x="14" y="49"/>
                    <a:pt x="7" y="39"/>
                  </a:cubicBezTo>
                  <a:cubicBezTo>
                    <a:pt x="0" y="28"/>
                    <a:pt x="3" y="14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6" name="Freeform 45"/>
            <p:cNvSpPr>
              <a:spLocks noChangeAspect="1"/>
            </p:cNvSpPr>
            <p:nvPr/>
          </p:nvSpPr>
          <p:spPr bwMode="gray">
            <a:xfrm rot="3600000">
              <a:off x="4160" y="3458"/>
              <a:ext cx="246" cy="246"/>
            </a:xfrm>
            <a:custGeom>
              <a:avLst/>
              <a:gdLst>
                <a:gd name="T0" fmla="*/ 2147483647 w 52"/>
                <a:gd name="T1" fmla="*/ 2147483647 h 52"/>
                <a:gd name="T2" fmla="*/ 2147483647 w 52"/>
                <a:gd name="T3" fmla="*/ 2147483647 h 52"/>
                <a:gd name="T4" fmla="*/ 2147483647 w 52"/>
                <a:gd name="T5" fmla="*/ 2147483647 h 52"/>
                <a:gd name="T6" fmla="*/ 2147483647 w 52"/>
                <a:gd name="T7" fmla="*/ 2147483647 h 52"/>
                <a:gd name="T8" fmla="*/ 2147483647 w 52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52">
                  <a:moveTo>
                    <a:pt x="17" y="5"/>
                  </a:moveTo>
                  <a:cubicBezTo>
                    <a:pt x="29" y="0"/>
                    <a:pt x="42" y="5"/>
                    <a:pt x="47" y="17"/>
                  </a:cubicBezTo>
                  <a:cubicBezTo>
                    <a:pt x="52" y="28"/>
                    <a:pt x="47" y="42"/>
                    <a:pt x="35" y="47"/>
                  </a:cubicBezTo>
                  <a:cubicBezTo>
                    <a:pt x="24" y="52"/>
                    <a:pt x="10" y="47"/>
                    <a:pt x="5" y="35"/>
                  </a:cubicBezTo>
                  <a:cubicBezTo>
                    <a:pt x="0" y="23"/>
                    <a:pt x="5" y="10"/>
                    <a:pt x="1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7" name="Freeform 46"/>
            <p:cNvSpPr>
              <a:spLocks noChangeAspect="1"/>
            </p:cNvSpPr>
            <p:nvPr/>
          </p:nvSpPr>
          <p:spPr bwMode="gray">
            <a:xfrm rot="3600000">
              <a:off x="4374" y="3242"/>
              <a:ext cx="236" cy="240"/>
            </a:xfrm>
            <a:custGeom>
              <a:avLst/>
              <a:gdLst>
                <a:gd name="T0" fmla="*/ 2147483647 w 50"/>
                <a:gd name="T1" fmla="*/ 2147483647 h 51"/>
                <a:gd name="T2" fmla="*/ 2147483647 w 50"/>
                <a:gd name="T3" fmla="*/ 2147483647 h 51"/>
                <a:gd name="T4" fmla="*/ 2147483647 w 50"/>
                <a:gd name="T5" fmla="*/ 2147483647 h 51"/>
                <a:gd name="T6" fmla="*/ 2147483647 w 50"/>
                <a:gd name="T7" fmla="*/ 2147483647 h 51"/>
                <a:gd name="T8" fmla="*/ 2147483647 w 50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51">
                  <a:moveTo>
                    <a:pt x="20" y="3"/>
                  </a:moveTo>
                  <a:cubicBezTo>
                    <a:pt x="32" y="0"/>
                    <a:pt x="44" y="8"/>
                    <a:pt x="47" y="20"/>
                  </a:cubicBezTo>
                  <a:cubicBezTo>
                    <a:pt x="50" y="33"/>
                    <a:pt x="43" y="45"/>
                    <a:pt x="30" y="48"/>
                  </a:cubicBezTo>
                  <a:cubicBezTo>
                    <a:pt x="18" y="51"/>
                    <a:pt x="6" y="43"/>
                    <a:pt x="3" y="31"/>
                  </a:cubicBezTo>
                  <a:cubicBezTo>
                    <a:pt x="0" y="19"/>
                    <a:pt x="7" y="6"/>
                    <a:pt x="2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8" name="Freeform 47"/>
            <p:cNvSpPr>
              <a:spLocks noChangeAspect="1"/>
            </p:cNvSpPr>
            <p:nvPr/>
          </p:nvSpPr>
          <p:spPr bwMode="gray">
            <a:xfrm rot="3600000">
              <a:off x="3642" y="4077"/>
              <a:ext cx="202" cy="204"/>
            </a:xfrm>
            <a:custGeom>
              <a:avLst/>
              <a:gdLst>
                <a:gd name="T0" fmla="*/ 2147483647 w 43"/>
                <a:gd name="T1" fmla="*/ 2147483647 h 43"/>
                <a:gd name="T2" fmla="*/ 2147483647 w 43"/>
                <a:gd name="T3" fmla="*/ 2147483647 h 43"/>
                <a:gd name="T4" fmla="*/ 2147483647 w 43"/>
                <a:gd name="T5" fmla="*/ 2147483647 h 43"/>
                <a:gd name="T6" fmla="*/ 2147483647 w 43"/>
                <a:gd name="T7" fmla="*/ 2147483647 h 43"/>
                <a:gd name="T8" fmla="*/ 2147483647 w 43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3">
                  <a:moveTo>
                    <a:pt x="8" y="8"/>
                  </a:moveTo>
                  <a:cubicBezTo>
                    <a:pt x="16" y="0"/>
                    <a:pt x="28" y="0"/>
                    <a:pt x="35" y="8"/>
                  </a:cubicBezTo>
                  <a:cubicBezTo>
                    <a:pt x="43" y="16"/>
                    <a:pt x="43" y="28"/>
                    <a:pt x="35" y="36"/>
                  </a:cubicBezTo>
                  <a:cubicBezTo>
                    <a:pt x="27" y="43"/>
                    <a:pt x="15" y="43"/>
                    <a:pt x="8" y="35"/>
                  </a:cubicBezTo>
                  <a:cubicBezTo>
                    <a:pt x="0" y="28"/>
                    <a:pt x="0" y="15"/>
                    <a:pt x="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59" name="Freeform 48"/>
            <p:cNvSpPr>
              <a:spLocks noChangeAspect="1"/>
            </p:cNvSpPr>
            <p:nvPr/>
          </p:nvSpPr>
          <p:spPr bwMode="gray">
            <a:xfrm rot="3600000">
              <a:off x="3726" y="3737"/>
              <a:ext cx="214" cy="212"/>
            </a:xfrm>
            <a:custGeom>
              <a:avLst/>
              <a:gdLst>
                <a:gd name="T0" fmla="*/ 2147483647 w 45"/>
                <a:gd name="T1" fmla="*/ 2147483647 h 45"/>
                <a:gd name="T2" fmla="*/ 2147483647 w 45"/>
                <a:gd name="T3" fmla="*/ 2147483647 h 45"/>
                <a:gd name="T4" fmla="*/ 2147483647 w 45"/>
                <a:gd name="T5" fmla="*/ 2147483647 h 45"/>
                <a:gd name="T6" fmla="*/ 2147483647 w 45"/>
                <a:gd name="T7" fmla="*/ 2147483647 h 45"/>
                <a:gd name="T8" fmla="*/ 2147483647 w 45"/>
                <a:gd name="T9" fmla="*/ 2147483647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5">
                  <a:moveTo>
                    <a:pt x="12" y="6"/>
                  </a:moveTo>
                  <a:cubicBezTo>
                    <a:pt x="21" y="0"/>
                    <a:pt x="33" y="3"/>
                    <a:pt x="39" y="12"/>
                  </a:cubicBezTo>
                  <a:cubicBezTo>
                    <a:pt x="45" y="21"/>
                    <a:pt x="42" y="33"/>
                    <a:pt x="33" y="39"/>
                  </a:cubicBezTo>
                  <a:cubicBezTo>
                    <a:pt x="24" y="45"/>
                    <a:pt x="12" y="42"/>
                    <a:pt x="6" y="33"/>
                  </a:cubicBezTo>
                  <a:cubicBezTo>
                    <a:pt x="0" y="24"/>
                    <a:pt x="3" y="12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0" name="Freeform 49"/>
            <p:cNvSpPr>
              <a:spLocks noChangeAspect="1"/>
            </p:cNvSpPr>
            <p:nvPr/>
          </p:nvSpPr>
          <p:spPr bwMode="gray">
            <a:xfrm rot="3600000">
              <a:off x="3867" y="3455"/>
              <a:ext cx="208" cy="208"/>
            </a:xfrm>
            <a:custGeom>
              <a:avLst/>
              <a:gdLst>
                <a:gd name="T0" fmla="*/ 2147483647 w 44"/>
                <a:gd name="T1" fmla="*/ 2147483647 h 44"/>
                <a:gd name="T2" fmla="*/ 2147483647 w 44"/>
                <a:gd name="T3" fmla="*/ 2147483647 h 44"/>
                <a:gd name="T4" fmla="*/ 2147483647 w 44"/>
                <a:gd name="T5" fmla="*/ 2147483647 h 44"/>
                <a:gd name="T6" fmla="*/ 2147483647 w 44"/>
                <a:gd name="T7" fmla="*/ 2147483647 h 44"/>
                <a:gd name="T8" fmla="*/ 2147483647 w 44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4">
                  <a:moveTo>
                    <a:pt x="14" y="4"/>
                  </a:moveTo>
                  <a:cubicBezTo>
                    <a:pt x="24" y="0"/>
                    <a:pt x="36" y="4"/>
                    <a:pt x="40" y="14"/>
                  </a:cubicBezTo>
                  <a:cubicBezTo>
                    <a:pt x="44" y="24"/>
                    <a:pt x="39" y="36"/>
                    <a:pt x="30" y="40"/>
                  </a:cubicBezTo>
                  <a:cubicBezTo>
                    <a:pt x="20" y="44"/>
                    <a:pt x="8" y="40"/>
                    <a:pt x="4" y="30"/>
                  </a:cubicBezTo>
                  <a:cubicBezTo>
                    <a:pt x="0" y="20"/>
                    <a:pt x="4" y="8"/>
                    <a:pt x="1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1" name="Freeform 50"/>
            <p:cNvSpPr>
              <a:spLocks noChangeAspect="1"/>
            </p:cNvSpPr>
            <p:nvPr/>
          </p:nvSpPr>
          <p:spPr bwMode="gray">
            <a:xfrm rot="3600000">
              <a:off x="4045" y="3210"/>
              <a:ext cx="204" cy="204"/>
            </a:xfrm>
            <a:custGeom>
              <a:avLst/>
              <a:gdLst>
                <a:gd name="T0" fmla="*/ 2147483647 w 43"/>
                <a:gd name="T1" fmla="*/ 2147483647 h 43"/>
                <a:gd name="T2" fmla="*/ 2147483647 w 43"/>
                <a:gd name="T3" fmla="*/ 2147483647 h 43"/>
                <a:gd name="T4" fmla="*/ 2147483647 w 43"/>
                <a:gd name="T5" fmla="*/ 2147483647 h 43"/>
                <a:gd name="T6" fmla="*/ 2147483647 w 43"/>
                <a:gd name="T7" fmla="*/ 2147483647 h 43"/>
                <a:gd name="T8" fmla="*/ 2147483647 w 43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3">
                  <a:moveTo>
                    <a:pt x="17" y="2"/>
                  </a:moveTo>
                  <a:cubicBezTo>
                    <a:pt x="28" y="0"/>
                    <a:pt x="38" y="6"/>
                    <a:pt x="40" y="17"/>
                  </a:cubicBezTo>
                  <a:cubicBezTo>
                    <a:pt x="43" y="27"/>
                    <a:pt x="36" y="38"/>
                    <a:pt x="26" y="40"/>
                  </a:cubicBezTo>
                  <a:cubicBezTo>
                    <a:pt x="15" y="43"/>
                    <a:pt x="5" y="36"/>
                    <a:pt x="2" y="26"/>
                  </a:cubicBezTo>
                  <a:cubicBezTo>
                    <a:pt x="0" y="15"/>
                    <a:pt x="7" y="5"/>
                    <a:pt x="17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2" name="Freeform 51"/>
            <p:cNvSpPr>
              <a:spLocks noChangeAspect="1"/>
            </p:cNvSpPr>
            <p:nvPr/>
          </p:nvSpPr>
          <p:spPr bwMode="gray">
            <a:xfrm rot="3600000">
              <a:off x="4339" y="2951"/>
              <a:ext cx="190" cy="190"/>
            </a:xfrm>
            <a:custGeom>
              <a:avLst/>
              <a:gdLst>
                <a:gd name="T0" fmla="*/ 2147483647 w 40"/>
                <a:gd name="T1" fmla="*/ 0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0 w 40"/>
                <a:gd name="T7" fmla="*/ 2147483647 h 40"/>
                <a:gd name="T8" fmla="*/ 2147483647 w 40"/>
                <a:gd name="T9" fmla="*/ 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cubicBezTo>
                    <a:pt x="30" y="0"/>
                    <a:pt x="39" y="9"/>
                    <a:pt x="39" y="20"/>
                  </a:cubicBezTo>
                  <a:cubicBezTo>
                    <a:pt x="40" y="31"/>
                    <a:pt x="31" y="39"/>
                    <a:pt x="20" y="39"/>
                  </a:cubicBezTo>
                  <a:cubicBezTo>
                    <a:pt x="9" y="40"/>
                    <a:pt x="1" y="31"/>
                    <a:pt x="0" y="20"/>
                  </a:cubicBezTo>
                  <a:cubicBezTo>
                    <a:pt x="0" y="9"/>
                    <a:pt x="9" y="1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3" name="Freeform 52"/>
            <p:cNvSpPr>
              <a:spLocks noChangeAspect="1"/>
            </p:cNvSpPr>
            <p:nvPr/>
          </p:nvSpPr>
          <p:spPr bwMode="gray">
            <a:xfrm rot="3600000">
              <a:off x="4656" y="2756"/>
              <a:ext cx="198" cy="200"/>
            </a:xfrm>
            <a:custGeom>
              <a:avLst/>
              <a:gdLst>
                <a:gd name="T0" fmla="*/ 2147483647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2147483647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25" y="2"/>
                  </a:moveTo>
                  <a:cubicBezTo>
                    <a:pt x="35" y="4"/>
                    <a:pt x="42" y="14"/>
                    <a:pt x="40" y="25"/>
                  </a:cubicBezTo>
                  <a:cubicBezTo>
                    <a:pt x="38" y="35"/>
                    <a:pt x="28" y="42"/>
                    <a:pt x="17" y="40"/>
                  </a:cubicBezTo>
                  <a:cubicBezTo>
                    <a:pt x="6" y="38"/>
                    <a:pt x="0" y="28"/>
                    <a:pt x="2" y="17"/>
                  </a:cubicBezTo>
                  <a:cubicBezTo>
                    <a:pt x="4" y="7"/>
                    <a:pt x="14" y="0"/>
                    <a:pt x="2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4" name="Freeform 53"/>
            <p:cNvSpPr>
              <a:spLocks noChangeAspect="1"/>
            </p:cNvSpPr>
            <p:nvPr/>
          </p:nvSpPr>
          <p:spPr bwMode="gray">
            <a:xfrm rot="3600000">
              <a:off x="4986" y="2633"/>
              <a:ext cx="208" cy="208"/>
            </a:xfrm>
            <a:custGeom>
              <a:avLst/>
              <a:gdLst>
                <a:gd name="T0" fmla="*/ 2147483647 w 44"/>
                <a:gd name="T1" fmla="*/ 2147483647 h 44"/>
                <a:gd name="T2" fmla="*/ 2147483647 w 44"/>
                <a:gd name="T3" fmla="*/ 2147483647 h 44"/>
                <a:gd name="T4" fmla="*/ 2147483647 w 44"/>
                <a:gd name="T5" fmla="*/ 2147483647 h 44"/>
                <a:gd name="T6" fmla="*/ 2147483647 w 44"/>
                <a:gd name="T7" fmla="*/ 2147483647 h 44"/>
                <a:gd name="T8" fmla="*/ 2147483647 w 44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44">
                  <a:moveTo>
                    <a:pt x="30" y="4"/>
                  </a:moveTo>
                  <a:cubicBezTo>
                    <a:pt x="40" y="8"/>
                    <a:pt x="44" y="19"/>
                    <a:pt x="40" y="29"/>
                  </a:cubicBezTo>
                  <a:cubicBezTo>
                    <a:pt x="36" y="39"/>
                    <a:pt x="25" y="44"/>
                    <a:pt x="15" y="40"/>
                  </a:cubicBezTo>
                  <a:cubicBezTo>
                    <a:pt x="5" y="36"/>
                    <a:pt x="0" y="24"/>
                    <a:pt x="4" y="14"/>
                  </a:cubicBezTo>
                  <a:cubicBezTo>
                    <a:pt x="8" y="4"/>
                    <a:pt x="20" y="0"/>
                    <a:pt x="30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5" name="Freeform 54"/>
            <p:cNvSpPr>
              <a:spLocks noChangeAspect="1"/>
            </p:cNvSpPr>
            <p:nvPr/>
          </p:nvSpPr>
          <p:spPr bwMode="gray">
            <a:xfrm rot="3600000">
              <a:off x="5345" y="2586"/>
              <a:ext cx="212" cy="208"/>
            </a:xfrm>
            <a:custGeom>
              <a:avLst/>
              <a:gdLst>
                <a:gd name="T0" fmla="*/ 2147483647 w 45"/>
                <a:gd name="T1" fmla="*/ 2147483647 h 44"/>
                <a:gd name="T2" fmla="*/ 2147483647 w 45"/>
                <a:gd name="T3" fmla="*/ 2147483647 h 44"/>
                <a:gd name="T4" fmla="*/ 2147483647 w 45"/>
                <a:gd name="T5" fmla="*/ 2147483647 h 44"/>
                <a:gd name="T6" fmla="*/ 2147483647 w 45"/>
                <a:gd name="T7" fmla="*/ 2147483647 h 44"/>
                <a:gd name="T8" fmla="*/ 2147483647 w 45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44">
                  <a:moveTo>
                    <a:pt x="33" y="6"/>
                  </a:moveTo>
                  <a:cubicBezTo>
                    <a:pt x="42" y="12"/>
                    <a:pt x="45" y="24"/>
                    <a:pt x="39" y="33"/>
                  </a:cubicBezTo>
                  <a:cubicBezTo>
                    <a:pt x="32" y="42"/>
                    <a:pt x="20" y="44"/>
                    <a:pt x="11" y="38"/>
                  </a:cubicBezTo>
                  <a:cubicBezTo>
                    <a:pt x="3" y="32"/>
                    <a:pt x="0" y="20"/>
                    <a:pt x="6" y="11"/>
                  </a:cubicBezTo>
                  <a:cubicBezTo>
                    <a:pt x="12" y="2"/>
                    <a:pt x="25" y="0"/>
                    <a:pt x="3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6" name="Freeform 55"/>
            <p:cNvSpPr>
              <a:spLocks noChangeAspect="1"/>
            </p:cNvSpPr>
            <p:nvPr/>
          </p:nvSpPr>
          <p:spPr bwMode="gray">
            <a:xfrm rot="3600000">
              <a:off x="5718" y="2614"/>
              <a:ext cx="204" cy="208"/>
            </a:xfrm>
            <a:custGeom>
              <a:avLst/>
              <a:gdLst>
                <a:gd name="T0" fmla="*/ 2147483647 w 43"/>
                <a:gd name="T1" fmla="*/ 2147483647 h 44"/>
                <a:gd name="T2" fmla="*/ 2147483647 w 43"/>
                <a:gd name="T3" fmla="*/ 2147483647 h 44"/>
                <a:gd name="T4" fmla="*/ 2147483647 w 43"/>
                <a:gd name="T5" fmla="*/ 2147483647 h 44"/>
                <a:gd name="T6" fmla="*/ 2147483647 w 43"/>
                <a:gd name="T7" fmla="*/ 2147483647 h 44"/>
                <a:gd name="T8" fmla="*/ 2147483647 w 43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" h="44">
                  <a:moveTo>
                    <a:pt x="36" y="8"/>
                  </a:moveTo>
                  <a:cubicBezTo>
                    <a:pt x="43" y="16"/>
                    <a:pt x="43" y="29"/>
                    <a:pt x="35" y="36"/>
                  </a:cubicBezTo>
                  <a:cubicBezTo>
                    <a:pt x="27" y="44"/>
                    <a:pt x="15" y="43"/>
                    <a:pt x="8" y="35"/>
                  </a:cubicBezTo>
                  <a:cubicBezTo>
                    <a:pt x="0" y="28"/>
                    <a:pt x="0" y="15"/>
                    <a:pt x="8" y="8"/>
                  </a:cubicBezTo>
                  <a:cubicBezTo>
                    <a:pt x="16" y="0"/>
                    <a:pt x="28" y="1"/>
                    <a:pt x="3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7" name="Freeform 56"/>
            <p:cNvSpPr>
              <a:spLocks noChangeAspect="1"/>
            </p:cNvSpPr>
            <p:nvPr/>
          </p:nvSpPr>
          <p:spPr bwMode="gray">
            <a:xfrm rot="3600000">
              <a:off x="3352" y="4146"/>
              <a:ext cx="198" cy="200"/>
            </a:xfrm>
            <a:custGeom>
              <a:avLst/>
              <a:gdLst>
                <a:gd name="T0" fmla="*/ 2147483647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2147483647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7" y="10"/>
                  </a:moveTo>
                  <a:cubicBezTo>
                    <a:pt x="13" y="1"/>
                    <a:pt x="24" y="0"/>
                    <a:pt x="33" y="6"/>
                  </a:cubicBezTo>
                  <a:cubicBezTo>
                    <a:pt x="41" y="12"/>
                    <a:pt x="42" y="24"/>
                    <a:pt x="36" y="32"/>
                  </a:cubicBezTo>
                  <a:cubicBezTo>
                    <a:pt x="30" y="40"/>
                    <a:pt x="18" y="42"/>
                    <a:pt x="10" y="36"/>
                  </a:cubicBezTo>
                  <a:cubicBezTo>
                    <a:pt x="2" y="29"/>
                    <a:pt x="0" y="18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8" name="Freeform 57"/>
            <p:cNvSpPr>
              <a:spLocks noChangeAspect="1"/>
            </p:cNvSpPr>
            <p:nvPr/>
          </p:nvSpPr>
          <p:spPr bwMode="gray">
            <a:xfrm rot="3600000">
              <a:off x="3420" y="3831"/>
              <a:ext cx="192" cy="194"/>
            </a:xfrm>
            <a:custGeom>
              <a:avLst/>
              <a:gdLst>
                <a:gd name="T0" fmla="*/ 2147483647 w 41"/>
                <a:gd name="T1" fmla="*/ 2147483647 h 41"/>
                <a:gd name="T2" fmla="*/ 2147483647 w 41"/>
                <a:gd name="T3" fmla="*/ 2147483647 h 41"/>
                <a:gd name="T4" fmla="*/ 2147483647 w 41"/>
                <a:gd name="T5" fmla="*/ 2147483647 h 41"/>
                <a:gd name="T6" fmla="*/ 2147483647 w 41"/>
                <a:gd name="T7" fmla="*/ 2147483647 h 41"/>
                <a:gd name="T8" fmla="*/ 2147483647 w 41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" h="41">
                  <a:moveTo>
                    <a:pt x="7" y="7"/>
                  </a:moveTo>
                  <a:cubicBezTo>
                    <a:pt x="15" y="0"/>
                    <a:pt x="26" y="0"/>
                    <a:pt x="34" y="7"/>
                  </a:cubicBezTo>
                  <a:cubicBezTo>
                    <a:pt x="41" y="15"/>
                    <a:pt x="41" y="26"/>
                    <a:pt x="33" y="34"/>
                  </a:cubicBezTo>
                  <a:cubicBezTo>
                    <a:pt x="26" y="41"/>
                    <a:pt x="14" y="41"/>
                    <a:pt x="7" y="33"/>
                  </a:cubicBezTo>
                  <a:cubicBezTo>
                    <a:pt x="0" y="26"/>
                    <a:pt x="0" y="14"/>
                    <a:pt x="7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69" name="Freeform 58"/>
            <p:cNvSpPr>
              <a:spLocks noChangeAspect="1"/>
            </p:cNvSpPr>
            <p:nvPr/>
          </p:nvSpPr>
          <p:spPr bwMode="gray">
            <a:xfrm rot="3600000">
              <a:off x="3560" y="3459"/>
              <a:ext cx="200" cy="198"/>
            </a:xfrm>
            <a:custGeom>
              <a:avLst/>
              <a:gdLst>
                <a:gd name="T0" fmla="*/ 2147483647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2147483647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11" y="6"/>
                  </a:moveTo>
                  <a:cubicBezTo>
                    <a:pt x="19" y="0"/>
                    <a:pt x="31" y="2"/>
                    <a:pt x="36" y="11"/>
                  </a:cubicBezTo>
                  <a:cubicBezTo>
                    <a:pt x="42" y="20"/>
                    <a:pt x="40" y="31"/>
                    <a:pt x="31" y="37"/>
                  </a:cubicBezTo>
                  <a:cubicBezTo>
                    <a:pt x="22" y="42"/>
                    <a:pt x="11" y="40"/>
                    <a:pt x="5" y="31"/>
                  </a:cubicBezTo>
                  <a:cubicBezTo>
                    <a:pt x="0" y="23"/>
                    <a:pt x="2" y="11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0" name="Freeform 59"/>
            <p:cNvSpPr>
              <a:spLocks noChangeAspect="1"/>
            </p:cNvSpPr>
            <p:nvPr/>
          </p:nvSpPr>
          <p:spPr bwMode="gray">
            <a:xfrm rot="3600000">
              <a:off x="3737" y="3167"/>
              <a:ext cx="198" cy="198"/>
            </a:xfrm>
            <a:custGeom>
              <a:avLst/>
              <a:gdLst>
                <a:gd name="T0" fmla="*/ 2147483647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2147483647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14" y="4"/>
                  </a:moveTo>
                  <a:cubicBezTo>
                    <a:pt x="23" y="0"/>
                    <a:pt x="34" y="4"/>
                    <a:pt x="38" y="14"/>
                  </a:cubicBezTo>
                  <a:cubicBezTo>
                    <a:pt x="42" y="23"/>
                    <a:pt x="38" y="34"/>
                    <a:pt x="29" y="38"/>
                  </a:cubicBezTo>
                  <a:cubicBezTo>
                    <a:pt x="19" y="42"/>
                    <a:pt x="8" y="38"/>
                    <a:pt x="4" y="29"/>
                  </a:cubicBezTo>
                  <a:cubicBezTo>
                    <a:pt x="0" y="19"/>
                    <a:pt x="4" y="8"/>
                    <a:pt x="14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1" name="Freeform 60"/>
            <p:cNvSpPr>
              <a:spLocks noChangeAspect="1"/>
            </p:cNvSpPr>
            <p:nvPr/>
          </p:nvSpPr>
          <p:spPr bwMode="gray">
            <a:xfrm rot="3600000">
              <a:off x="4014" y="2865"/>
              <a:ext cx="190" cy="192"/>
            </a:xfrm>
            <a:custGeom>
              <a:avLst/>
              <a:gdLst>
                <a:gd name="T0" fmla="*/ 2147483647 w 40"/>
                <a:gd name="T1" fmla="*/ 2147483647 h 41"/>
                <a:gd name="T2" fmla="*/ 2147483647 w 40"/>
                <a:gd name="T3" fmla="*/ 2147483647 h 41"/>
                <a:gd name="T4" fmla="*/ 2147483647 w 40"/>
                <a:gd name="T5" fmla="*/ 2147483647 h 41"/>
                <a:gd name="T6" fmla="*/ 2147483647 w 40"/>
                <a:gd name="T7" fmla="*/ 2147483647 h 41"/>
                <a:gd name="T8" fmla="*/ 2147483647 w 40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1">
                  <a:moveTo>
                    <a:pt x="16" y="2"/>
                  </a:moveTo>
                  <a:cubicBezTo>
                    <a:pt x="26" y="0"/>
                    <a:pt x="36" y="6"/>
                    <a:pt x="38" y="16"/>
                  </a:cubicBezTo>
                  <a:cubicBezTo>
                    <a:pt x="40" y="26"/>
                    <a:pt x="34" y="36"/>
                    <a:pt x="24" y="39"/>
                  </a:cubicBezTo>
                  <a:cubicBezTo>
                    <a:pt x="14" y="41"/>
                    <a:pt x="4" y="34"/>
                    <a:pt x="2" y="24"/>
                  </a:cubicBezTo>
                  <a:cubicBezTo>
                    <a:pt x="0" y="14"/>
                    <a:pt x="6" y="5"/>
                    <a:pt x="16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2" name="Freeform 61"/>
            <p:cNvSpPr>
              <a:spLocks noChangeAspect="1"/>
            </p:cNvSpPr>
            <p:nvPr/>
          </p:nvSpPr>
          <p:spPr bwMode="gray">
            <a:xfrm rot="3600000">
              <a:off x="4367" y="2614"/>
              <a:ext cx="174" cy="180"/>
            </a:xfrm>
            <a:custGeom>
              <a:avLst/>
              <a:gdLst>
                <a:gd name="T0" fmla="*/ 2147483647 w 37"/>
                <a:gd name="T1" fmla="*/ 0 h 38"/>
                <a:gd name="T2" fmla="*/ 2147483647 w 37"/>
                <a:gd name="T3" fmla="*/ 2147483647 h 38"/>
                <a:gd name="T4" fmla="*/ 2147483647 w 37"/>
                <a:gd name="T5" fmla="*/ 2147483647 h 38"/>
                <a:gd name="T6" fmla="*/ 0 w 37"/>
                <a:gd name="T7" fmla="*/ 2147483647 h 38"/>
                <a:gd name="T8" fmla="*/ 2147483647 w 37"/>
                <a:gd name="T9" fmla="*/ 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" h="38">
                  <a:moveTo>
                    <a:pt x="18" y="0"/>
                  </a:moveTo>
                  <a:cubicBezTo>
                    <a:pt x="29" y="0"/>
                    <a:pt x="37" y="9"/>
                    <a:pt x="37" y="19"/>
                  </a:cubicBezTo>
                  <a:cubicBezTo>
                    <a:pt x="37" y="29"/>
                    <a:pt x="29" y="37"/>
                    <a:pt x="19" y="38"/>
                  </a:cubicBezTo>
                  <a:cubicBezTo>
                    <a:pt x="8" y="38"/>
                    <a:pt x="0" y="29"/>
                    <a:pt x="0" y="19"/>
                  </a:cubicBezTo>
                  <a:cubicBezTo>
                    <a:pt x="0" y="9"/>
                    <a:pt x="8" y="1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3" name="Freeform 62"/>
            <p:cNvSpPr>
              <a:spLocks noChangeAspect="1"/>
            </p:cNvSpPr>
            <p:nvPr/>
          </p:nvSpPr>
          <p:spPr bwMode="gray">
            <a:xfrm rot="3600000">
              <a:off x="4743" y="2434"/>
              <a:ext cx="190" cy="188"/>
            </a:xfrm>
            <a:custGeom>
              <a:avLst/>
              <a:gdLst>
                <a:gd name="T0" fmla="*/ 2147483647 w 40"/>
                <a:gd name="T1" fmla="*/ 2147483647 h 40"/>
                <a:gd name="T2" fmla="*/ 2147483647 w 40"/>
                <a:gd name="T3" fmla="*/ 2147483647 h 40"/>
                <a:gd name="T4" fmla="*/ 2147483647 w 40"/>
                <a:gd name="T5" fmla="*/ 2147483647 h 40"/>
                <a:gd name="T6" fmla="*/ 2147483647 w 40"/>
                <a:gd name="T7" fmla="*/ 2147483647 h 40"/>
                <a:gd name="T8" fmla="*/ 2147483647 w 40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40">
                  <a:moveTo>
                    <a:pt x="23" y="2"/>
                  </a:moveTo>
                  <a:cubicBezTo>
                    <a:pt x="33" y="4"/>
                    <a:pt x="40" y="14"/>
                    <a:pt x="38" y="24"/>
                  </a:cubicBezTo>
                  <a:cubicBezTo>
                    <a:pt x="36" y="34"/>
                    <a:pt x="26" y="40"/>
                    <a:pt x="16" y="38"/>
                  </a:cubicBezTo>
                  <a:cubicBezTo>
                    <a:pt x="6" y="36"/>
                    <a:pt x="0" y="26"/>
                    <a:pt x="2" y="16"/>
                  </a:cubicBezTo>
                  <a:cubicBezTo>
                    <a:pt x="4" y="6"/>
                    <a:pt x="13" y="0"/>
                    <a:pt x="23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4" name="Freeform 63"/>
            <p:cNvSpPr>
              <a:spLocks noChangeAspect="1"/>
            </p:cNvSpPr>
            <p:nvPr/>
          </p:nvSpPr>
          <p:spPr bwMode="gray">
            <a:xfrm rot="3600000">
              <a:off x="5128" y="2337"/>
              <a:ext cx="198" cy="198"/>
            </a:xfrm>
            <a:custGeom>
              <a:avLst/>
              <a:gdLst>
                <a:gd name="T0" fmla="*/ 2147483647 w 42"/>
                <a:gd name="T1" fmla="*/ 2147483647 h 42"/>
                <a:gd name="T2" fmla="*/ 2147483647 w 42"/>
                <a:gd name="T3" fmla="*/ 2147483647 h 42"/>
                <a:gd name="T4" fmla="*/ 2147483647 w 42"/>
                <a:gd name="T5" fmla="*/ 2147483647 h 42"/>
                <a:gd name="T6" fmla="*/ 2147483647 w 42"/>
                <a:gd name="T7" fmla="*/ 2147483647 h 42"/>
                <a:gd name="T8" fmla="*/ 2147483647 w 42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2">
                  <a:moveTo>
                    <a:pt x="28" y="4"/>
                  </a:moveTo>
                  <a:cubicBezTo>
                    <a:pt x="37" y="8"/>
                    <a:pt x="42" y="19"/>
                    <a:pt x="38" y="28"/>
                  </a:cubicBezTo>
                  <a:cubicBezTo>
                    <a:pt x="34" y="38"/>
                    <a:pt x="23" y="42"/>
                    <a:pt x="14" y="38"/>
                  </a:cubicBezTo>
                  <a:cubicBezTo>
                    <a:pt x="4" y="34"/>
                    <a:pt x="0" y="24"/>
                    <a:pt x="4" y="14"/>
                  </a:cubicBezTo>
                  <a:cubicBezTo>
                    <a:pt x="8" y="5"/>
                    <a:pt x="18" y="0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5" name="Freeform 64"/>
            <p:cNvSpPr>
              <a:spLocks noChangeAspect="1"/>
            </p:cNvSpPr>
            <p:nvPr/>
          </p:nvSpPr>
          <p:spPr bwMode="gray">
            <a:xfrm rot="3600000">
              <a:off x="5530" y="2319"/>
              <a:ext cx="200" cy="204"/>
            </a:xfrm>
            <a:custGeom>
              <a:avLst/>
              <a:gdLst>
                <a:gd name="T0" fmla="*/ 2147483647 w 42"/>
                <a:gd name="T1" fmla="*/ 2147483647 h 43"/>
                <a:gd name="T2" fmla="*/ 2147483647 w 42"/>
                <a:gd name="T3" fmla="*/ 2147483647 h 43"/>
                <a:gd name="T4" fmla="*/ 2147483647 w 42"/>
                <a:gd name="T5" fmla="*/ 2147483647 h 43"/>
                <a:gd name="T6" fmla="*/ 2147483647 w 42"/>
                <a:gd name="T7" fmla="*/ 2147483647 h 43"/>
                <a:gd name="T8" fmla="*/ 2147483647 w 42"/>
                <a:gd name="T9" fmla="*/ 2147483647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" h="43">
                  <a:moveTo>
                    <a:pt x="31" y="6"/>
                  </a:moveTo>
                  <a:cubicBezTo>
                    <a:pt x="39" y="12"/>
                    <a:pt x="42" y="23"/>
                    <a:pt x="36" y="32"/>
                  </a:cubicBezTo>
                  <a:cubicBezTo>
                    <a:pt x="30" y="40"/>
                    <a:pt x="19" y="43"/>
                    <a:pt x="10" y="37"/>
                  </a:cubicBezTo>
                  <a:cubicBezTo>
                    <a:pt x="2" y="31"/>
                    <a:pt x="0" y="20"/>
                    <a:pt x="5" y="11"/>
                  </a:cubicBezTo>
                  <a:cubicBezTo>
                    <a:pt x="11" y="3"/>
                    <a:pt x="22" y="0"/>
                    <a:pt x="3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6" name="Freeform 65"/>
            <p:cNvSpPr>
              <a:spLocks noChangeAspect="1"/>
            </p:cNvSpPr>
            <p:nvPr/>
          </p:nvSpPr>
          <p:spPr bwMode="gray">
            <a:xfrm rot="3600000">
              <a:off x="2930" y="4135"/>
              <a:ext cx="102" cy="100"/>
            </a:xfrm>
            <a:custGeom>
              <a:avLst/>
              <a:gdLst>
                <a:gd name="T0" fmla="*/ 2147483647 w 22"/>
                <a:gd name="T1" fmla="*/ 2147483647 h 21"/>
                <a:gd name="T2" fmla="*/ 2147483647 w 22"/>
                <a:gd name="T3" fmla="*/ 2147483647 h 21"/>
                <a:gd name="T4" fmla="*/ 2147483647 w 22"/>
                <a:gd name="T5" fmla="*/ 2147483647 h 21"/>
                <a:gd name="T6" fmla="*/ 2147483647 w 22"/>
                <a:gd name="T7" fmla="*/ 2147483647 h 21"/>
                <a:gd name="T8" fmla="*/ 2147483647 w 22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3" y="5"/>
                  </a:moveTo>
                  <a:cubicBezTo>
                    <a:pt x="7" y="0"/>
                    <a:pt x="13" y="0"/>
                    <a:pt x="17" y="3"/>
                  </a:cubicBezTo>
                  <a:cubicBezTo>
                    <a:pt x="21" y="6"/>
                    <a:pt x="22" y="12"/>
                    <a:pt x="19" y="16"/>
                  </a:cubicBezTo>
                  <a:cubicBezTo>
                    <a:pt x="15" y="20"/>
                    <a:pt x="10" y="21"/>
                    <a:pt x="5" y="18"/>
                  </a:cubicBezTo>
                  <a:cubicBezTo>
                    <a:pt x="1" y="15"/>
                    <a:pt x="0" y="9"/>
                    <a:pt x="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7" name="Freeform 66"/>
            <p:cNvSpPr>
              <a:spLocks noChangeAspect="1"/>
            </p:cNvSpPr>
            <p:nvPr/>
          </p:nvSpPr>
          <p:spPr bwMode="gray">
            <a:xfrm rot="3600000">
              <a:off x="3024" y="3694"/>
              <a:ext cx="104" cy="98"/>
            </a:xfrm>
            <a:custGeom>
              <a:avLst/>
              <a:gdLst>
                <a:gd name="T0" fmla="*/ 2147483647 w 22"/>
                <a:gd name="T1" fmla="*/ 2147483647 h 21"/>
                <a:gd name="T2" fmla="*/ 2147483647 w 22"/>
                <a:gd name="T3" fmla="*/ 2147483647 h 21"/>
                <a:gd name="T4" fmla="*/ 2147483647 w 22"/>
                <a:gd name="T5" fmla="*/ 2147483647 h 21"/>
                <a:gd name="T6" fmla="*/ 2147483647 w 22"/>
                <a:gd name="T7" fmla="*/ 2147483647 h 21"/>
                <a:gd name="T8" fmla="*/ 2147483647 w 22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1">
                  <a:moveTo>
                    <a:pt x="5" y="4"/>
                  </a:moveTo>
                  <a:cubicBezTo>
                    <a:pt x="8" y="0"/>
                    <a:pt x="14" y="0"/>
                    <a:pt x="18" y="4"/>
                  </a:cubicBezTo>
                  <a:cubicBezTo>
                    <a:pt x="22" y="8"/>
                    <a:pt x="21" y="14"/>
                    <a:pt x="17" y="18"/>
                  </a:cubicBezTo>
                  <a:cubicBezTo>
                    <a:pt x="14" y="21"/>
                    <a:pt x="8" y="21"/>
                    <a:pt x="4" y="17"/>
                  </a:cubicBezTo>
                  <a:cubicBezTo>
                    <a:pt x="0" y="13"/>
                    <a:pt x="1" y="7"/>
                    <a:pt x="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8" name="Freeform 67"/>
            <p:cNvSpPr>
              <a:spLocks noChangeAspect="1"/>
            </p:cNvSpPr>
            <p:nvPr/>
          </p:nvSpPr>
          <p:spPr bwMode="gray">
            <a:xfrm rot="3600000">
              <a:off x="3189" y="3285"/>
              <a:ext cx="100" cy="100"/>
            </a:xfrm>
            <a:custGeom>
              <a:avLst/>
              <a:gdLst>
                <a:gd name="T0" fmla="*/ 2147483647 w 21"/>
                <a:gd name="T1" fmla="*/ 2147483647 h 21"/>
                <a:gd name="T2" fmla="*/ 2147483647 w 21"/>
                <a:gd name="T3" fmla="*/ 2147483647 h 21"/>
                <a:gd name="T4" fmla="*/ 2147483647 w 21"/>
                <a:gd name="T5" fmla="*/ 2147483647 h 21"/>
                <a:gd name="T6" fmla="*/ 2147483647 w 21"/>
                <a:gd name="T7" fmla="*/ 2147483647 h 21"/>
                <a:gd name="T8" fmla="*/ 2147483647 w 21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1">
                  <a:moveTo>
                    <a:pt x="5" y="3"/>
                  </a:moveTo>
                  <a:cubicBezTo>
                    <a:pt x="10" y="0"/>
                    <a:pt x="16" y="1"/>
                    <a:pt x="19" y="5"/>
                  </a:cubicBezTo>
                  <a:cubicBezTo>
                    <a:pt x="21" y="10"/>
                    <a:pt x="20" y="16"/>
                    <a:pt x="16" y="19"/>
                  </a:cubicBezTo>
                  <a:cubicBezTo>
                    <a:pt x="11" y="21"/>
                    <a:pt x="5" y="20"/>
                    <a:pt x="3" y="16"/>
                  </a:cubicBezTo>
                  <a:cubicBezTo>
                    <a:pt x="0" y="11"/>
                    <a:pt x="1" y="6"/>
                    <a:pt x="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79" name="Freeform 68"/>
            <p:cNvSpPr>
              <a:spLocks noChangeAspect="1"/>
            </p:cNvSpPr>
            <p:nvPr/>
          </p:nvSpPr>
          <p:spPr bwMode="gray">
            <a:xfrm rot="3600000">
              <a:off x="3397" y="2945"/>
              <a:ext cx="98" cy="104"/>
            </a:xfrm>
            <a:custGeom>
              <a:avLst/>
              <a:gdLst>
                <a:gd name="T0" fmla="*/ 2147483647 w 21"/>
                <a:gd name="T1" fmla="*/ 2147483647 h 22"/>
                <a:gd name="T2" fmla="*/ 2147483647 w 21"/>
                <a:gd name="T3" fmla="*/ 2147483647 h 22"/>
                <a:gd name="T4" fmla="*/ 2147483647 w 21"/>
                <a:gd name="T5" fmla="*/ 2147483647 h 22"/>
                <a:gd name="T6" fmla="*/ 2147483647 w 21"/>
                <a:gd name="T7" fmla="*/ 2147483647 h 22"/>
                <a:gd name="T8" fmla="*/ 2147483647 w 21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2">
                  <a:moveTo>
                    <a:pt x="7" y="3"/>
                  </a:moveTo>
                  <a:cubicBezTo>
                    <a:pt x="11" y="0"/>
                    <a:pt x="17" y="3"/>
                    <a:pt x="19" y="7"/>
                  </a:cubicBezTo>
                  <a:cubicBezTo>
                    <a:pt x="21" y="12"/>
                    <a:pt x="19" y="18"/>
                    <a:pt x="14" y="20"/>
                  </a:cubicBezTo>
                  <a:cubicBezTo>
                    <a:pt x="10" y="22"/>
                    <a:pt x="4" y="20"/>
                    <a:pt x="2" y="15"/>
                  </a:cubicBezTo>
                  <a:cubicBezTo>
                    <a:pt x="0" y="10"/>
                    <a:pt x="2" y="5"/>
                    <a:pt x="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0" name="Freeform 69"/>
            <p:cNvSpPr>
              <a:spLocks noChangeAspect="1"/>
            </p:cNvSpPr>
            <p:nvPr/>
          </p:nvSpPr>
          <p:spPr bwMode="gray">
            <a:xfrm rot="3600000">
              <a:off x="3709" y="2587"/>
              <a:ext cx="98" cy="100"/>
            </a:xfrm>
            <a:custGeom>
              <a:avLst/>
              <a:gdLst>
                <a:gd name="T0" fmla="*/ 2147483647 w 21"/>
                <a:gd name="T1" fmla="*/ 2147483647 h 21"/>
                <a:gd name="T2" fmla="*/ 2147483647 w 21"/>
                <a:gd name="T3" fmla="*/ 2147483647 h 21"/>
                <a:gd name="T4" fmla="*/ 2147483647 w 21"/>
                <a:gd name="T5" fmla="*/ 2147483647 h 21"/>
                <a:gd name="T6" fmla="*/ 2147483647 w 21"/>
                <a:gd name="T7" fmla="*/ 2147483647 h 21"/>
                <a:gd name="T8" fmla="*/ 2147483647 w 21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1">
                  <a:moveTo>
                    <a:pt x="9" y="1"/>
                  </a:moveTo>
                  <a:cubicBezTo>
                    <a:pt x="14" y="0"/>
                    <a:pt x="19" y="3"/>
                    <a:pt x="20" y="8"/>
                  </a:cubicBezTo>
                  <a:cubicBezTo>
                    <a:pt x="21" y="14"/>
                    <a:pt x="18" y="19"/>
                    <a:pt x="13" y="20"/>
                  </a:cubicBezTo>
                  <a:cubicBezTo>
                    <a:pt x="8" y="21"/>
                    <a:pt x="3" y="18"/>
                    <a:pt x="2" y="13"/>
                  </a:cubicBezTo>
                  <a:cubicBezTo>
                    <a:pt x="0" y="8"/>
                    <a:pt x="3" y="3"/>
                    <a:pt x="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1" name="Freeform 70"/>
            <p:cNvSpPr>
              <a:spLocks noChangeAspect="1"/>
            </p:cNvSpPr>
            <p:nvPr/>
          </p:nvSpPr>
          <p:spPr bwMode="gray">
            <a:xfrm rot="3600000">
              <a:off x="4160" y="2255"/>
              <a:ext cx="94" cy="88"/>
            </a:xfrm>
            <a:custGeom>
              <a:avLst/>
              <a:gdLst>
                <a:gd name="T0" fmla="*/ 2147483647 w 20"/>
                <a:gd name="T1" fmla="*/ 0 h 19"/>
                <a:gd name="T2" fmla="*/ 2147483647 w 20"/>
                <a:gd name="T3" fmla="*/ 2147483647 h 19"/>
                <a:gd name="T4" fmla="*/ 2147483647 w 20"/>
                <a:gd name="T5" fmla="*/ 2147483647 h 19"/>
                <a:gd name="T6" fmla="*/ 2147483647 w 20"/>
                <a:gd name="T7" fmla="*/ 2147483647 h 19"/>
                <a:gd name="T8" fmla="*/ 2147483647 w 2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19">
                  <a:moveTo>
                    <a:pt x="10" y="0"/>
                  </a:moveTo>
                  <a:cubicBezTo>
                    <a:pt x="15" y="0"/>
                    <a:pt x="19" y="4"/>
                    <a:pt x="20" y="9"/>
                  </a:cubicBezTo>
                  <a:cubicBezTo>
                    <a:pt x="20" y="14"/>
                    <a:pt x="15" y="19"/>
                    <a:pt x="10" y="19"/>
                  </a:cubicBezTo>
                  <a:cubicBezTo>
                    <a:pt x="5" y="19"/>
                    <a:pt x="1" y="15"/>
                    <a:pt x="1" y="9"/>
                  </a:cubicBezTo>
                  <a:cubicBezTo>
                    <a:pt x="0" y="4"/>
                    <a:pt x="5" y="0"/>
                    <a:pt x="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2" name="Freeform 71"/>
            <p:cNvSpPr>
              <a:spLocks noChangeAspect="1"/>
            </p:cNvSpPr>
            <p:nvPr/>
          </p:nvSpPr>
          <p:spPr bwMode="gray">
            <a:xfrm rot="3600000">
              <a:off x="4589" y="2047"/>
              <a:ext cx="96" cy="94"/>
            </a:xfrm>
            <a:custGeom>
              <a:avLst/>
              <a:gdLst>
                <a:gd name="T0" fmla="*/ 2147483647 w 20"/>
                <a:gd name="T1" fmla="*/ 2147483647 h 20"/>
                <a:gd name="T2" fmla="*/ 2147483647 w 20"/>
                <a:gd name="T3" fmla="*/ 2147483647 h 20"/>
                <a:gd name="T4" fmla="*/ 2147483647 w 20"/>
                <a:gd name="T5" fmla="*/ 2147483647 h 20"/>
                <a:gd name="T6" fmla="*/ 2147483647 w 20"/>
                <a:gd name="T7" fmla="*/ 2147483647 h 20"/>
                <a:gd name="T8" fmla="*/ 2147483647 w 20"/>
                <a:gd name="T9" fmla="*/ 214748364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" h="20">
                  <a:moveTo>
                    <a:pt x="12" y="1"/>
                  </a:moveTo>
                  <a:cubicBezTo>
                    <a:pt x="17" y="1"/>
                    <a:pt x="20" y="6"/>
                    <a:pt x="19" y="12"/>
                  </a:cubicBezTo>
                  <a:cubicBezTo>
                    <a:pt x="19" y="17"/>
                    <a:pt x="14" y="20"/>
                    <a:pt x="8" y="19"/>
                  </a:cubicBezTo>
                  <a:cubicBezTo>
                    <a:pt x="3" y="18"/>
                    <a:pt x="0" y="13"/>
                    <a:pt x="1" y="8"/>
                  </a:cubicBezTo>
                  <a:cubicBezTo>
                    <a:pt x="2" y="3"/>
                    <a:pt x="7" y="0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3" name="Freeform 72"/>
            <p:cNvSpPr>
              <a:spLocks noChangeAspect="1"/>
            </p:cNvSpPr>
            <p:nvPr/>
          </p:nvSpPr>
          <p:spPr bwMode="gray">
            <a:xfrm rot="3600000">
              <a:off x="5099" y="1914"/>
              <a:ext cx="104" cy="102"/>
            </a:xfrm>
            <a:custGeom>
              <a:avLst/>
              <a:gdLst>
                <a:gd name="T0" fmla="*/ 2147483647 w 22"/>
                <a:gd name="T1" fmla="*/ 2147483647 h 22"/>
                <a:gd name="T2" fmla="*/ 2147483647 w 22"/>
                <a:gd name="T3" fmla="*/ 2147483647 h 22"/>
                <a:gd name="T4" fmla="*/ 2147483647 w 22"/>
                <a:gd name="T5" fmla="*/ 2147483647 h 22"/>
                <a:gd name="T6" fmla="*/ 2147483647 w 22"/>
                <a:gd name="T7" fmla="*/ 2147483647 h 22"/>
                <a:gd name="T8" fmla="*/ 2147483647 w 22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15" y="2"/>
                  </a:moveTo>
                  <a:cubicBezTo>
                    <a:pt x="20" y="4"/>
                    <a:pt x="22" y="10"/>
                    <a:pt x="20" y="14"/>
                  </a:cubicBezTo>
                  <a:cubicBezTo>
                    <a:pt x="18" y="19"/>
                    <a:pt x="12" y="22"/>
                    <a:pt x="7" y="20"/>
                  </a:cubicBezTo>
                  <a:cubicBezTo>
                    <a:pt x="3" y="18"/>
                    <a:pt x="0" y="12"/>
                    <a:pt x="2" y="7"/>
                  </a:cubicBezTo>
                  <a:cubicBezTo>
                    <a:pt x="4" y="2"/>
                    <a:pt x="10" y="0"/>
                    <a:pt x="1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4" name="Freeform 73"/>
            <p:cNvSpPr>
              <a:spLocks noChangeAspect="1"/>
            </p:cNvSpPr>
            <p:nvPr/>
          </p:nvSpPr>
          <p:spPr bwMode="gray">
            <a:xfrm rot="3600000">
              <a:off x="5623" y="1895"/>
              <a:ext cx="104" cy="104"/>
            </a:xfrm>
            <a:custGeom>
              <a:avLst/>
              <a:gdLst>
                <a:gd name="T0" fmla="*/ 2147483647 w 22"/>
                <a:gd name="T1" fmla="*/ 2147483647 h 22"/>
                <a:gd name="T2" fmla="*/ 2147483647 w 22"/>
                <a:gd name="T3" fmla="*/ 2147483647 h 22"/>
                <a:gd name="T4" fmla="*/ 2147483647 w 22"/>
                <a:gd name="T5" fmla="*/ 2147483647 h 22"/>
                <a:gd name="T6" fmla="*/ 2147483647 w 22"/>
                <a:gd name="T7" fmla="*/ 2147483647 h 22"/>
                <a:gd name="T8" fmla="*/ 2147483647 w 22"/>
                <a:gd name="T9" fmla="*/ 2147483647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2">
                  <a:moveTo>
                    <a:pt x="16" y="3"/>
                  </a:moveTo>
                  <a:cubicBezTo>
                    <a:pt x="20" y="6"/>
                    <a:pt x="22" y="12"/>
                    <a:pt x="19" y="16"/>
                  </a:cubicBezTo>
                  <a:cubicBezTo>
                    <a:pt x="16" y="21"/>
                    <a:pt x="10" y="22"/>
                    <a:pt x="5" y="19"/>
                  </a:cubicBezTo>
                  <a:cubicBezTo>
                    <a:pt x="1" y="16"/>
                    <a:pt x="0" y="10"/>
                    <a:pt x="3" y="6"/>
                  </a:cubicBezTo>
                  <a:cubicBezTo>
                    <a:pt x="6" y="1"/>
                    <a:pt x="12" y="0"/>
                    <a:pt x="1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5" name="Freeform 74"/>
            <p:cNvSpPr>
              <a:spLocks noChangeAspect="1"/>
            </p:cNvSpPr>
            <p:nvPr/>
          </p:nvSpPr>
          <p:spPr bwMode="gray">
            <a:xfrm rot="3600000">
              <a:off x="3184" y="3959"/>
              <a:ext cx="128" cy="128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6" y="5"/>
                  </a:moveTo>
                  <a:cubicBezTo>
                    <a:pt x="10" y="0"/>
                    <a:pt x="18" y="1"/>
                    <a:pt x="22" y="6"/>
                  </a:cubicBezTo>
                  <a:cubicBezTo>
                    <a:pt x="27" y="10"/>
                    <a:pt x="27" y="18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ubicBezTo>
                    <a:pt x="0" y="17"/>
                    <a:pt x="1" y="9"/>
                    <a:pt x="6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6" name="Freeform 75"/>
            <p:cNvSpPr>
              <a:spLocks noChangeAspect="1"/>
            </p:cNvSpPr>
            <p:nvPr/>
          </p:nvSpPr>
          <p:spPr bwMode="gray">
            <a:xfrm rot="3600000">
              <a:off x="3297" y="3577"/>
              <a:ext cx="128" cy="128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7" y="3"/>
                  </a:moveTo>
                  <a:cubicBezTo>
                    <a:pt x="12" y="0"/>
                    <a:pt x="20" y="1"/>
                    <a:pt x="23" y="7"/>
                  </a:cubicBezTo>
                  <a:cubicBezTo>
                    <a:pt x="27" y="12"/>
                    <a:pt x="25" y="20"/>
                    <a:pt x="20" y="23"/>
                  </a:cubicBezTo>
                  <a:cubicBezTo>
                    <a:pt x="14" y="27"/>
                    <a:pt x="7" y="25"/>
                    <a:pt x="3" y="20"/>
                  </a:cubicBezTo>
                  <a:cubicBezTo>
                    <a:pt x="0" y="14"/>
                    <a:pt x="1" y="7"/>
                    <a:pt x="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7" name="Freeform 76"/>
            <p:cNvSpPr>
              <a:spLocks noChangeAspect="1"/>
            </p:cNvSpPr>
            <p:nvPr/>
          </p:nvSpPr>
          <p:spPr bwMode="gray">
            <a:xfrm rot="3600000">
              <a:off x="3470" y="3225"/>
              <a:ext cx="128" cy="128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9" y="3"/>
                  </a:moveTo>
                  <a:cubicBezTo>
                    <a:pt x="15" y="0"/>
                    <a:pt x="22" y="3"/>
                    <a:pt x="25" y="9"/>
                  </a:cubicBezTo>
                  <a:cubicBezTo>
                    <a:pt x="27" y="15"/>
                    <a:pt x="24" y="22"/>
                    <a:pt x="18" y="25"/>
                  </a:cubicBezTo>
                  <a:cubicBezTo>
                    <a:pt x="12" y="27"/>
                    <a:pt x="5" y="24"/>
                    <a:pt x="3" y="18"/>
                  </a:cubicBezTo>
                  <a:cubicBezTo>
                    <a:pt x="0" y="12"/>
                    <a:pt x="3" y="5"/>
                    <a:pt x="9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8" name="Freeform 77"/>
            <p:cNvSpPr>
              <a:spLocks noChangeAspect="1"/>
            </p:cNvSpPr>
            <p:nvPr/>
          </p:nvSpPr>
          <p:spPr bwMode="gray">
            <a:xfrm rot="3600000">
              <a:off x="3724" y="2890"/>
              <a:ext cx="122" cy="124"/>
            </a:xfrm>
            <a:custGeom>
              <a:avLst/>
              <a:gdLst>
                <a:gd name="T0" fmla="*/ 2147483647 w 26"/>
                <a:gd name="T1" fmla="*/ 2147483647 h 26"/>
                <a:gd name="T2" fmla="*/ 2147483647 w 26"/>
                <a:gd name="T3" fmla="*/ 2147483647 h 26"/>
                <a:gd name="T4" fmla="*/ 2147483647 w 26"/>
                <a:gd name="T5" fmla="*/ 2147483647 h 26"/>
                <a:gd name="T6" fmla="*/ 2147483647 w 26"/>
                <a:gd name="T7" fmla="*/ 2147483647 h 26"/>
                <a:gd name="T8" fmla="*/ 2147483647 w 26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6">
                  <a:moveTo>
                    <a:pt x="10" y="1"/>
                  </a:moveTo>
                  <a:cubicBezTo>
                    <a:pt x="17" y="0"/>
                    <a:pt x="23" y="4"/>
                    <a:pt x="25" y="10"/>
                  </a:cubicBezTo>
                  <a:cubicBezTo>
                    <a:pt x="26" y="17"/>
                    <a:pt x="22" y="23"/>
                    <a:pt x="15" y="24"/>
                  </a:cubicBezTo>
                  <a:cubicBezTo>
                    <a:pt x="9" y="26"/>
                    <a:pt x="3" y="22"/>
                    <a:pt x="1" y="15"/>
                  </a:cubicBezTo>
                  <a:cubicBezTo>
                    <a:pt x="0" y="9"/>
                    <a:pt x="4" y="3"/>
                    <a:pt x="1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89" name="Oval 78"/>
            <p:cNvSpPr>
              <a:spLocks noChangeAspect="1" noChangeArrowheads="1"/>
            </p:cNvSpPr>
            <p:nvPr/>
          </p:nvSpPr>
          <p:spPr bwMode="gray">
            <a:xfrm rot="3600000">
              <a:off x="4101" y="2559"/>
              <a:ext cx="114" cy="11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fr-FR" altLang="en-US" dirty="0"/>
            </a:p>
          </p:txBody>
        </p:sp>
        <p:sp>
          <p:nvSpPr>
            <p:cNvPr id="1090" name="Freeform 79"/>
            <p:cNvSpPr>
              <a:spLocks noChangeAspect="1"/>
            </p:cNvSpPr>
            <p:nvPr/>
          </p:nvSpPr>
          <p:spPr bwMode="gray">
            <a:xfrm rot="3600000">
              <a:off x="4474" y="2331"/>
              <a:ext cx="124" cy="122"/>
            </a:xfrm>
            <a:custGeom>
              <a:avLst/>
              <a:gdLst>
                <a:gd name="T0" fmla="*/ 2147483647 w 26"/>
                <a:gd name="T1" fmla="*/ 2147483647 h 26"/>
                <a:gd name="T2" fmla="*/ 2147483647 w 26"/>
                <a:gd name="T3" fmla="*/ 2147483647 h 26"/>
                <a:gd name="T4" fmla="*/ 2147483647 w 26"/>
                <a:gd name="T5" fmla="*/ 2147483647 h 26"/>
                <a:gd name="T6" fmla="*/ 2147483647 w 26"/>
                <a:gd name="T7" fmla="*/ 2147483647 h 26"/>
                <a:gd name="T8" fmla="*/ 2147483647 w 26"/>
                <a:gd name="T9" fmla="*/ 2147483647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26">
                  <a:moveTo>
                    <a:pt x="15" y="2"/>
                  </a:moveTo>
                  <a:cubicBezTo>
                    <a:pt x="22" y="3"/>
                    <a:pt x="26" y="9"/>
                    <a:pt x="25" y="16"/>
                  </a:cubicBezTo>
                  <a:cubicBezTo>
                    <a:pt x="23" y="22"/>
                    <a:pt x="17" y="26"/>
                    <a:pt x="11" y="25"/>
                  </a:cubicBezTo>
                  <a:cubicBezTo>
                    <a:pt x="4" y="24"/>
                    <a:pt x="0" y="18"/>
                    <a:pt x="1" y="11"/>
                  </a:cubicBezTo>
                  <a:cubicBezTo>
                    <a:pt x="3" y="5"/>
                    <a:pt x="9" y="0"/>
                    <a:pt x="15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91" name="Freeform 80"/>
            <p:cNvSpPr>
              <a:spLocks noChangeAspect="1"/>
            </p:cNvSpPr>
            <p:nvPr/>
          </p:nvSpPr>
          <p:spPr bwMode="gray">
            <a:xfrm rot="3600000">
              <a:off x="4907" y="2179"/>
              <a:ext cx="128" cy="128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18" y="2"/>
                  </a:moveTo>
                  <a:cubicBezTo>
                    <a:pt x="24" y="5"/>
                    <a:pt x="27" y="12"/>
                    <a:pt x="24" y="18"/>
                  </a:cubicBezTo>
                  <a:cubicBezTo>
                    <a:pt x="22" y="24"/>
                    <a:pt x="15" y="27"/>
                    <a:pt x="9" y="24"/>
                  </a:cubicBezTo>
                  <a:cubicBezTo>
                    <a:pt x="3" y="22"/>
                    <a:pt x="0" y="15"/>
                    <a:pt x="2" y="9"/>
                  </a:cubicBezTo>
                  <a:cubicBezTo>
                    <a:pt x="5" y="3"/>
                    <a:pt x="12" y="0"/>
                    <a:pt x="1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92" name="Freeform 81"/>
            <p:cNvSpPr>
              <a:spLocks noChangeAspect="1"/>
            </p:cNvSpPr>
            <p:nvPr/>
          </p:nvSpPr>
          <p:spPr bwMode="gray">
            <a:xfrm rot="3600000">
              <a:off x="5362" y="2118"/>
              <a:ext cx="128" cy="126"/>
            </a:xfrm>
            <a:custGeom>
              <a:avLst/>
              <a:gdLst>
                <a:gd name="T0" fmla="*/ 2147483647 w 27"/>
                <a:gd name="T1" fmla="*/ 2147483647 h 27"/>
                <a:gd name="T2" fmla="*/ 2147483647 w 27"/>
                <a:gd name="T3" fmla="*/ 2147483647 h 27"/>
                <a:gd name="T4" fmla="*/ 2147483647 w 27"/>
                <a:gd name="T5" fmla="*/ 2147483647 h 27"/>
                <a:gd name="T6" fmla="*/ 2147483647 w 27"/>
                <a:gd name="T7" fmla="*/ 2147483647 h 27"/>
                <a:gd name="T8" fmla="*/ 2147483647 w 27"/>
                <a:gd name="T9" fmla="*/ 214748364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27">
                  <a:moveTo>
                    <a:pt x="20" y="3"/>
                  </a:moveTo>
                  <a:cubicBezTo>
                    <a:pt x="25" y="7"/>
                    <a:pt x="27" y="14"/>
                    <a:pt x="23" y="20"/>
                  </a:cubicBezTo>
                  <a:cubicBezTo>
                    <a:pt x="19" y="25"/>
                    <a:pt x="12" y="27"/>
                    <a:pt x="7" y="23"/>
                  </a:cubicBezTo>
                  <a:cubicBezTo>
                    <a:pt x="1" y="19"/>
                    <a:pt x="0" y="12"/>
                    <a:pt x="3" y="7"/>
                  </a:cubicBezTo>
                  <a:cubicBezTo>
                    <a:pt x="7" y="1"/>
                    <a:pt x="14" y="0"/>
                    <a:pt x="20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32813" y="6308725"/>
            <a:ext cx="611187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4ABAC518-5178-4200-A970-E146B6013B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96863" y="1808163"/>
            <a:ext cx="8550275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94"/>
          <p:cNvSpPr>
            <a:spLocks noChangeArrowheads="1"/>
          </p:cNvSpPr>
          <p:nvPr/>
        </p:nvSpPr>
        <p:spPr bwMode="gray">
          <a:xfrm>
            <a:off x="0" y="1584325"/>
            <a:ext cx="2286000" cy="904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dirty="0"/>
          </a:p>
        </p:txBody>
      </p:sp>
      <p:sp>
        <p:nvSpPr>
          <p:cNvPr id="1031" name="Rectangle 95"/>
          <p:cNvSpPr>
            <a:spLocks noChangeArrowheads="1"/>
          </p:cNvSpPr>
          <p:nvPr/>
        </p:nvSpPr>
        <p:spPr bwMode="gray">
          <a:xfrm>
            <a:off x="2286000" y="1584325"/>
            <a:ext cx="22860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dirty="0"/>
          </a:p>
        </p:txBody>
      </p:sp>
      <p:sp>
        <p:nvSpPr>
          <p:cNvPr id="1032" name="Rectangle 96"/>
          <p:cNvSpPr>
            <a:spLocks noChangeArrowheads="1"/>
          </p:cNvSpPr>
          <p:nvPr/>
        </p:nvSpPr>
        <p:spPr bwMode="gray">
          <a:xfrm>
            <a:off x="4572000" y="1584325"/>
            <a:ext cx="2286000" cy="904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dirty="0"/>
          </a:p>
        </p:txBody>
      </p:sp>
      <p:sp>
        <p:nvSpPr>
          <p:cNvPr id="1033" name="Rectangle 97"/>
          <p:cNvSpPr>
            <a:spLocks noChangeArrowheads="1"/>
          </p:cNvSpPr>
          <p:nvPr/>
        </p:nvSpPr>
        <p:spPr bwMode="ltGray">
          <a:xfrm>
            <a:off x="6858000" y="1584325"/>
            <a:ext cx="2286000" cy="90488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fr-FR" altLang="en-US" dirty="0"/>
          </a:p>
        </p:txBody>
      </p:sp>
      <p:sp>
        <p:nvSpPr>
          <p:cNvPr id="1035" name="Text Box 72"/>
          <p:cNvSpPr txBox="1">
            <a:spLocks noChangeArrowheads="1"/>
          </p:cNvSpPr>
          <p:nvPr/>
        </p:nvSpPr>
        <p:spPr bwMode="auto">
          <a:xfrm>
            <a:off x="7726363" y="1268413"/>
            <a:ext cx="14414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fr-BE" sz="500" dirty="0" err="1">
                <a:solidFill>
                  <a:srgbClr val="4B413C"/>
                </a:solidFill>
              </a:rPr>
              <a:t>Established</a:t>
            </a:r>
            <a:r>
              <a:rPr lang="fr-BE" sz="500" dirty="0">
                <a:solidFill>
                  <a:srgbClr val="4B413C"/>
                </a:solidFill>
              </a:rPr>
              <a:t> by the European Commission</a:t>
            </a:r>
          </a:p>
        </p:txBody>
      </p:sp>
      <p:pic>
        <p:nvPicPr>
          <p:cNvPr id="3" name="Picture 74" descr="Logo-ERC-ALON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15888"/>
            <a:ext cx="1311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289675"/>
            <a:ext cx="2797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Char char="•"/>
        <a:defRPr sz="2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966788" indent="-509588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 sz="2400">
          <a:solidFill>
            <a:schemeClr val="tx2"/>
          </a:solidFill>
          <a:latin typeface="+mn-lt"/>
          <a:ea typeface="ＭＳ Ｐゴシック" charset="0"/>
        </a:defRPr>
      </a:lvl2pPr>
      <a:lvl3pPr marL="1309688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Char char="•"/>
        <a:defRPr sz="2000">
          <a:solidFill>
            <a:schemeClr val="tx2"/>
          </a:solidFill>
          <a:latin typeface="+mn-lt"/>
          <a:ea typeface="ＭＳ Ｐゴシック" charset="0"/>
        </a:defRPr>
      </a:lvl3pPr>
      <a:lvl4pPr marL="1717675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Arial" charset="0"/>
        <a:buChar char="–"/>
        <a:defRPr sz="2000">
          <a:solidFill>
            <a:schemeClr val="tx2"/>
          </a:solidFill>
          <a:latin typeface="+mn-lt"/>
          <a:ea typeface="ＭＳ Ｐゴシック" charset="0"/>
        </a:defRPr>
      </a:lvl4pPr>
      <a:lvl5pPr marL="21256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 sz="2000">
          <a:solidFill>
            <a:schemeClr val="tx2"/>
          </a:solidFill>
          <a:latin typeface="+mn-lt"/>
          <a:ea typeface="ＭＳ Ｐゴシック" charset="0"/>
        </a:defRPr>
      </a:lvl5pPr>
      <a:lvl6pPr marL="25828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6pPr>
      <a:lvl7pPr marL="30400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7pPr>
      <a:lvl8pPr marL="34972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8pPr>
      <a:lvl9pPr marL="3954463" indent="-228600" algn="l" rtl="0" eaLnBrk="1" fontAlgn="base" hangingPunct="1">
        <a:spcBef>
          <a:spcPct val="20000"/>
        </a:spcBef>
        <a:spcAft>
          <a:spcPct val="0"/>
        </a:spcAft>
        <a:buClr>
          <a:srgbClr val="FB5105"/>
        </a:buClr>
        <a:buFont typeface="Wingdings" pitchFamily="2" charset="2"/>
        <a:buChar char="è"/>
        <a:defRPr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" y="44446"/>
            <a:ext cx="9134761" cy="6885506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gray">
          <a:xfrm>
            <a:off x="341530" y="522547"/>
            <a:ext cx="87455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b="1" dirty="0">
                <a:solidFill>
                  <a:srgbClr val="F16521"/>
                </a:solidFill>
                <a:latin typeface="+mj-lt"/>
                <a:ea typeface="ＭＳ Ｐゴシック" charset="-128"/>
                <a:cs typeface="Arial" charset="0"/>
              </a:rPr>
              <a:t>     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648934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© Art &amp; Build Architect / Montois Partners / credits: S. Brison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0312" y="6396233"/>
            <a:ext cx="1694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2020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7420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73CD6B1A-2808-7946-A7D2-26CBD8F35C62}"/>
              </a:ext>
            </a:extLst>
          </p:cNvPr>
          <p:cNvSpPr txBox="1"/>
          <p:nvPr/>
        </p:nvSpPr>
        <p:spPr>
          <a:xfrm>
            <a:off x="45751" y="116632"/>
            <a:ext cx="9134761" cy="59862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rgbClr val="FAF5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Funding Frontier Research:</a:t>
            </a:r>
          </a:p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rgbClr val="FAF5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ERC Success Story</a:t>
            </a:r>
          </a:p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>
              <a:solidFill>
                <a:srgbClr val="FAF5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>
              <a:solidFill>
                <a:srgbClr val="FAF5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>
              <a:solidFill>
                <a:srgbClr val="FAF5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4000" b="1" dirty="0">
              <a:solidFill>
                <a:srgbClr val="FAF5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3300" b="1" dirty="0">
              <a:solidFill>
                <a:srgbClr val="FAF5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100" b="1" dirty="0">
              <a:solidFill>
                <a:srgbClr val="FAF5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2100" b="1" dirty="0">
              <a:solidFill>
                <a:srgbClr val="FAF5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3200" b="1" dirty="0">
                <a:solidFill>
                  <a:srgbClr val="FAF5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Jean-Pierre B</a:t>
            </a:r>
            <a:r>
              <a:rPr lang="fr-BE" sz="2800" b="1" dirty="0">
                <a:solidFill>
                  <a:srgbClr val="FAF5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OURGUIGNON</a:t>
            </a:r>
          </a:p>
          <a:p>
            <a:pPr algn="ctr" defTabSz="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800" b="1" dirty="0">
                <a:solidFill>
                  <a:srgbClr val="FAF5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2800" b="1" i="1" dirty="0">
                <a:solidFill>
                  <a:srgbClr val="FAF5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ERC </a:t>
            </a:r>
            <a:r>
              <a:rPr lang="fr-BE" sz="2800" b="1" i="1" dirty="0" err="1">
                <a:solidFill>
                  <a:srgbClr val="FAF5F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President</a:t>
            </a:r>
            <a:endParaRPr lang="it-IT" sz="2800" b="1" i="1" dirty="0">
              <a:solidFill>
                <a:srgbClr val="FAF5F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5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4D965B2E-4297-4450-92EF-746C567C018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35496" y="260648"/>
            <a:ext cx="841630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GB" sz="3600" b="1" dirty="0">
                <a:solidFill>
                  <a:srgbClr val="F16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 Europe: Evolution not Revolution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92137"/>
            <a:ext cx="8370533" cy="4877223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115226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4D965B2E-4297-4450-92EF-746C567C018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364" y="4221088"/>
            <a:ext cx="44166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16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ERC Scientific Council requests an absolute minimum budget of €16.6bn in current </a:t>
            </a:r>
            <a:r>
              <a:rPr lang="en-US" sz="2400" dirty="0">
                <a:solidFill>
                  <a:srgbClr val="F16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prices (or €14.7bn in constant 2018 prices) over the next 7 years </a:t>
            </a:r>
            <a:endParaRPr lang="fr-BE" sz="2400" dirty="0">
              <a:solidFill>
                <a:srgbClr val="F165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9CD4BB3-1B2C-554D-A69D-BE9B884DC07A}"/>
              </a:ext>
            </a:extLst>
          </p:cNvPr>
          <p:cNvSpPr txBox="1"/>
          <p:nvPr/>
        </p:nvSpPr>
        <p:spPr>
          <a:xfrm>
            <a:off x="108012" y="1799835"/>
            <a:ext cx="37439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ERC Budget Evolution </a:t>
            </a:r>
          </a:p>
          <a:p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giving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€14.86bn to the ERC 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current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prices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forces a </a:t>
            </a:r>
            <a:r>
              <a:rPr lang="fr-F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freeze</a:t>
            </a: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over the next 7 years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 inflation </a:t>
            </a:r>
            <a:r>
              <a:rPr lang="fr-F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increases</a:t>
            </a:r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699231"/>
            <a:ext cx="3960440" cy="4817856"/>
          </a:xfrm>
          <a:prstGeom prst="rect">
            <a:avLst/>
          </a:prstGeom>
        </p:spPr>
      </p:pic>
      <p:sp>
        <p:nvSpPr>
          <p:cNvPr id="6" name="Titel 4"/>
          <p:cNvSpPr txBox="1">
            <a:spLocks/>
          </p:cNvSpPr>
          <p:nvPr/>
        </p:nvSpPr>
        <p:spPr bwMode="auto">
          <a:xfrm>
            <a:off x="341903" y="516771"/>
            <a:ext cx="7884876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800">
              <a:defRPr/>
            </a:pPr>
            <a:r>
              <a:rPr lang="en-GB" sz="3600" dirty="0">
                <a:solidFill>
                  <a:srgbClr val="F16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Possible ERC Budget Evolution</a:t>
            </a:r>
            <a:endParaRPr lang="de-AT" altLang="en-US" sz="3600" kern="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9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│ </a:t>
            </a:r>
            <a:fld id="{9379E6F5-D413-4A79-AA5B-86CB1E9F8E7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32969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16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Participation to the ERC</a:t>
            </a:r>
          </a:p>
        </p:txBody>
      </p:sp>
    </p:spTree>
    <p:extLst>
      <p:ext uri="{BB962C8B-B14F-4D97-AF65-F5344CB8AC3E}">
        <p14:creationId xmlns:p14="http://schemas.microsoft.com/office/powerpoint/2010/main" val="297486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gray">
          <a:xfrm>
            <a:off x="1232297" y="260648"/>
            <a:ext cx="5737622" cy="107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685800">
              <a:defRPr/>
            </a:pPr>
            <a:r>
              <a:rPr lang="en-US" sz="3600" b="1" dirty="0">
                <a:solidFill>
                  <a:srgbClr val="F16521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47 Non-EU/AC Nationalities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84482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8% of all ERC grants to principal investigators of non-EU/AC nationality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6" y="2504192"/>
            <a:ext cx="5460379" cy="29410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6136" y="2504192"/>
            <a:ext cx="334786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>
                <a:solidFill>
                  <a:srgbClr val="F16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16 grantees nationals of African countries:</a:t>
            </a:r>
          </a:p>
          <a:p>
            <a:r>
              <a:rPr lang="en-IE" sz="2400" b="1" dirty="0">
                <a:solidFill>
                  <a:srgbClr val="F16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South Africa</a:t>
            </a:r>
          </a:p>
          <a:p>
            <a:r>
              <a:rPr lang="en-IE" sz="2400" b="1" dirty="0">
                <a:solidFill>
                  <a:srgbClr val="F16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Morocco</a:t>
            </a:r>
          </a:p>
          <a:p>
            <a:r>
              <a:rPr lang="en-IE" sz="2400" b="1" dirty="0">
                <a:solidFill>
                  <a:srgbClr val="F16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Egypt</a:t>
            </a:r>
          </a:p>
          <a:p>
            <a:r>
              <a:rPr lang="en-IE" sz="2400" b="1" dirty="0">
                <a:solidFill>
                  <a:srgbClr val="F16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Algeria</a:t>
            </a:r>
          </a:p>
          <a:p>
            <a:r>
              <a:rPr lang="en-IE" sz="2400" b="1" dirty="0">
                <a:solidFill>
                  <a:srgbClr val="F16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Tunisia</a:t>
            </a:r>
          </a:p>
          <a:p>
            <a:r>
              <a:rPr lang="en-IE" sz="2400" b="1" dirty="0">
                <a:solidFill>
                  <a:srgbClr val="F16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Jordan</a:t>
            </a:r>
          </a:p>
          <a:p>
            <a:r>
              <a:rPr lang="en-IE" sz="2400" b="1" dirty="0">
                <a:solidFill>
                  <a:srgbClr val="F16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Cameroon</a:t>
            </a:r>
          </a:p>
          <a:p>
            <a:endParaRPr lang="en-GB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3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BE" altLang="en-US" dirty="0"/>
              <a:t>│</a:t>
            </a:r>
            <a:r>
              <a:rPr lang="en-US" altLang="en-US" dirty="0"/>
              <a:t> </a:t>
            </a:r>
            <a:fld id="{CC8118A3-FACF-4A3A-B98D-91DE28A04D52}" type="slidenum">
              <a:rPr lang="en-US" altLang="en-US" smtClean="0"/>
              <a:pPr eaLnBrk="1" hangingPunct="1"/>
              <a:t>14</a:t>
            </a:fld>
            <a:endParaRPr lang="en-US" altLang="en-US" dirty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gray">
          <a:xfrm>
            <a:off x="251520" y="116632"/>
            <a:ext cx="849694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3600" b="1" dirty="0">
                <a:solidFill>
                  <a:srgbClr val="F16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Proposals from non-EU/AC Nationals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671" y="1916832"/>
            <a:ext cx="6620265" cy="41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98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4450" y="30163"/>
            <a:ext cx="7812088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GB" sz="3600" b="1" dirty="0">
                <a:solidFill>
                  <a:srgbClr val="F16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Grantees outside EU/AC at Application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317657" y="6488113"/>
            <a:ext cx="5630067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r"/>
            <a:r>
              <a:rPr lang="en-GB" sz="1400" dirty="0"/>
              <a:t>Note: ERC grantees residing outside </a:t>
            </a:r>
            <a:r>
              <a:rPr lang="en-GB" sz="1400" dirty="0" smtClean="0"/>
              <a:t>EU/AC at </a:t>
            </a:r>
            <a:r>
              <a:rPr lang="en-GB" sz="1400" dirty="0"/>
              <a:t>the time of application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86519" y="1088740"/>
            <a:ext cx="81978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b="1" dirty="0">
                <a:solidFill>
                  <a:schemeClr val="tx2">
                    <a:lumMod val="65000"/>
                    <a:lumOff val="35000"/>
                  </a:schemeClr>
                </a:solidFill>
                <a:cs typeface="Arial" pitchFamily="34" charset="0"/>
              </a:rPr>
              <a:t>Mainly European researchers moving/returning from the 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15" y="1653742"/>
            <a:ext cx="7177754" cy="490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0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1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557213" indent="-214313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1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857250" indent="-17145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15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200150" indent="-171450" eaLnBrk="0" hangingPunct="0">
              <a:spcBef>
                <a:spcPct val="20000"/>
              </a:spcBef>
              <a:buClr>
                <a:srgbClr val="FB5105"/>
              </a:buClr>
              <a:buFont typeface="Arial" pitchFamily="34" charset="0"/>
              <a:buChar char="–"/>
              <a:defRPr sz="15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1543050" indent="-1714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15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15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15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15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15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750">
                <a:solidFill>
                  <a:schemeClr val="tx1"/>
                </a:solidFill>
              </a:rPr>
              <a:t>│ </a:t>
            </a:r>
            <a:fld id="{D63628D3-02FA-434E-AF75-15D8D1203CD5}" type="slidenum">
              <a:rPr lang="en-US" altLang="en-US" sz="75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buClrTx/>
                <a:buFontTx/>
                <a:buNone/>
              </a:pPr>
              <a:t>16</a:t>
            </a:fld>
            <a:endParaRPr lang="en-US" altLang="en-US" sz="750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412" y="359732"/>
            <a:ext cx="8221995" cy="542925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4000" kern="0" dirty="0">
                <a:solidFill>
                  <a:srgbClr val="F1652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Attracting Researchers to Europe</a:t>
            </a:r>
            <a:endParaRPr lang="en-GB" sz="4000" kern="0" dirty="0">
              <a:solidFill>
                <a:srgbClr val="F16521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22413" y="2146697"/>
            <a:ext cx="64736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4B41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Nationality of ERC project teams (PIs not included)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2000" dirty="0">
                <a:solidFill>
                  <a:srgbClr val="4B41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of </a:t>
            </a:r>
            <a:r>
              <a:rPr lang="en-GB" altLang="en-US" sz="2000" b="1" dirty="0">
                <a:solidFill>
                  <a:srgbClr val="4B41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1,901</a:t>
            </a:r>
            <a:r>
              <a:rPr lang="en-GB" altLang="en-US" sz="2000" dirty="0">
                <a:solidFill>
                  <a:srgbClr val="4B41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Starting and Advanced Grants </a:t>
            </a:r>
          </a:p>
        </p:txBody>
      </p:sp>
      <p:sp>
        <p:nvSpPr>
          <p:cNvPr id="9221" name="TextBox 1"/>
          <p:cNvSpPr txBox="1">
            <a:spLocks noChangeArrowheads="1"/>
          </p:cNvSpPr>
          <p:nvPr/>
        </p:nvSpPr>
        <p:spPr bwMode="auto">
          <a:xfrm>
            <a:off x="323528" y="4634552"/>
            <a:ext cx="4536504" cy="1477328"/>
          </a:xfrm>
          <a:prstGeom prst="rect">
            <a:avLst/>
          </a:prstGeom>
          <a:solidFill>
            <a:srgbClr val="F165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FFFFF"/>
                </a:solidFill>
                <a:latin typeface="Verdana" pitchFamily="34" charset="0"/>
                <a:ea typeface="Geneva"/>
                <a:cs typeface="Geneva"/>
              </a:rPr>
              <a:t>In all ERC grants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 dirty="0">
                <a:solidFill>
                  <a:srgbClr val="FFFFFF"/>
                </a:solidFill>
                <a:latin typeface="Verdana" pitchFamily="34" charset="0"/>
                <a:ea typeface="Geneva"/>
                <a:cs typeface="Geneva"/>
              </a:rPr>
              <a:t>over 10,000 </a:t>
            </a:r>
            <a:r>
              <a:rPr lang="en-GB" altLang="en-US" sz="1800" dirty="0">
                <a:solidFill>
                  <a:srgbClr val="FFFFFF"/>
                </a:solidFill>
                <a:latin typeface="Verdana" pitchFamily="34" charset="0"/>
                <a:ea typeface="Geneva"/>
                <a:cs typeface="Geneva"/>
              </a:rPr>
              <a:t>non-ERA team members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>
                <a:solidFill>
                  <a:srgbClr val="FFFFFF"/>
                </a:solidFill>
                <a:latin typeface="Verdana" pitchFamily="34" charset="0"/>
                <a:ea typeface="Geneva"/>
                <a:cs typeface="Geneva"/>
              </a:rPr>
              <a:t>most from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 dirty="0">
                <a:solidFill>
                  <a:srgbClr val="FFFFFF"/>
                </a:solidFill>
                <a:latin typeface="Verdana" pitchFamily="34" charset="0"/>
                <a:ea typeface="Geneva"/>
                <a:cs typeface="Geneva"/>
              </a:rPr>
              <a:t>China, US, India, and Russia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23528" y="3057526"/>
            <a:ext cx="4536504" cy="1323439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Geneva" pitchFamily="125" charset="-128"/>
              </a:defRPr>
            </a:lvl9pPr>
          </a:lstStyle>
          <a:p>
            <a:pPr algn="ctr" eaLnBrk="1" hangingPunct="1"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EU: 71%  </a:t>
            </a:r>
          </a:p>
          <a:p>
            <a:pPr algn="ctr" eaLnBrk="1" hangingPunct="1"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Assoc. Countries: 10% </a:t>
            </a:r>
          </a:p>
          <a:p>
            <a:pPr algn="ctr" eaLnBrk="1" hangingPunct="1">
              <a:defRPr/>
            </a:pPr>
            <a:r>
              <a:rPr lang="en-GB" sz="2000" dirty="0">
                <a:solidFill>
                  <a:srgbClr val="F16521"/>
                </a:solidFill>
                <a:latin typeface="+mj-lt"/>
                <a:ea typeface="+mj-ea"/>
                <a:cs typeface="+mj-cs"/>
              </a:rPr>
              <a:t>non-EU/AC: 17% </a:t>
            </a:r>
          </a:p>
          <a:p>
            <a:pPr algn="ctr" eaLnBrk="1" hangingPunct="1">
              <a:defRPr/>
            </a:pPr>
            <a:r>
              <a:rPr lang="en-GB" sz="2000" b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unknown: 2%</a:t>
            </a: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32" y="2655991"/>
            <a:ext cx="4080867" cy="3365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851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3"/>
          <p:cNvSpPr txBox="1">
            <a:spLocks noGrp="1"/>
          </p:cNvSpPr>
          <p:nvPr/>
        </p:nvSpPr>
        <p:spPr bwMode="gray">
          <a:xfrm>
            <a:off x="7456885" y="5361385"/>
            <a:ext cx="458390" cy="41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750" dirty="0">
                <a:solidFill>
                  <a:schemeClr val="tx1"/>
                </a:solidFill>
              </a:rPr>
              <a:t>│ </a:t>
            </a:r>
            <a:fld id="{01FDBF6F-B2C4-451A-85DC-246928B1F116}" type="slidenum">
              <a:rPr lang="en-US" altLang="en-US" sz="750">
                <a:solidFill>
                  <a:schemeClr val="tx1"/>
                </a:solidFill>
              </a:rPr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t>17</a:t>
            </a:fld>
            <a:endParaRPr lang="en-US" altLang="en-US" sz="75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75173" y="1132286"/>
            <a:ext cx="5591175" cy="6762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GB" sz="2100" b="0" kern="0" dirty="0">
              <a:ea typeface="ＭＳ Ｐゴシック" charset="-128"/>
            </a:endParaRPr>
          </a:p>
        </p:txBody>
      </p:sp>
      <p:sp>
        <p:nvSpPr>
          <p:cNvPr id="27652" name="Text Box 1"/>
          <p:cNvSpPr txBox="1">
            <a:spLocks noChangeArrowheads="1"/>
          </p:cNvSpPr>
          <p:nvPr/>
        </p:nvSpPr>
        <p:spPr bwMode="auto">
          <a:xfrm>
            <a:off x="395537" y="356220"/>
            <a:ext cx="7534512" cy="696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966788" indent="-509588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309688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717675" indent="-228600" eaLnBrk="0" hangingPunct="0">
              <a:spcBef>
                <a:spcPct val="20000"/>
              </a:spcBef>
              <a:buClr>
                <a:srgbClr val="FB5105"/>
              </a:buClr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125663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828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30400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972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954463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3600" b="1" dirty="0">
                <a:solidFill>
                  <a:srgbClr val="F16521"/>
                </a:solidFill>
                <a:cs typeface="Arial" panose="020B0604020202020204" pitchFamily="34" charset="0"/>
              </a:rPr>
              <a:t>        </a:t>
            </a:r>
            <a:r>
              <a:rPr lang="en-US" altLang="en-US" sz="36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Implementing Arrangements</a:t>
            </a:r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264444" y="4883944"/>
            <a:ext cx="673655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500" b="1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500" b="1" dirty="0"/>
          </a:p>
        </p:txBody>
      </p:sp>
      <p:sp>
        <p:nvSpPr>
          <p:cNvPr id="29702" name="TextBox 2"/>
          <p:cNvSpPr txBox="1">
            <a:spLocks noChangeArrowheads="1"/>
          </p:cNvSpPr>
          <p:nvPr/>
        </p:nvSpPr>
        <p:spPr bwMode="auto">
          <a:xfrm>
            <a:off x="107504" y="1772816"/>
            <a:ext cx="6493333" cy="457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8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4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B5105"/>
              </a:buClr>
              <a:buChar char="•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B5105"/>
              </a:buClr>
              <a:buFont typeface="Arial" pitchFamily="34" charset="0"/>
              <a:buChar char="–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B5105"/>
              </a:buClr>
              <a:buFont typeface="Wingdings" pitchFamily="2" charset="2"/>
              <a:buChar char="è"/>
              <a:defRPr sz="2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ts val="300"/>
              </a:spcBef>
              <a:defRPr/>
            </a:pPr>
            <a:r>
              <a:rPr lang="en-GB" altLang="fr-F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Opportunity for </a:t>
            </a:r>
            <a:r>
              <a:rPr lang="en-GB" altLang="fr-FR" sz="24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non-European researchers </a:t>
            </a:r>
            <a:r>
              <a:rPr lang="en-GB" altLang="fr-F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supported by foreign agencies to visit ERC research teams (unilateral approach)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endParaRPr lang="en-GB" altLang="fr-FR" sz="400" dirty="0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300"/>
              </a:spcBef>
              <a:defRPr/>
            </a:pPr>
            <a:r>
              <a:rPr lang="en-GB" altLang="fr-F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The foreign researchers are supposed to be</a:t>
            </a:r>
            <a:r>
              <a:rPr lang="en-GB" altLang="fr-FR" sz="24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excellent </a:t>
            </a:r>
            <a:r>
              <a:rPr lang="en-GB" altLang="fr-F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("national version" of the ERC grantee)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endParaRPr lang="en-GB" altLang="fr-FR" sz="400" dirty="0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300"/>
              </a:spcBef>
              <a:defRPr/>
            </a:pPr>
            <a:r>
              <a:rPr lang="en-GB" altLang="fr-F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GB" altLang="fr-FR" sz="24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foreign scientist </a:t>
            </a:r>
            <a:r>
              <a:rPr lang="en-GB" altLang="fr-F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is the one taking the</a:t>
            </a:r>
            <a:r>
              <a:rPr lang="en-GB" altLang="fr-FR" sz="24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initiative </a:t>
            </a:r>
            <a:r>
              <a:rPr lang="en-GB" altLang="fr-F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in the "matchmaking" (it is not the ERC/the ERC PI/the foreign agency…).</a:t>
            </a:r>
          </a:p>
          <a:p>
            <a:pPr marL="0" indent="0" eaLnBrk="1" hangingPunct="1">
              <a:spcBef>
                <a:spcPts val="300"/>
              </a:spcBef>
              <a:buNone/>
              <a:defRPr/>
            </a:pPr>
            <a:endParaRPr lang="en-GB" altLang="fr-FR" sz="400" dirty="0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300"/>
              </a:spcBef>
              <a:defRPr/>
            </a:pPr>
            <a:r>
              <a:rPr lang="en-GB" altLang="fr-F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The </a:t>
            </a:r>
            <a:r>
              <a:rPr lang="en-GB" altLang="fr-FR" sz="24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ERC does not intervene </a:t>
            </a:r>
            <a:r>
              <a:rPr lang="en-GB" altLang="fr-F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in the selection of the foreign visitors and the </a:t>
            </a:r>
            <a:r>
              <a:rPr lang="en-GB" altLang="fr-FR" sz="2400" b="1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ERC grantee covers the local costs </a:t>
            </a:r>
            <a:r>
              <a:rPr lang="en-GB" altLang="fr-FR" sz="2400" dirty="0">
                <a:solidFill>
                  <a:srgbClr val="000000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with his or her grant.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00837" y="1844824"/>
            <a:ext cx="2363651" cy="48013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0"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Implementing arrangements signed with the following countries: 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endParaRPr lang="fr-BE" dirty="0">
              <a:latin typeface="Calibri" panose="020F050202020403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</a:rPr>
              <a:t>USA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</a:rPr>
              <a:t>Republic of Korea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</a:rPr>
              <a:t>Argentina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</a:rPr>
              <a:t>China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</a:rPr>
              <a:t>Japan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</a:rPr>
              <a:t>South Africa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</a:rPr>
              <a:t>Mexico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</a:rPr>
              <a:t>Brazil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</a:rPr>
              <a:t>Canada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</a:rPr>
              <a:t>India 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</a:rPr>
              <a:t>Australia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GB" dirty="0">
                <a:latin typeface="Calibri" panose="020F0502020204030204" pitchFamily="34" charset="0"/>
              </a:rPr>
              <a:t>Singapore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729332" y="4649760"/>
            <a:ext cx="1731100" cy="2194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676462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altLang="en-US" dirty="0">
                <a:solidFill>
                  <a:srgbClr val="4B413C"/>
                </a:solidFill>
              </a:rPr>
              <a:t>│</a:t>
            </a:r>
            <a:r>
              <a:rPr lang="en-US" altLang="en-US" dirty="0">
                <a:solidFill>
                  <a:srgbClr val="4B413C"/>
                </a:solidFill>
              </a:rPr>
              <a:t> </a:t>
            </a:r>
            <a:fld id="{844BE35F-4358-49F3-A7A7-270E61B93907}" type="slidenum">
              <a:rPr lang="en-US" altLang="en-US" smtClean="0">
                <a:solidFill>
                  <a:srgbClr val="4B413C"/>
                </a:solidFill>
              </a:rPr>
              <a:pPr>
                <a:defRPr/>
              </a:pPr>
              <a:t>18</a:t>
            </a:fld>
            <a:endParaRPr lang="en-US" altLang="en-US" dirty="0">
              <a:solidFill>
                <a:srgbClr val="4B413C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20204"/>
            <a:ext cx="8028384" cy="77654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Implementing Arrangement South Africa</a:t>
            </a:r>
            <a:endParaRPr lang="en-GB" sz="360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796186"/>
            <a:ext cx="84249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</a:rPr>
              <a:t>Signed on October 2015 with the South Africa National Research Foundation</a:t>
            </a:r>
          </a:p>
          <a:p>
            <a:endParaRPr lang="en-GB" sz="1000" b="1" dirty="0">
              <a:latin typeface="Calibri" panose="020F0502020204030204" pitchFamily="34" charset="0"/>
            </a:endParaRPr>
          </a:p>
          <a:p>
            <a:r>
              <a:rPr lang="en-GB" sz="2800" b="1" dirty="0">
                <a:latin typeface="Calibri" panose="020F0502020204030204" pitchFamily="34" charset="0"/>
              </a:rPr>
              <a:t>Opportunities for NRF grantees to temporarily join ERC teams </a:t>
            </a:r>
          </a:p>
          <a:p>
            <a:endParaRPr lang="en-GB" sz="1000" b="1" dirty="0">
              <a:latin typeface="Calibri" panose="020F0502020204030204" pitchFamily="34" charset="0"/>
            </a:endParaRPr>
          </a:p>
          <a:p>
            <a:r>
              <a:rPr lang="en-GB" sz="2800" b="1" dirty="0">
                <a:latin typeface="Calibri" panose="020F0502020204030204" pitchFamily="34" charset="0"/>
              </a:rPr>
              <a:t>Results 2015-2019 period:</a:t>
            </a:r>
          </a:p>
          <a:p>
            <a:r>
              <a:rPr lang="en-CA" sz="2800" b="1" dirty="0">
                <a:latin typeface="Calibri" panose="020F0502020204030204" pitchFamily="34" charset="0"/>
              </a:rPr>
              <a:t>* </a:t>
            </a:r>
            <a:r>
              <a:rPr lang="en-CA" sz="2800" dirty="0">
                <a:latin typeface="Calibri" panose="020F0502020204030204" pitchFamily="34" charset="0"/>
              </a:rPr>
              <a:t>1728 ERC PIs expressed interest in hosting researchers from South Africa;</a:t>
            </a:r>
          </a:p>
          <a:p>
            <a:r>
              <a:rPr lang="en-CA" sz="2800" b="1" dirty="0">
                <a:latin typeface="Calibri" panose="020F0502020204030204" pitchFamily="34" charset="0"/>
              </a:rPr>
              <a:t>* </a:t>
            </a:r>
            <a:r>
              <a:rPr lang="en-CA" sz="2800" dirty="0">
                <a:latin typeface="Calibri" panose="020F0502020204030204" pitchFamily="34" charset="0"/>
              </a:rPr>
              <a:t>10 scientists of South Africa visited ERC projects.</a:t>
            </a:r>
            <a:endParaRPr lang="en-GB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33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206515" y="1628800"/>
            <a:ext cx="9135677" cy="2664296"/>
          </a:xfrm>
        </p:spPr>
        <p:txBody>
          <a:bodyPr/>
          <a:lstStyle/>
          <a:p>
            <a:r>
              <a:rPr lang="de-DE" altLang="en-US" sz="2600" dirty="0">
                <a:solidFill>
                  <a:srgbClr val="000000"/>
                </a:solidFill>
                <a:ea typeface="ＭＳ Ｐゴシック" pitchFamily="34" charset="-128"/>
              </a:rPr>
              <a:t>More information: </a:t>
            </a:r>
            <a:r>
              <a:rPr lang="de-DE" altLang="en-US" sz="2600" dirty="0">
                <a:solidFill>
                  <a:srgbClr val="FD5C03"/>
                </a:solidFill>
                <a:ea typeface="ＭＳ Ｐゴシック" pitchFamily="34" charset="-128"/>
              </a:rPr>
              <a:t>erc.europa.eu</a:t>
            </a:r>
          </a:p>
          <a:p>
            <a:endParaRPr lang="en-GB" altLang="en-US" sz="600" dirty="0">
              <a:ea typeface="ＭＳ Ｐゴシック" pitchFamily="34" charset="-128"/>
            </a:endParaRPr>
          </a:p>
          <a:p>
            <a:r>
              <a:rPr lang="en-GB" altLang="en-US" sz="2600" dirty="0">
                <a:solidFill>
                  <a:srgbClr val="000000"/>
                </a:solidFill>
                <a:ea typeface="ＭＳ Ｐゴシック" pitchFamily="34" charset="-128"/>
              </a:rPr>
              <a:t>National Contact Point: </a:t>
            </a:r>
            <a:r>
              <a:rPr lang="en-GB" altLang="en-US" sz="2600" dirty="0">
                <a:solidFill>
                  <a:srgbClr val="FD5C03"/>
                </a:solidFill>
                <a:ea typeface="ＭＳ Ｐゴシック" pitchFamily="34" charset="-128"/>
              </a:rPr>
              <a:t>erc.europa.eu/national-contact-points</a:t>
            </a:r>
          </a:p>
          <a:p>
            <a:endParaRPr lang="de-DE" altLang="en-US" sz="600" dirty="0">
              <a:solidFill>
                <a:srgbClr val="FD5C03"/>
              </a:solidFill>
              <a:ea typeface="ＭＳ Ｐゴシック" pitchFamily="34" charset="-128"/>
            </a:endParaRPr>
          </a:p>
          <a:p>
            <a:r>
              <a:rPr lang="de-DE" altLang="en-US" sz="2600" dirty="0">
                <a:solidFill>
                  <a:srgbClr val="000000"/>
                </a:solidFill>
                <a:ea typeface="ＭＳ Ｐゴシック" pitchFamily="34" charset="-128"/>
              </a:rPr>
              <a:t>Sign up for news alerts: </a:t>
            </a:r>
            <a:r>
              <a:rPr lang="de-DE" altLang="en-US" sz="2600" dirty="0">
                <a:solidFill>
                  <a:srgbClr val="FD5C03"/>
                </a:solidFill>
                <a:ea typeface="ＭＳ Ｐゴシック" pitchFamily="34" charset="-128"/>
              </a:rPr>
              <a:t>erc.europa.eu/keep-updated-erc</a:t>
            </a:r>
          </a:p>
          <a:p>
            <a:endParaRPr lang="de-DE" altLang="en-US" sz="600" dirty="0">
              <a:ea typeface="ＭＳ Ｐゴシック" pitchFamily="34" charset="-128"/>
            </a:endParaRPr>
          </a:p>
          <a:p>
            <a:r>
              <a:rPr lang="de-DE" altLang="en-US" sz="2600" dirty="0">
                <a:solidFill>
                  <a:srgbClr val="000000"/>
                </a:solidFill>
                <a:ea typeface="ＭＳ Ｐゴシック" pitchFamily="34" charset="-128"/>
              </a:rPr>
              <a:t>Follow us on      </a:t>
            </a:r>
            <a:endParaRPr lang="fr-BE" altLang="en-US" dirty="0">
              <a:ea typeface="ＭＳ Ｐゴシック" pitchFamily="34" charset="-128"/>
            </a:endParaRPr>
          </a:p>
          <a:p>
            <a:pPr marL="0" indent="0">
              <a:buFontTx/>
              <a:buNone/>
            </a:pPr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44038" name="TextBox 1"/>
          <p:cNvSpPr txBox="1">
            <a:spLocks noChangeArrowheads="1"/>
          </p:cNvSpPr>
          <p:nvPr/>
        </p:nvSpPr>
        <p:spPr bwMode="auto">
          <a:xfrm>
            <a:off x="1457694" y="4386129"/>
            <a:ext cx="7291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en-US" sz="2400" dirty="0">
                <a:solidFill>
                  <a:srgbClr val="FD5C03"/>
                </a:solidFill>
              </a:rPr>
              <a:t>www.facebook.com/EuropeanResearchCouncil</a:t>
            </a:r>
          </a:p>
        </p:txBody>
      </p:sp>
      <p:sp>
        <p:nvSpPr>
          <p:cNvPr id="44039" name="TextBox 2"/>
          <p:cNvSpPr txBox="1">
            <a:spLocks noChangeArrowheads="1"/>
          </p:cNvSpPr>
          <p:nvPr/>
        </p:nvSpPr>
        <p:spPr bwMode="auto">
          <a:xfrm>
            <a:off x="1457694" y="4923795"/>
            <a:ext cx="55356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en-US" sz="2400" dirty="0">
                <a:solidFill>
                  <a:srgbClr val="FD5C03"/>
                </a:solidFill>
              </a:rPr>
              <a:t>twitter.com/ERC_Research</a:t>
            </a:r>
          </a:p>
        </p:txBody>
      </p:sp>
      <p:sp>
        <p:nvSpPr>
          <p:cNvPr id="44042" name="TextBox 2"/>
          <p:cNvSpPr txBox="1">
            <a:spLocks noChangeArrowheads="1"/>
          </p:cNvSpPr>
          <p:nvPr/>
        </p:nvSpPr>
        <p:spPr bwMode="auto">
          <a:xfrm>
            <a:off x="1413243" y="5421179"/>
            <a:ext cx="78482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altLang="en-US" sz="2400" dirty="0">
                <a:solidFill>
                  <a:srgbClr val="FD5C03"/>
                </a:solidFill>
              </a:rPr>
              <a:t>www.linkedin.com/company/european-research-council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gray">
          <a:xfrm>
            <a:off x="1151620" y="428181"/>
            <a:ext cx="62023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en-US" sz="3600" b="1" kern="0" dirty="0">
                <a:solidFill>
                  <a:srgbClr val="F16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European Research Council</a:t>
            </a:r>
            <a:endParaRPr lang="en-US" altLang="en-US" sz="3600" b="1" dirty="0">
              <a:solidFill>
                <a:srgbClr val="F165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26755"/>
            <a:ext cx="450050" cy="59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07" y="4293096"/>
            <a:ext cx="450000" cy="59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inked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08" y="5324341"/>
            <a:ext cx="450000" cy="6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29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31FA47-A604-2F44-9D2F-2A14128A38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B44CC3BB-432E-4088-BD51-27E9ADAC04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lowchart: Alternate Process 1">
            <a:extLst>
              <a:ext uri="{FF2B5EF4-FFF2-40B4-BE49-F238E27FC236}">
                <a16:creationId xmlns:a16="http://schemas.microsoft.com/office/drawing/2014/main" id="{E0886F61-4A0C-7F47-947A-2FFFA38C460A}"/>
              </a:ext>
            </a:extLst>
          </p:cNvPr>
          <p:cNvSpPr/>
          <p:nvPr/>
        </p:nvSpPr>
        <p:spPr bwMode="auto">
          <a:xfrm>
            <a:off x="287761" y="3093318"/>
            <a:ext cx="2325899" cy="1569720"/>
          </a:xfrm>
          <a:prstGeom prst="flowChartAlternateProcess">
            <a:avLst/>
          </a:prstGeom>
          <a:blipFill>
            <a:blip r:embed="rId2"/>
            <a:stretch>
              <a:fillRect l="-833" t="21648" r="833" b="-21648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E" sz="1350" dirty="0">
              <a:solidFill>
                <a:srgbClr val="4B413C"/>
              </a:solidFill>
              <a:ea typeface="+mn-ea"/>
            </a:endParaRPr>
          </a:p>
        </p:txBody>
      </p:sp>
      <p:sp>
        <p:nvSpPr>
          <p:cNvPr id="6" name="Flowchart: Alternate Process 2">
            <a:extLst>
              <a:ext uri="{FF2B5EF4-FFF2-40B4-BE49-F238E27FC236}">
                <a16:creationId xmlns:a16="http://schemas.microsoft.com/office/drawing/2014/main" id="{C23B0351-8256-7E40-9DCB-698AE9DF1150}"/>
              </a:ext>
            </a:extLst>
          </p:cNvPr>
          <p:cNvSpPr/>
          <p:nvPr/>
        </p:nvSpPr>
        <p:spPr bwMode="auto">
          <a:xfrm>
            <a:off x="3567925" y="3398118"/>
            <a:ext cx="2422514" cy="1264920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FAF5F5"/>
                </a:solidFill>
                <a:latin typeface="Arial"/>
                <a:ea typeface="+mn-ea"/>
              </a:rPr>
              <a:t>Directorate-General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FAF5F5"/>
                </a:solidFill>
                <a:latin typeface="Arial"/>
                <a:ea typeface="+mn-ea"/>
              </a:rPr>
              <a:t>Research and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FAF5F5"/>
                </a:solidFill>
                <a:latin typeface="Arial"/>
                <a:ea typeface="+mn-ea"/>
              </a:rPr>
              <a:t>Innovation (RTD) </a:t>
            </a:r>
          </a:p>
        </p:txBody>
      </p:sp>
      <p:sp>
        <p:nvSpPr>
          <p:cNvPr id="7" name="Flowchart: Alternate Process 8">
            <a:extLst>
              <a:ext uri="{FF2B5EF4-FFF2-40B4-BE49-F238E27FC236}">
                <a16:creationId xmlns:a16="http://schemas.microsoft.com/office/drawing/2014/main" id="{C3DDFB85-7C8E-3F40-B953-59F7A17EE1FC}"/>
              </a:ext>
            </a:extLst>
          </p:cNvPr>
          <p:cNvSpPr>
            <a:spLocks/>
          </p:cNvSpPr>
          <p:nvPr/>
        </p:nvSpPr>
        <p:spPr bwMode="auto">
          <a:xfrm>
            <a:off x="6944703" y="3234288"/>
            <a:ext cx="1803761" cy="1706880"/>
          </a:xfrm>
          <a:prstGeom prst="flowChartAlternateProcess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FAF5F5"/>
                </a:solidFill>
                <a:latin typeface="Arial"/>
                <a:ea typeface="+mn-ea"/>
              </a:rPr>
              <a:t>)</a:t>
            </a:r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id="{160F9620-7048-4147-AE78-401D5651C04A}"/>
              </a:ext>
            </a:extLst>
          </p:cNvPr>
          <p:cNvSpPr/>
          <p:nvPr/>
        </p:nvSpPr>
        <p:spPr bwMode="auto">
          <a:xfrm>
            <a:off x="2788920" y="3901038"/>
            <a:ext cx="579120" cy="373380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E" sz="1350">
              <a:solidFill>
                <a:srgbClr val="4B413C"/>
              </a:solidFill>
              <a:ea typeface="+mn-ea"/>
            </a:endParaRPr>
          </a:p>
        </p:txBody>
      </p:sp>
      <p:sp>
        <p:nvSpPr>
          <p:cNvPr id="9" name="Right Arrow 9">
            <a:extLst>
              <a:ext uri="{FF2B5EF4-FFF2-40B4-BE49-F238E27FC236}">
                <a16:creationId xmlns:a16="http://schemas.microsoft.com/office/drawing/2014/main" id="{7299250B-38E8-F943-A1AD-6E41AB1A8E42}"/>
              </a:ext>
            </a:extLst>
          </p:cNvPr>
          <p:cNvSpPr/>
          <p:nvPr/>
        </p:nvSpPr>
        <p:spPr bwMode="auto">
          <a:xfrm>
            <a:off x="6255374" y="3901038"/>
            <a:ext cx="579120" cy="373380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/>
            <a:endParaRPr lang="en-IE" sz="1350">
              <a:solidFill>
                <a:srgbClr val="4B413C"/>
              </a:solidFill>
              <a:ea typeface="+mn-e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B7FFF3-F25C-A64F-94F8-B3AA81B6F47E}"/>
              </a:ext>
            </a:extLst>
          </p:cNvPr>
          <p:cNvSpPr txBox="1">
            <a:spLocks/>
          </p:cNvSpPr>
          <p:nvPr/>
        </p:nvSpPr>
        <p:spPr bwMode="gray">
          <a:xfrm>
            <a:off x="287761" y="267495"/>
            <a:ext cx="745807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378"/>
            <a:r>
              <a:rPr lang="en-US" sz="36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Commission and the ERC</a:t>
            </a:r>
          </a:p>
        </p:txBody>
      </p:sp>
    </p:spTree>
    <p:extLst>
      <p:ext uri="{BB962C8B-B14F-4D97-AF65-F5344CB8AC3E}">
        <p14:creationId xmlns:p14="http://schemas.microsoft.com/office/powerpoint/2010/main" val="3987322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4D965B2E-4297-4450-92EF-746C567C018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3552" y="1504704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</a:t>
            </a:r>
          </a:p>
          <a:p>
            <a:r>
              <a:rPr lang="en-GB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Mission: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To raise the level, dynamism and creativity of the whole European research system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by: </a:t>
            </a:r>
          </a:p>
          <a:p>
            <a:pPr lvl="0"/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Supporting the emergence of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research leaders;</a:t>
            </a:r>
          </a:p>
          <a:p>
            <a:pPr lvl="0"/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Improving the career prospects of early stage researchers;</a:t>
            </a:r>
          </a:p>
          <a:p>
            <a:pPr lvl="0"/>
            <a:endParaRPr lang="en-GB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Providing a benchmark for all of Europe’s national research authorities and individual institutions.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6512" y="404664"/>
            <a:ext cx="912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1652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 ERC: an Ambition for</a:t>
            </a:r>
            <a:r>
              <a:rPr lang="en-GB" sz="2000" b="1" dirty="0">
                <a:solidFill>
                  <a:srgbClr val="F1652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>
                <a:solidFill>
                  <a:srgbClr val="F1652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Science</a:t>
            </a:r>
            <a:r>
              <a:rPr lang="en-GB" sz="2000" b="1" dirty="0">
                <a:solidFill>
                  <a:srgbClr val="F1652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>
                <a:solidFill>
                  <a:srgbClr val="F1652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GB" sz="2000" b="1" dirty="0">
                <a:solidFill>
                  <a:srgbClr val="F1652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>
                <a:solidFill>
                  <a:srgbClr val="F1652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Europe</a:t>
            </a:r>
          </a:p>
        </p:txBody>
      </p:sp>
    </p:spTree>
    <p:extLst>
      <p:ext uri="{BB962C8B-B14F-4D97-AF65-F5344CB8AC3E}">
        <p14:creationId xmlns:p14="http://schemas.microsoft.com/office/powerpoint/2010/main" val="224191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4D965B2E-4297-4450-92EF-746C567C018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95536" y="476672"/>
            <a:ext cx="7700045" cy="70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600" kern="1200" dirty="0">
                <a:solidFill>
                  <a:srgbClr val="F1652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The ERC</a:t>
            </a:r>
            <a:r>
              <a:rPr lang="en-GB" sz="3600" kern="0" dirty="0">
                <a:solidFill>
                  <a:srgbClr val="F16521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Governance and Strategy</a:t>
            </a:r>
            <a:endParaRPr lang="en-GB" sz="3600" kern="1200" dirty="0">
              <a:solidFill>
                <a:srgbClr val="F16521"/>
              </a:solidFill>
              <a:latin typeface="Calibri" panose="020F0502020204030204" pitchFamily="34" charset="0"/>
              <a:ea typeface="ＭＳ Ｐゴシック" charset="-128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51209" y="4077072"/>
            <a:ext cx="7560841" cy="207743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  <a:extLst/>
        </p:spPr>
        <p:txBody>
          <a:bodyPr wrap="none" anchor="ctr"/>
          <a:lstStyle/>
          <a:p>
            <a:pPr lvl="1">
              <a:buClr>
                <a:schemeClr val="folHlink"/>
              </a:buClr>
              <a:buFont typeface="Wingdings" pitchFamily="2" charset="2"/>
              <a:buChar char="Ø"/>
            </a:pPr>
            <a:endParaRPr lang="en-GB" dirty="0">
              <a:solidFill>
                <a:schemeClr val="bg1"/>
              </a:solidFill>
            </a:endParaRPr>
          </a:p>
          <a:p>
            <a:pPr algn="ctr">
              <a:buClr>
                <a:srgbClr val="F16521"/>
              </a:buClr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Scientific Freedom</a:t>
            </a:r>
          </a:p>
          <a:p>
            <a:pPr algn="ctr">
              <a:buClr>
                <a:srgbClr val="F16521"/>
              </a:buClr>
            </a:pPr>
            <a:endParaRPr lang="en-US" sz="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Scientific quality as the only criterion for selection</a:t>
            </a:r>
          </a:p>
          <a:p>
            <a:pPr marL="214313" indent="-21431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</a:t>
            </a:r>
            <a:r>
              <a:rPr lang="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individual scientist – no consortia!</a:t>
            </a:r>
          </a:p>
          <a:p>
            <a:pPr marL="214313" indent="-21431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predetermined subjects (bottom-up)</a:t>
            </a:r>
          </a:p>
          <a:p>
            <a:pPr marL="214313" indent="-21431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upport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Frontier Research in all fields of Science and Humanities</a:t>
            </a:r>
          </a:p>
          <a:p>
            <a:pPr marL="214313" indent="-214313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peer-review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858933" y="1916832"/>
            <a:ext cx="7553117" cy="195438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>
                <a:srgbClr val="F16521"/>
              </a:buClr>
            </a:pPr>
            <a:r>
              <a:rPr lang="en-GB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Scientific Governance </a:t>
            </a:r>
          </a:p>
          <a:p>
            <a:pPr algn="ctr">
              <a:lnSpc>
                <a:spcPct val="110000"/>
              </a:lnSpc>
              <a:buClr>
                <a:schemeClr val="bg1"/>
              </a:buClr>
            </a:pPr>
            <a:endParaRPr lang="en-GB" sz="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Scientific Council with 22 members including the ERC President with full authority over funding strategy and evaluation</a:t>
            </a:r>
          </a:p>
          <a:p>
            <a:pPr marL="214313" indent="-214313">
              <a:lnSpc>
                <a:spcPct val="11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 by a Dedicated Implementation Structure (ERC Executive Agency)</a:t>
            </a:r>
          </a:p>
        </p:txBody>
      </p:sp>
    </p:spTree>
    <p:extLst>
      <p:ext uri="{BB962C8B-B14F-4D97-AF65-F5344CB8AC3E}">
        <p14:creationId xmlns:p14="http://schemas.microsoft.com/office/powerpoint/2010/main" val="354298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4D965B2E-4297-4450-92EF-746C567C018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25" y="3226727"/>
            <a:ext cx="4433881" cy="335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" r="2870"/>
          <a:stretch/>
        </p:blipFill>
        <p:spPr bwMode="auto">
          <a:xfrm>
            <a:off x="325918" y="2492896"/>
            <a:ext cx="422631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323528" y="1988840"/>
            <a:ext cx="4464496" cy="37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r-HR" kern="0" dirty="0" err="1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Horizon</a:t>
            </a:r>
            <a:r>
              <a:rPr lang="hr-HR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2020 </a:t>
            </a:r>
            <a:r>
              <a:rPr lang="hr-HR" kern="0" dirty="0" err="1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budget</a:t>
            </a:r>
            <a:r>
              <a:rPr lang="hr-HR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lang="hr-HR" kern="0" dirty="0" err="1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distribution</a:t>
            </a:r>
            <a:endParaRPr lang="en-GB" kern="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5648452" y="2763069"/>
            <a:ext cx="2884361" cy="378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hr-HR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ERC </a:t>
            </a:r>
            <a:r>
              <a:rPr lang="hr-HR" kern="0" dirty="0" err="1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budget</a:t>
            </a:r>
            <a:r>
              <a:rPr lang="hr-HR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lang="hr-HR" kern="0" dirty="0" err="1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per</a:t>
            </a:r>
            <a:r>
              <a:rPr lang="hr-HR" kern="0" dirty="0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</a:t>
            </a:r>
            <a:r>
              <a:rPr lang="hr-HR" kern="0" dirty="0" err="1"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year</a:t>
            </a:r>
            <a:endParaRPr lang="en-GB" kern="0" dirty="0"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15246" y="404664"/>
            <a:ext cx="5539550" cy="6786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600" kern="0" dirty="0">
                <a:solidFill>
                  <a:srgbClr val="FD5C03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       </a:t>
            </a:r>
            <a:r>
              <a:rPr lang="hr-HR" sz="3600" kern="0" dirty="0">
                <a:solidFill>
                  <a:srgbClr val="FD5C03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ERC Budget</a:t>
            </a:r>
            <a:endParaRPr lang="en-GB" sz="3600" kern="0" dirty="0">
              <a:solidFill>
                <a:srgbClr val="FD5C03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ounded Rectangle 7"/>
          <p:cNvSpPr>
            <a:spLocks noChangeArrowheads="1"/>
          </p:cNvSpPr>
          <p:nvPr/>
        </p:nvSpPr>
        <p:spPr bwMode="auto">
          <a:xfrm>
            <a:off x="407988" y="1978025"/>
            <a:ext cx="2736850" cy="29273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r>
              <a:rPr lang="en-GB" sz="2200" b="1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Starting Grants</a:t>
            </a:r>
            <a:endParaRPr lang="en-GB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endParaRPr lang="en-GB" sz="1000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starters </a:t>
            </a: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(2-7 years after PhD)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up to € 1.5 Mio </a:t>
            </a: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for 5 years</a:t>
            </a:r>
            <a:endParaRPr lang="en-GB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 </a:t>
            </a:r>
          </a:p>
        </p:txBody>
      </p:sp>
      <p:sp>
        <p:nvSpPr>
          <p:cNvPr id="7171" name="Rounded Rectangle 8"/>
          <p:cNvSpPr>
            <a:spLocks noChangeArrowheads="1"/>
          </p:cNvSpPr>
          <p:nvPr/>
        </p:nvSpPr>
        <p:spPr bwMode="auto">
          <a:xfrm>
            <a:off x="5921375" y="1989138"/>
            <a:ext cx="2792413" cy="2903537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r>
              <a:rPr lang="en-GB" sz="2200" b="1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Advanced Grants </a:t>
            </a:r>
          </a:p>
          <a:p>
            <a:pPr marL="342900" indent="-342900" algn="ctr" eaLnBrk="0" hangingPunct="0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track-record of</a:t>
            </a:r>
          </a:p>
          <a:p>
            <a:pPr marL="342900" indent="-342900" algn="ctr" eaLnBrk="0" hangingPunct="0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significant research</a:t>
            </a:r>
          </a:p>
          <a:p>
            <a:pPr marL="342900" indent="-342900" algn="ctr" eaLnBrk="0" hangingPunct="0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achievements in the</a:t>
            </a:r>
          </a:p>
          <a:p>
            <a:pPr marL="342900" indent="-342900" algn="ctr" eaLnBrk="0" hangingPunct="0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last 10 years</a:t>
            </a:r>
          </a:p>
          <a:p>
            <a:pPr marL="342900" indent="-342900" algn="ctr" eaLnBrk="0" hangingPunct="0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up to € 2.5 Mio </a:t>
            </a:r>
          </a:p>
          <a:p>
            <a:pPr marL="342900" indent="-342900" algn="ctr" eaLnBrk="0" hangingPunct="0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for 5 years</a:t>
            </a:r>
            <a:endParaRPr lang="en-GB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7172" name="Rounded Rectangle 7"/>
          <p:cNvSpPr>
            <a:spLocks noChangeArrowheads="1"/>
          </p:cNvSpPr>
          <p:nvPr/>
        </p:nvSpPr>
        <p:spPr bwMode="auto">
          <a:xfrm>
            <a:off x="4977045" y="4959350"/>
            <a:ext cx="3735414" cy="1349375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57150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r>
              <a:rPr lang="en-GB" sz="2200" b="1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Synergy Grants </a:t>
            </a:r>
            <a:r>
              <a:rPr lang="en-GB" sz="1600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(re-launched 2018)</a:t>
            </a:r>
            <a:endParaRPr lang="en-GB" sz="1600" b="1" dirty="0">
              <a:solidFill>
                <a:srgbClr val="FAF5F5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</a:pP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2 – 4 Principal Investigators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</a:pP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up to € 10.0 Mio for 6 years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Clr>
                <a:srgbClr val="FB5105"/>
              </a:buClr>
            </a:pPr>
            <a:r>
              <a:rPr lang="hr-HR" sz="1600" dirty="0">
                <a:solidFill>
                  <a:srgbClr val="FFFFFF"/>
                </a:solidFill>
              </a:rPr>
              <a:t>1 PI can be based outside EU/AC</a:t>
            </a:r>
            <a:endParaRPr lang="en-GB" sz="1600" dirty="0">
              <a:solidFill>
                <a:srgbClr val="FFFFFF"/>
              </a:solidFill>
              <a:ea typeface="MS PGothic" pitchFamily="34" charset="-128"/>
              <a:cs typeface="Arial" charset="0"/>
            </a:endParaRPr>
          </a:p>
        </p:txBody>
      </p:sp>
      <p:sp>
        <p:nvSpPr>
          <p:cNvPr id="7173" name="Rounded Rectangle 7"/>
          <p:cNvSpPr>
            <a:spLocks noChangeArrowheads="1"/>
          </p:cNvSpPr>
          <p:nvPr/>
        </p:nvSpPr>
        <p:spPr bwMode="auto">
          <a:xfrm>
            <a:off x="386534" y="4959170"/>
            <a:ext cx="4545506" cy="1349375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r>
              <a:rPr lang="en-GB" sz="2200" b="1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Proof-of-Concept </a:t>
            </a:r>
          </a:p>
          <a:p>
            <a:pPr marL="342900" indent="-342900" algn="ctr" eaLnBrk="0" hangingPunct="0"/>
            <a:r>
              <a:rPr lang="en-GB" sz="1600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bridging gap between research - earliest stage of marketable innovation </a:t>
            </a:r>
            <a:br>
              <a:rPr lang="en-GB" sz="1600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</a:br>
            <a:r>
              <a:rPr lang="en-GB" sz="1600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lump sum </a:t>
            </a:r>
            <a:r>
              <a:rPr lang="de-DE" sz="1600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€150,000 </a:t>
            </a:r>
            <a:r>
              <a:rPr lang="en-GB" sz="1600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for ERC grant holders</a:t>
            </a:r>
            <a:endParaRPr lang="en-GB" sz="1600" b="1" dirty="0">
              <a:solidFill>
                <a:srgbClr val="FAF5F5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7174" name="Rectangle 215"/>
          <p:cNvSpPr>
            <a:spLocks noChangeArrowheads="1"/>
          </p:cNvSpPr>
          <p:nvPr/>
        </p:nvSpPr>
        <p:spPr bwMode="gray">
          <a:xfrm>
            <a:off x="407988" y="445894"/>
            <a:ext cx="38826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GB" sz="3600" b="1" dirty="0">
                <a:solidFill>
                  <a:srgbClr val="F16521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ERC Grant Schemes</a:t>
            </a:r>
            <a:endParaRPr lang="en-US" sz="3600" b="1" dirty="0">
              <a:solidFill>
                <a:srgbClr val="F16521"/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7175" name="Rounded Rectangle 7"/>
          <p:cNvSpPr>
            <a:spLocks noChangeArrowheads="1"/>
          </p:cNvSpPr>
          <p:nvPr/>
        </p:nvSpPr>
        <p:spPr bwMode="auto">
          <a:xfrm>
            <a:off x="3146425" y="2001838"/>
            <a:ext cx="2774950" cy="28908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57150">
            <a:solidFill>
              <a:srgbClr val="89A4A7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eaLnBrk="0" hangingPunct="0"/>
            <a:r>
              <a:rPr lang="en-GB" sz="2200" b="1" dirty="0">
                <a:solidFill>
                  <a:srgbClr val="FAF5F5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Consolidator Grants</a:t>
            </a:r>
            <a:endParaRPr lang="en-GB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endParaRPr lang="en-GB" sz="1000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consolidators </a:t>
            </a: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(7-12 years after PhD) </a:t>
            </a:r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up to € 2 Mio </a:t>
            </a: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  <a:sym typeface="Wingdings" pitchFamily="2" charset="2"/>
              </a:rPr>
              <a:t>for 5 years</a:t>
            </a:r>
            <a:endParaRPr lang="en-GB" dirty="0">
              <a:solidFill>
                <a:srgbClr val="FAF5F5"/>
              </a:solidFill>
              <a:ea typeface="MS PGothic" pitchFamily="34" charset="-128"/>
              <a:cs typeface="Arial" charset="0"/>
            </a:endParaRPr>
          </a:p>
          <a:p>
            <a:pPr marL="342900" indent="-342900" algn="ctr"/>
            <a:r>
              <a:rPr lang="en-GB" dirty="0">
                <a:solidFill>
                  <a:srgbClr val="FAF5F5"/>
                </a:solidFill>
                <a:ea typeface="MS PGothic" pitchFamily="34" charset="-128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208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4D965B2E-4297-4450-92EF-746C567C018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187624" y="2060848"/>
            <a:ext cx="7632848" cy="4032448"/>
            <a:chOff x="538145" y="1274662"/>
            <a:chExt cx="9004300" cy="4318000"/>
          </a:xfrm>
        </p:grpSpPr>
        <p:pic>
          <p:nvPicPr>
            <p:cNvPr id="6" name="Picture 5" descr="INFOGRAPHICS-02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45" y="1274662"/>
              <a:ext cx="9004300" cy="4318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281740" y="1621669"/>
              <a:ext cx="132742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6DA34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10,000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81740" y="3017643"/>
              <a:ext cx="1908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1853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75,000</a:t>
              </a:r>
              <a:endParaRPr lang="en-US" sz="1650" b="1" dirty="0">
                <a:solidFill>
                  <a:srgbClr val="F1853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37326" y="4229602"/>
              <a:ext cx="210235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2791C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€ 13 billion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90207" y="1621669"/>
              <a:ext cx="1657961" cy="395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AF1E2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180,000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02084" y="2814705"/>
              <a:ext cx="114012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E7217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&gt; 800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33468" y="4390005"/>
              <a:ext cx="64577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8E388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84</a:t>
              </a:r>
              <a:endParaRPr lang="en-US" sz="1650" b="1" dirty="0">
                <a:solidFill>
                  <a:srgbClr val="8E388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itel 4"/>
          <p:cNvSpPr>
            <a:spLocks/>
          </p:cNvSpPr>
          <p:nvPr/>
        </p:nvSpPr>
        <p:spPr bwMode="auto">
          <a:xfrm>
            <a:off x="35496" y="332656"/>
            <a:ext cx="8388423" cy="67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US" sz="3600" b="1" dirty="0">
                <a:solidFill>
                  <a:srgbClr val="F165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More than 10 Years, a Success Story</a:t>
            </a:r>
            <a:endParaRPr lang="de-AT" sz="3600" b="1" dirty="0">
              <a:solidFill>
                <a:srgbClr val="F1652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9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 dirty="0"/>
              <a:t>│</a:t>
            </a:r>
            <a:r>
              <a:rPr lang="en-US" dirty="0"/>
              <a:t> </a:t>
            </a:r>
            <a:fld id="{4D965B2E-4297-4450-92EF-746C567C018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05" y="3429000"/>
            <a:ext cx="4627699" cy="2914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92" y="1844824"/>
            <a:ext cx="4472502" cy="221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4532927"/>
            <a:ext cx="3240360" cy="1200329"/>
          </a:xfrm>
          <a:prstGeom prst="rect">
            <a:avLst/>
          </a:prstGeom>
          <a:solidFill>
            <a:srgbClr val="F165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Two-thirds of ERC grants to early-stage </a:t>
            </a:r>
          </a:p>
          <a:p>
            <a:pPr algn="ctr"/>
            <a:r>
              <a:rPr lang="en-GB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 Investigators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8103" y="1916832"/>
            <a:ext cx="3734710" cy="1200329"/>
          </a:xfrm>
          <a:prstGeom prst="rect">
            <a:avLst/>
          </a:prstGeom>
          <a:solidFill>
            <a:srgbClr val="F165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 45 000 PhD and post-doc researchers working in ERC teams</a:t>
            </a:r>
            <a:endParaRPr lang="en-GB" sz="2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09565" y="476672"/>
            <a:ext cx="7458075" cy="67865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Priority to Young Scientists</a:t>
            </a:r>
            <a:endParaRPr lang="en-GB" sz="3600" kern="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06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BE"/>
              <a:t>│</a:t>
            </a:r>
            <a:r>
              <a:rPr lang="en-US"/>
              <a:t> </a:t>
            </a:r>
            <a:fld id="{4D965B2E-4297-4450-92EF-746C567C018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1540" y="494674"/>
            <a:ext cx="7830870" cy="630070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600" dirty="0">
                <a:solidFill>
                  <a:srgbClr val="F16521"/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rPr>
              <a:t>ERC Ex-post Evaluations</a:t>
            </a:r>
            <a:endParaRPr lang="en-GB" altLang="en-US" sz="3200" dirty="0">
              <a:solidFill>
                <a:srgbClr val="F16521"/>
              </a:solidFill>
              <a:latin typeface="Calibri" panose="020F0502020204030204" pitchFamily="34" charset="0"/>
              <a:ea typeface="ＭＳ Ｐゴシック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405968"/>
              </p:ext>
            </p:extLst>
          </p:nvPr>
        </p:nvGraphicFramePr>
        <p:xfrm>
          <a:off x="167640" y="2260198"/>
          <a:ext cx="8808720" cy="4697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5427F8E9-AA12-2243-A06F-9181C66341F8}"/>
              </a:ext>
            </a:extLst>
          </p:cNvPr>
          <p:cNvSpPr txBox="1"/>
          <p:nvPr/>
        </p:nvSpPr>
        <p:spPr>
          <a:xfrm>
            <a:off x="-7579" y="1700808"/>
            <a:ext cx="9260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20% of ERC-funded Projects Deliver Scientific Breakthroughs</a:t>
            </a:r>
            <a:endParaRPr lang="fr-F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03393"/>
      </p:ext>
    </p:extLst>
  </p:cSld>
  <p:clrMapOvr>
    <a:masterClrMapping/>
  </p:clrMapOvr>
</p:sld>
</file>

<file path=ppt/theme/theme1.xml><?xml version="1.0" encoding="utf-8"?>
<a:theme xmlns:a="http://schemas.openxmlformats.org/drawingml/2006/main" name="ERCnew">
  <a:themeElements>
    <a:clrScheme name="Default Design 3">
      <a:dk1>
        <a:srgbClr val="4B413C"/>
      </a:dk1>
      <a:lt1>
        <a:srgbClr val="FAF5F5"/>
      </a:lt1>
      <a:dk2>
        <a:srgbClr val="000000"/>
      </a:dk2>
      <a:lt2>
        <a:srgbClr val="E6E1DC"/>
      </a:lt2>
      <a:accent1>
        <a:srgbClr val="368ECA"/>
      </a:accent1>
      <a:accent2>
        <a:srgbClr val="AA225C"/>
      </a:accent2>
      <a:accent3>
        <a:srgbClr val="FCF9F9"/>
      </a:accent3>
      <a:accent4>
        <a:srgbClr val="3F3632"/>
      </a:accent4>
      <a:accent5>
        <a:srgbClr val="AEC6E1"/>
      </a:accent5>
      <a:accent6>
        <a:srgbClr val="9A1E53"/>
      </a:accent6>
      <a:hlink>
        <a:srgbClr val="00CC99"/>
      </a:hlink>
      <a:folHlink>
        <a:srgbClr val="FD5C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B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FF4100"/>
        </a:accent1>
        <a:accent2>
          <a:srgbClr val="FFD714"/>
        </a:accent2>
        <a:accent3>
          <a:srgbClr val="FCF9F9"/>
        </a:accent3>
        <a:accent4>
          <a:srgbClr val="3F3632"/>
        </a:accent4>
        <a:accent5>
          <a:srgbClr val="FFB0AA"/>
        </a:accent5>
        <a:accent6>
          <a:srgbClr val="E7C311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FFE24F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E7CD47"/>
        </a:accent6>
        <a:hlink>
          <a:srgbClr val="73003C"/>
        </a:hlink>
        <a:folHlink>
          <a:srgbClr val="1414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4B413C"/>
        </a:dk1>
        <a:lt1>
          <a:srgbClr val="FAF5F5"/>
        </a:lt1>
        <a:dk2>
          <a:srgbClr val="000000"/>
        </a:dk2>
        <a:lt2>
          <a:srgbClr val="E6E1DC"/>
        </a:lt2>
        <a:accent1>
          <a:srgbClr val="368ECA"/>
        </a:accent1>
        <a:accent2>
          <a:srgbClr val="AA225C"/>
        </a:accent2>
        <a:accent3>
          <a:srgbClr val="FCF9F9"/>
        </a:accent3>
        <a:accent4>
          <a:srgbClr val="3F3632"/>
        </a:accent4>
        <a:accent5>
          <a:srgbClr val="AEC6E1"/>
        </a:accent5>
        <a:accent6>
          <a:srgbClr val="9A1E53"/>
        </a:accent6>
        <a:hlink>
          <a:srgbClr val="00CC99"/>
        </a:hlink>
        <a:folHlink>
          <a:srgbClr val="FD5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ERCnew</Template>
  <TotalTime>2710</TotalTime>
  <Words>800</Words>
  <Application>Microsoft Office PowerPoint</Application>
  <PresentationFormat>On-screen Show (4:3)</PresentationFormat>
  <Paragraphs>189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ＭＳ Ｐゴシック</vt:lpstr>
      <vt:lpstr>ＭＳ Ｐゴシック</vt:lpstr>
      <vt:lpstr>Arial</vt:lpstr>
      <vt:lpstr>Arial Unicode MS</vt:lpstr>
      <vt:lpstr>Calibri</vt:lpstr>
      <vt:lpstr>Geneva</vt:lpstr>
      <vt:lpstr>Times New Roman</vt:lpstr>
      <vt:lpstr>Verdana</vt:lpstr>
      <vt:lpstr>Wingdings</vt:lpstr>
      <vt:lpstr>ERCnew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OLVEDY Michael (ERCEA)</dc:creator>
  <cp:lastModifiedBy>BAKER Bryony (ERCEA)</cp:lastModifiedBy>
  <cp:revision>143</cp:revision>
  <cp:lastPrinted>2018-05-17T15:25:33Z</cp:lastPrinted>
  <dcterms:created xsi:type="dcterms:W3CDTF">2018-05-15T14:34:52Z</dcterms:created>
  <dcterms:modified xsi:type="dcterms:W3CDTF">2020-11-16T12:15:20Z</dcterms:modified>
</cp:coreProperties>
</file>