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  <p:sldMasterId id="2147483653" r:id="rId2"/>
    <p:sldMasterId id="2147483654" r:id="rId3"/>
    <p:sldMasterId id="2147483655" r:id="rId4"/>
    <p:sldMasterId id="2147483656" r:id="rId5"/>
    <p:sldMasterId id="2147483657" r:id="rId6"/>
    <p:sldMasterId id="2147483658" r:id="rId7"/>
    <p:sldMasterId id="2147483659" r:id="rId8"/>
    <p:sldMasterId id="2147483660" r:id="rId9"/>
    <p:sldMasterId id="2147483661" r:id="rId10"/>
    <p:sldMasterId id="2147483993" r:id="rId11"/>
  </p:sldMasterIdLst>
  <p:notesMasterIdLst>
    <p:notesMasterId r:id="rId31"/>
  </p:notesMasterIdLst>
  <p:handoutMasterIdLst>
    <p:handoutMasterId r:id="rId32"/>
  </p:handoutMasterIdLst>
  <p:sldIdLst>
    <p:sldId id="608" r:id="rId12"/>
    <p:sldId id="635" r:id="rId13"/>
    <p:sldId id="640" r:id="rId14"/>
    <p:sldId id="653" r:id="rId15"/>
    <p:sldId id="652" r:id="rId16"/>
    <p:sldId id="610" r:id="rId17"/>
    <p:sldId id="611" r:id="rId18"/>
    <p:sldId id="612" r:id="rId19"/>
    <p:sldId id="613" r:id="rId20"/>
    <p:sldId id="614" r:id="rId21"/>
    <p:sldId id="643" r:id="rId22"/>
    <p:sldId id="618" r:id="rId23"/>
    <p:sldId id="620" r:id="rId24"/>
    <p:sldId id="636" r:id="rId25"/>
    <p:sldId id="639" r:id="rId26"/>
    <p:sldId id="654" r:id="rId27"/>
    <p:sldId id="637" r:id="rId28"/>
    <p:sldId id="648" r:id="rId29"/>
    <p:sldId id="646" r:id="rId30"/>
  </p:sldIdLst>
  <p:sldSz cx="9144000" cy="6858000" type="screen4x3"/>
  <p:notesSz cx="6724650" cy="97742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rgbClr val="000000"/>
        </a:solidFill>
        <a:latin typeface="Tahoma" pitchFamily="34" charset="0"/>
        <a:ea typeface="ヒラギノ角ゴ ProN W3"/>
        <a:cs typeface="ヒラギノ角ゴ ProN W3"/>
        <a:sym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rgbClr val="000000"/>
        </a:solidFill>
        <a:latin typeface="Tahoma" pitchFamily="34" charset="0"/>
        <a:ea typeface="ヒラギノ角ゴ ProN W3"/>
        <a:cs typeface="ヒラギノ角ゴ ProN W3"/>
        <a:sym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rgbClr val="000000"/>
        </a:solidFill>
        <a:latin typeface="Tahoma" pitchFamily="34" charset="0"/>
        <a:ea typeface="ヒラギノ角ゴ ProN W3"/>
        <a:cs typeface="ヒラギノ角ゴ ProN W3"/>
        <a:sym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rgbClr val="000000"/>
        </a:solidFill>
        <a:latin typeface="Tahoma" pitchFamily="34" charset="0"/>
        <a:ea typeface="ヒラギノ角ゴ ProN W3"/>
        <a:cs typeface="ヒラギノ角ゴ ProN W3"/>
        <a:sym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rgbClr val="000000"/>
        </a:solidFill>
        <a:latin typeface="Tahoma" pitchFamily="34" charset="0"/>
        <a:ea typeface="ヒラギノ角ゴ ProN W3"/>
        <a:cs typeface="ヒラギノ角ゴ ProN W3"/>
        <a:sym typeface="Arial" pitchFamily="34" charset="0"/>
      </a:defRPr>
    </a:lvl5pPr>
    <a:lvl6pPr marL="2286000" algn="l" defTabSz="914400" rtl="0" eaLnBrk="1" latinLnBrk="0" hangingPunct="1">
      <a:defRPr sz="1200" b="1" kern="1200">
        <a:solidFill>
          <a:srgbClr val="000000"/>
        </a:solidFill>
        <a:latin typeface="Tahoma" pitchFamily="34" charset="0"/>
        <a:ea typeface="ヒラギノ角ゴ ProN W3"/>
        <a:cs typeface="ヒラギノ角ゴ ProN W3"/>
        <a:sym typeface="Arial" pitchFamily="34" charset="0"/>
      </a:defRPr>
    </a:lvl6pPr>
    <a:lvl7pPr marL="2743200" algn="l" defTabSz="914400" rtl="0" eaLnBrk="1" latinLnBrk="0" hangingPunct="1">
      <a:defRPr sz="1200" b="1" kern="1200">
        <a:solidFill>
          <a:srgbClr val="000000"/>
        </a:solidFill>
        <a:latin typeface="Tahoma" pitchFamily="34" charset="0"/>
        <a:ea typeface="ヒラギノ角ゴ ProN W3"/>
        <a:cs typeface="ヒラギノ角ゴ ProN W3"/>
        <a:sym typeface="Arial" pitchFamily="34" charset="0"/>
      </a:defRPr>
    </a:lvl7pPr>
    <a:lvl8pPr marL="3200400" algn="l" defTabSz="914400" rtl="0" eaLnBrk="1" latinLnBrk="0" hangingPunct="1">
      <a:defRPr sz="1200" b="1" kern="1200">
        <a:solidFill>
          <a:srgbClr val="000000"/>
        </a:solidFill>
        <a:latin typeface="Tahoma" pitchFamily="34" charset="0"/>
        <a:ea typeface="ヒラギノ角ゴ ProN W3"/>
        <a:cs typeface="ヒラギノ角ゴ ProN W3"/>
        <a:sym typeface="Arial" pitchFamily="34" charset="0"/>
      </a:defRPr>
    </a:lvl8pPr>
    <a:lvl9pPr marL="3657600" algn="l" defTabSz="914400" rtl="0" eaLnBrk="1" latinLnBrk="0" hangingPunct="1">
      <a:defRPr sz="1200" b="1" kern="1200">
        <a:solidFill>
          <a:srgbClr val="000000"/>
        </a:solidFill>
        <a:latin typeface="Tahoma" pitchFamily="34" charset="0"/>
        <a:ea typeface="ヒラギノ角ゴ ProN W3"/>
        <a:cs typeface="ヒラギノ角ゴ ProN W3"/>
        <a:sym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28">
          <p15:clr>
            <a:srgbClr val="A4A3A4"/>
          </p15:clr>
        </p15:guide>
        <p15:guide id="2" pos="4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A68E6"/>
    <a:srgbClr val="ECC13E"/>
    <a:srgbClr val="DC7E27"/>
    <a:srgbClr val="E16C3D"/>
    <a:srgbClr val="005886"/>
    <a:srgbClr val="00324F"/>
    <a:srgbClr val="DE8E58"/>
    <a:srgbClr val="FEF2E8"/>
    <a:srgbClr val="3C6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0" autoAdjust="0"/>
    <p:restoredTop sz="94588" autoAdjust="0"/>
  </p:normalViewPr>
  <p:slideViewPr>
    <p:cSldViewPr snapToGrid="0" showGuides="1">
      <p:cViewPr varScale="1">
        <p:scale>
          <a:sx n="101" d="100"/>
          <a:sy n="101" d="100"/>
        </p:scale>
        <p:origin x="348" y="102"/>
      </p:cViewPr>
      <p:guideLst>
        <p:guide orient="horz" pos="3128"/>
        <p:guide pos="4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67" cy="489103"/>
          </a:xfrm>
          <a:prstGeom prst="rect">
            <a:avLst/>
          </a:prstGeom>
        </p:spPr>
        <p:txBody>
          <a:bodyPr vert="horz" lIns="90178" tIns="45089" rIns="90178" bIns="450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9012" y="0"/>
            <a:ext cx="2914067" cy="489103"/>
          </a:xfrm>
          <a:prstGeom prst="rect">
            <a:avLst/>
          </a:prstGeom>
        </p:spPr>
        <p:txBody>
          <a:bodyPr vert="horz" lIns="90178" tIns="45089" rIns="90178" bIns="45089" rtlCol="0"/>
          <a:lstStyle>
            <a:lvl1pPr algn="r">
              <a:defRPr sz="1200"/>
            </a:lvl1pPr>
          </a:lstStyle>
          <a:p>
            <a:pPr>
              <a:defRPr/>
            </a:pPr>
            <a:fld id="{C221BF52-F068-48D1-B98D-F29AAFC3260E}" type="datetimeFigureOut">
              <a:rPr lang="en-US"/>
              <a:pPr>
                <a:defRPr/>
              </a:pPr>
              <a:t>11/10/2020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3573"/>
            <a:ext cx="2914067" cy="489102"/>
          </a:xfrm>
          <a:prstGeom prst="rect">
            <a:avLst/>
          </a:prstGeom>
        </p:spPr>
        <p:txBody>
          <a:bodyPr vert="horz" lIns="90178" tIns="45089" rIns="90178" bIns="450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9012" y="9283573"/>
            <a:ext cx="2914067" cy="489102"/>
          </a:xfrm>
          <a:prstGeom prst="rect">
            <a:avLst/>
          </a:prstGeom>
        </p:spPr>
        <p:txBody>
          <a:bodyPr vert="horz" lIns="90178" tIns="45089" rIns="90178" bIns="45089" rtlCol="0" anchor="b"/>
          <a:lstStyle>
            <a:lvl1pPr algn="r">
              <a:defRPr sz="1200"/>
            </a:lvl1pPr>
          </a:lstStyle>
          <a:p>
            <a:pPr>
              <a:defRPr/>
            </a:pPr>
            <a:fld id="{B290F446-DDA2-4937-8A22-2E5DE5021D8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53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67" cy="487540"/>
          </a:xfrm>
          <a:prstGeom prst="rect">
            <a:avLst/>
          </a:prstGeom>
        </p:spPr>
        <p:txBody>
          <a:bodyPr vert="horz" lIns="94272" tIns="47136" rIns="94272" bIns="47136" rtlCol="0"/>
          <a:lstStyle>
            <a:lvl1pPr algn="l">
              <a:defRPr sz="1300" b="0">
                <a:latin typeface="Arial" charset="0"/>
                <a:ea typeface="ヒラギノ角ゴ ProN W3" charset="-128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9012" y="0"/>
            <a:ext cx="2914067" cy="487540"/>
          </a:xfrm>
          <a:prstGeom prst="rect">
            <a:avLst/>
          </a:prstGeom>
        </p:spPr>
        <p:txBody>
          <a:bodyPr vert="horz" lIns="94272" tIns="47136" rIns="94272" bIns="47136" rtlCol="0"/>
          <a:lstStyle>
            <a:lvl1pPr algn="r">
              <a:defRPr sz="1300" b="0">
                <a:latin typeface="Arial" charset="0"/>
                <a:ea typeface="ヒラギノ角ゴ ProN W3" charset="-128"/>
                <a:cs typeface="+mn-cs"/>
                <a:sym typeface="Arial" charset="0"/>
              </a:defRPr>
            </a:lvl1pPr>
          </a:lstStyle>
          <a:p>
            <a:pPr>
              <a:defRPr/>
            </a:pPr>
            <a:fld id="{68201091-A2F8-4483-A4D0-E7EA8694952C}" type="datetimeFigureOut">
              <a:rPr lang="en-US"/>
              <a:pPr>
                <a:defRPr/>
              </a:pPr>
              <a:t>11/10/2020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86325" cy="3663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72" tIns="47136" rIns="94272" bIns="4713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1994" y="4642568"/>
            <a:ext cx="5380662" cy="4397235"/>
          </a:xfrm>
          <a:prstGeom prst="rect">
            <a:avLst/>
          </a:prstGeom>
        </p:spPr>
        <p:txBody>
          <a:bodyPr vert="horz" lIns="94272" tIns="47136" rIns="94272" bIns="4713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5135"/>
            <a:ext cx="2914067" cy="487540"/>
          </a:xfrm>
          <a:prstGeom prst="rect">
            <a:avLst/>
          </a:prstGeom>
        </p:spPr>
        <p:txBody>
          <a:bodyPr vert="horz" lIns="94272" tIns="47136" rIns="94272" bIns="47136" rtlCol="0" anchor="b"/>
          <a:lstStyle>
            <a:lvl1pPr algn="l">
              <a:defRPr sz="1300" b="0">
                <a:latin typeface="Arial" charset="0"/>
                <a:ea typeface="ヒラギノ角ゴ ProN W3" charset="-128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9012" y="9285135"/>
            <a:ext cx="2914067" cy="487540"/>
          </a:xfrm>
          <a:prstGeom prst="rect">
            <a:avLst/>
          </a:prstGeom>
        </p:spPr>
        <p:txBody>
          <a:bodyPr vert="horz" lIns="94272" tIns="47136" rIns="94272" bIns="47136" rtlCol="0" anchor="b"/>
          <a:lstStyle>
            <a:lvl1pPr algn="r">
              <a:defRPr sz="1300" b="0">
                <a:latin typeface="Arial" charset="0"/>
                <a:ea typeface="ヒラギノ角ゴ ProN W3" charset="-128"/>
                <a:cs typeface="+mn-cs"/>
                <a:sym typeface="Arial" charset="0"/>
              </a:defRPr>
            </a:lvl1pPr>
          </a:lstStyle>
          <a:p>
            <a:pPr>
              <a:defRPr/>
            </a:pPr>
            <a:fld id="{F1AD3C48-22EB-49A0-9593-4225E97B00A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516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10.emf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8952C-C4B5-4A59-9D95-BA94E0C9981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30252-CDE5-4720-AC2F-B22C04AB027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>
              <a:sym typeface="Arial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B2B91-0234-4A31-B8AD-C5E357AD7E2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CF9C0-7E23-4246-9994-321DE4B63ACD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207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1332"/>
            <a:ext cx="9143999" cy="8242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3443" y="864108"/>
            <a:ext cx="6029740" cy="512064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2921" y="6250353"/>
            <a:ext cx="547473" cy="365125"/>
          </a:xfrm>
        </p:spPr>
        <p:txBody>
          <a:bodyPr/>
          <a:lstStyle/>
          <a:p>
            <a:pPr>
              <a:defRPr/>
            </a:pPr>
            <a:fld id="{3696F4C0-97EC-44BE-852D-DD7A0DF68E85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  <p:grpSp>
        <p:nvGrpSpPr>
          <p:cNvPr id="28" name="Group 4"/>
          <p:cNvGrpSpPr>
            <a:grpSpLocks/>
          </p:cNvGrpSpPr>
          <p:nvPr userDrawn="1"/>
        </p:nvGrpSpPr>
        <p:grpSpPr bwMode="auto">
          <a:xfrm>
            <a:off x="0" y="1179894"/>
            <a:ext cx="3044825" cy="119062"/>
            <a:chOff x="0" y="0"/>
            <a:chExt cx="1918" cy="75"/>
          </a:xfrm>
        </p:grpSpPr>
        <p:sp>
          <p:nvSpPr>
            <p:cNvPr id="29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30" name="Group 6"/>
          <p:cNvGrpSpPr>
            <a:grpSpLocks/>
          </p:cNvGrpSpPr>
          <p:nvPr userDrawn="1"/>
        </p:nvGrpSpPr>
        <p:grpSpPr bwMode="auto">
          <a:xfrm>
            <a:off x="3044825" y="1179100"/>
            <a:ext cx="6094413" cy="120650"/>
            <a:chOff x="0" y="0"/>
            <a:chExt cx="3839" cy="76"/>
          </a:xfrm>
        </p:grpSpPr>
        <p:sp>
          <p:nvSpPr>
            <p:cNvPr id="31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32" name="Group 4"/>
          <p:cNvGrpSpPr>
            <a:grpSpLocks/>
          </p:cNvGrpSpPr>
          <p:nvPr userDrawn="1"/>
        </p:nvGrpSpPr>
        <p:grpSpPr bwMode="auto">
          <a:xfrm>
            <a:off x="0" y="691883"/>
            <a:ext cx="3044825" cy="119062"/>
            <a:chOff x="0" y="0"/>
            <a:chExt cx="1918" cy="75"/>
          </a:xfrm>
        </p:grpSpPr>
        <p:sp>
          <p:nvSpPr>
            <p:cNvPr id="33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36" name="Group 6"/>
          <p:cNvGrpSpPr>
            <a:grpSpLocks/>
          </p:cNvGrpSpPr>
          <p:nvPr userDrawn="1"/>
        </p:nvGrpSpPr>
        <p:grpSpPr bwMode="auto">
          <a:xfrm>
            <a:off x="3051968" y="691089"/>
            <a:ext cx="6094413" cy="120650"/>
            <a:chOff x="0" y="0"/>
            <a:chExt cx="3839" cy="76"/>
          </a:xfrm>
        </p:grpSpPr>
        <p:sp>
          <p:nvSpPr>
            <p:cNvPr id="37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38" name="Gruppieren 37"/>
          <p:cNvGrpSpPr/>
          <p:nvPr userDrawn="1"/>
        </p:nvGrpSpPr>
        <p:grpSpPr>
          <a:xfrm>
            <a:off x="-1588" y="6134331"/>
            <a:ext cx="9145588" cy="723669"/>
            <a:chOff x="-1588" y="6134331"/>
            <a:chExt cx="9145588" cy="723669"/>
          </a:xfrm>
        </p:grpSpPr>
        <p:pic>
          <p:nvPicPr>
            <p:cNvPr id="39" name="Picture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7671" y="6134345"/>
              <a:ext cx="1145333" cy="527990"/>
            </a:xfrm>
            <a:prstGeom prst="rect">
              <a:avLst/>
            </a:prstGeom>
          </p:spPr>
        </p:pic>
        <p:pic>
          <p:nvPicPr>
            <p:cNvPr id="40" name="Picture 1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285724" y="6134331"/>
              <a:ext cx="858276" cy="476987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</p:spPr>
        </p:pic>
        <p:pic>
          <p:nvPicPr>
            <p:cNvPr id="41" name="Picture 30" descr="HI-Mainz_d.jpg"/>
            <p:cNvPicPr>
              <a:picLocks noChangeAspect="1"/>
            </p:cNvPicPr>
            <p:nvPr/>
          </p:nvPicPr>
          <p:blipFill>
            <a:blip r:embed="rId4"/>
            <a:srcRect l="13001" t="19985" r="20002" b="23982"/>
            <a:stretch>
              <a:fillRect/>
            </a:stretch>
          </p:blipFill>
          <p:spPr>
            <a:xfrm>
              <a:off x="5478207" y="6144174"/>
              <a:ext cx="904541" cy="378561"/>
            </a:xfrm>
            <a:prstGeom prst="rect">
              <a:avLst/>
            </a:prstGeom>
          </p:spPr>
        </p:pic>
        <p:pic>
          <p:nvPicPr>
            <p:cNvPr id="4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0348" y="6146411"/>
              <a:ext cx="1145376" cy="409472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916" y="6152689"/>
              <a:ext cx="1202517" cy="459980"/>
            </a:xfrm>
            <a:prstGeom prst="rect">
              <a:avLst/>
            </a:prstGeom>
          </p:spPr>
        </p:pic>
        <p:pic>
          <p:nvPicPr>
            <p:cNvPr id="44" name="Picture 15" descr="lo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7569" y="6172994"/>
              <a:ext cx="419369" cy="419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6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319031" y="6152689"/>
              <a:ext cx="703936" cy="238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77316" y="6172994"/>
              <a:ext cx="696793" cy="388404"/>
            </a:xfrm>
            <a:prstGeom prst="rect">
              <a:avLst/>
            </a:prstGeom>
          </p:spPr>
        </p:pic>
        <p:grpSp>
          <p:nvGrpSpPr>
            <p:cNvPr id="47" name="Group 1"/>
            <p:cNvGrpSpPr>
              <a:grpSpLocks/>
            </p:cNvGrpSpPr>
            <p:nvPr/>
          </p:nvGrpSpPr>
          <p:grpSpPr bwMode="auto">
            <a:xfrm>
              <a:off x="0" y="6738938"/>
              <a:ext cx="3044825" cy="119062"/>
              <a:chOff x="0" y="0"/>
              <a:chExt cx="1918" cy="75"/>
            </a:xfrm>
          </p:grpSpPr>
          <p:sp>
            <p:nvSpPr>
              <p:cNvPr id="58" name="Rectangle 2"/>
              <p:cNvSpPr>
                <a:spLocks/>
              </p:cNvSpPr>
              <p:nvPr/>
            </p:nvSpPr>
            <p:spPr bwMode="auto">
              <a:xfrm>
                <a:off x="0" y="0"/>
                <a:ext cx="1918" cy="75"/>
              </a:xfrm>
              <a:prstGeom prst="rect">
                <a:avLst/>
              </a:prstGeom>
              <a:solidFill>
                <a:srgbClr val="004379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 b="0">
                  <a:latin typeface="Arial" pitchFamily="34" charset="0"/>
                </a:endParaRPr>
              </a:p>
            </p:txBody>
          </p:sp>
        </p:grpSp>
        <p:grpSp>
          <p:nvGrpSpPr>
            <p:cNvPr id="48" name="Group 3"/>
            <p:cNvGrpSpPr>
              <a:grpSpLocks/>
            </p:cNvGrpSpPr>
            <p:nvPr/>
          </p:nvGrpSpPr>
          <p:grpSpPr bwMode="auto">
            <a:xfrm>
              <a:off x="-1588" y="6618288"/>
              <a:ext cx="6094413" cy="120650"/>
              <a:chOff x="0" y="0"/>
              <a:chExt cx="3839" cy="76"/>
            </a:xfrm>
          </p:grpSpPr>
          <p:sp>
            <p:nvSpPr>
              <p:cNvPr id="57" name="Rectangle 4"/>
              <p:cNvSpPr>
                <a:spLocks/>
              </p:cNvSpPr>
              <p:nvPr/>
            </p:nvSpPr>
            <p:spPr bwMode="auto">
              <a:xfrm>
                <a:off x="0" y="0"/>
                <a:ext cx="3839" cy="76"/>
              </a:xfrm>
              <a:prstGeom prst="rect">
                <a:avLst/>
              </a:prstGeom>
              <a:solidFill>
                <a:srgbClr val="DC6C22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 b="0">
                  <a:latin typeface="Arial" pitchFamily="34" charset="0"/>
                </a:endParaRPr>
              </a:p>
            </p:txBody>
          </p:sp>
        </p:grpSp>
        <p:grpSp>
          <p:nvGrpSpPr>
            <p:cNvPr id="49" name="Group 5"/>
            <p:cNvGrpSpPr>
              <a:grpSpLocks/>
            </p:cNvGrpSpPr>
            <p:nvPr/>
          </p:nvGrpSpPr>
          <p:grpSpPr bwMode="auto">
            <a:xfrm>
              <a:off x="6099175" y="6738938"/>
              <a:ext cx="3044825" cy="119062"/>
              <a:chOff x="0" y="0"/>
              <a:chExt cx="1918" cy="75"/>
            </a:xfrm>
          </p:grpSpPr>
          <p:sp>
            <p:nvSpPr>
              <p:cNvPr id="56" name="Rectangle 6"/>
              <p:cNvSpPr>
                <a:spLocks/>
              </p:cNvSpPr>
              <p:nvPr/>
            </p:nvSpPr>
            <p:spPr bwMode="auto">
              <a:xfrm>
                <a:off x="0" y="0"/>
                <a:ext cx="1918" cy="75"/>
              </a:xfrm>
              <a:prstGeom prst="rect">
                <a:avLst/>
              </a:prstGeom>
              <a:solidFill>
                <a:srgbClr val="767878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 b="0">
                  <a:latin typeface="Arial" pitchFamily="34" charset="0"/>
                </a:endParaRPr>
              </a:p>
            </p:txBody>
          </p:sp>
        </p:grpSp>
        <p:grpSp>
          <p:nvGrpSpPr>
            <p:cNvPr id="50" name="Group 21"/>
            <p:cNvGrpSpPr>
              <a:grpSpLocks/>
            </p:cNvGrpSpPr>
            <p:nvPr/>
          </p:nvGrpSpPr>
          <p:grpSpPr bwMode="auto">
            <a:xfrm>
              <a:off x="0" y="6738938"/>
              <a:ext cx="3044825" cy="119062"/>
              <a:chOff x="0" y="0"/>
              <a:chExt cx="1918" cy="75"/>
            </a:xfrm>
          </p:grpSpPr>
          <p:sp>
            <p:nvSpPr>
              <p:cNvPr id="55" name="Rectangle 22"/>
              <p:cNvSpPr>
                <a:spLocks/>
              </p:cNvSpPr>
              <p:nvPr/>
            </p:nvSpPr>
            <p:spPr bwMode="auto">
              <a:xfrm>
                <a:off x="0" y="0"/>
                <a:ext cx="1918" cy="75"/>
              </a:xfrm>
              <a:prstGeom prst="rect">
                <a:avLst/>
              </a:prstGeom>
              <a:solidFill>
                <a:srgbClr val="004379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 b="0">
                  <a:latin typeface="Arial" pitchFamily="34" charset="0"/>
                </a:endParaRPr>
              </a:p>
            </p:txBody>
          </p:sp>
        </p:grpSp>
        <p:grpSp>
          <p:nvGrpSpPr>
            <p:cNvPr id="51" name="Group 25"/>
            <p:cNvGrpSpPr>
              <a:grpSpLocks/>
            </p:cNvGrpSpPr>
            <p:nvPr/>
          </p:nvGrpSpPr>
          <p:grpSpPr bwMode="auto">
            <a:xfrm>
              <a:off x="6099175" y="6738938"/>
              <a:ext cx="3044825" cy="119062"/>
              <a:chOff x="0" y="0"/>
              <a:chExt cx="1918" cy="75"/>
            </a:xfrm>
          </p:grpSpPr>
          <p:sp>
            <p:nvSpPr>
              <p:cNvPr id="54" name="Rectangle 26"/>
              <p:cNvSpPr>
                <a:spLocks/>
              </p:cNvSpPr>
              <p:nvPr/>
            </p:nvSpPr>
            <p:spPr bwMode="auto">
              <a:xfrm>
                <a:off x="0" y="0"/>
                <a:ext cx="1918" cy="75"/>
              </a:xfrm>
              <a:prstGeom prst="rect">
                <a:avLst/>
              </a:prstGeom>
              <a:solidFill>
                <a:srgbClr val="767878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 b="0">
                  <a:latin typeface="Arial" pitchFamily="34" charset="0"/>
                </a:endParaRPr>
              </a:p>
            </p:txBody>
          </p:sp>
        </p:grpSp>
        <p:grpSp>
          <p:nvGrpSpPr>
            <p:cNvPr id="52" name="Group 23"/>
            <p:cNvGrpSpPr>
              <a:grpSpLocks/>
            </p:cNvGrpSpPr>
            <p:nvPr/>
          </p:nvGrpSpPr>
          <p:grpSpPr bwMode="auto">
            <a:xfrm>
              <a:off x="-1588" y="6618288"/>
              <a:ext cx="6094413" cy="120650"/>
              <a:chOff x="0" y="0"/>
              <a:chExt cx="3839" cy="76"/>
            </a:xfrm>
          </p:grpSpPr>
          <p:sp>
            <p:nvSpPr>
              <p:cNvPr id="53" name="Rectangle 24"/>
              <p:cNvSpPr>
                <a:spLocks/>
              </p:cNvSpPr>
              <p:nvPr/>
            </p:nvSpPr>
            <p:spPr bwMode="auto">
              <a:xfrm>
                <a:off x="0" y="0"/>
                <a:ext cx="3839" cy="76"/>
              </a:xfrm>
              <a:prstGeom prst="rect">
                <a:avLst/>
              </a:prstGeom>
              <a:solidFill>
                <a:srgbClr val="DC6C22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 b="0">
                  <a:latin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701287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298448"/>
            <a:ext cx="5486400" cy="325526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4672584"/>
            <a:ext cx="54864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57610-F91F-422B-96D1-3105F8A56144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52651"/>
      </p:ext>
    </p:extLst>
  </p:cSld>
  <p:clrMapOvr>
    <a:masterClrMapping/>
  </p:clrMapOvr>
  <p:hf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53744F-86EA-4C2F-9657-292E2C0D5DC3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598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1023586"/>
            <a:ext cx="260604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1023587"/>
            <a:ext cx="260604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978F61-738C-477E-9B71-EDA0855D57C0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145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8FCF78-E977-4B16-B133-C3DAEC72FBC4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920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2F3AA6-2792-4EFC-B0BD-2C6630617A48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588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37560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smtClean="0"/>
              <a:pPr/>
              <a:t>11/10/2020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57610-F91F-422B-96D1-3105F8A56144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77571"/>
      </p:ext>
    </p:extLst>
  </p:cSld>
  <p:clrMapOvr>
    <a:masterClrMapping/>
  </p:clrMapOvr>
  <p:hf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40602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6356351"/>
            <a:ext cx="443363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57610-F91F-422B-96D1-3105F8A56144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6263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15376-7C8A-4307-BB61-BD2CF59B762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D9EE80-FEF0-4CD0-AD1E-A9F7DEE8EA73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7904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1E653E-1D12-4BFE-ACAA-F3D320052558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72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8C9E8-4C40-45F6-BEC1-61DF3F3E489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843B1-FC76-4711-B058-850EFB1945E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CE90A-246C-49ED-990D-A20D9A53655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B770F-1667-4F2B-BCA1-BBD69EF1AAD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EBCDC-5AC3-4923-9D21-DB5BBE48B6B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1F04B-8AA6-4CDA-9076-27A5612ED8F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E80B4-8D29-4DD4-8A07-95FFDE57C78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D34D6-9482-46F2-8459-A354A9B65C4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>
              <a:sym typeface="Arial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39590-0AD5-43B2-A758-01BCDD74939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250E9-F7CF-4EE4-AA34-062F0340F2F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8444B-AF00-4877-9C05-D638E62B653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4DF6C-7C4F-4970-8E87-310950549BC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C7EC2-546D-4DE8-AAB6-7F3506C9F67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854857-2A77-4CC8-8D6B-95261FFB40E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1D40F-DA51-40C5-B57B-6B975549F77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84CC7-8BA5-407B-98A6-DABF89A8242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ECF8C-D670-4111-9DD2-DA23362D25F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BE32D-D048-4FE1-96F3-19BAECA7AE7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77EB9-052E-4B1D-8CD6-ACDF1B7733F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83D63-101F-4DC7-A7A0-DBC439A585A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>
              <a:sym typeface="Arial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52917-3BAA-464E-A6B7-C3F2C8F7CE2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44FBF-9B80-4A59-BCE5-2DD665E1B81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7A2FD-E9BB-4BC0-9D5B-4C08D22DB84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85BDE-8410-4FBB-B64E-E9ADCF7F35F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1BA63-DB66-4C1E-84CD-FB461315F45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02E34-4661-4D6C-910C-46970EFD2B3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6C978-0637-4B74-B4B5-BB2DED39F9A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1741B-C64F-4F4C-A315-0163CC8586F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00668-364A-4DDA-A8E3-09D4BB8CFD6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DD36-E924-4B5A-A618-145D4DDCA2C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3DCE2-604C-4BFA-8342-63801ACB521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06554-FCA6-4E1C-922A-ED79EA32643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>
              <a:sym typeface="Arial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1DE5D-3C07-4363-AB2C-1A0BA474D37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BF60C-D4D0-422C-85C9-02BD392BB84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3F97C-A749-4727-BAA7-BD1795F3A9B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195EA-4DFA-484B-874E-3E2313FB9D4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D5C93-0B6A-4A7C-AA43-8628CA81BDD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A471B2-D9C6-42AF-8C8D-BF9FAF2EE4B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3C0A3-25FD-43A3-9C22-C8F9CE7D703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D4ED5-6312-4DEC-9B73-F0A5CF8C8B9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0B48D-0621-44A4-A88B-3FAC2763756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4C19D-3643-4E70-B3A6-B67E6C5F254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89FBE-0F9A-453A-BE82-0C083BDCA0D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E4EC9-4188-41A7-8E88-121D0CA2B73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>
              <a:sym typeface="Arial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5BC6B-805E-45F1-98A0-EB6E57E4CC2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F069F-5440-4DD8-AC7A-C6453AD6182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5554C-D3E5-43AF-9050-238CB988E41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B08B9-2446-4316-A361-57EFF1BD37D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CED44-A2FE-4B07-A890-E79B49EAA3E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EA0E6-2ECC-4FD3-AFDE-C8CE2D23A33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96570-5CF2-4F9A-BD5F-182193BC90B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76F3F-95FD-434C-B8AE-511390FDA11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6A61D-C7B1-4E4A-B3E7-DD87B843386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57062-6C0E-4D07-BB01-C9DD4C2FF97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290DF-EC7D-4F2A-A263-A5959830F53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46F24-7D61-4778-B163-D1AF5DA77F9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>
              <a:sym typeface="Arial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287CE-6FA3-4128-A47A-36B1CE3DBDB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E7A6E-9816-477B-8638-506DC965CEA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9E4C5-09E7-4850-8390-44A2A9A7583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65CF4-0762-4EC8-8B11-22696103861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F8BDC-C1AB-46FA-BEED-CD80D23B8BE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7A351-04DA-4171-8E7F-3EE5E460CBA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5D95B-DC4F-45F6-8E3A-4E0708BCBD2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C0971-6C62-49DF-B506-140AEFDF554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CFCC7-B75B-4174-84C2-C2D3F459F1B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EB572-79EC-4718-970B-AE3E75DDBB6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766C3-74FE-4E9D-8409-F4C9CD2D805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ABD4D-F3F6-4347-925A-F4697792CD6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>
              <a:sym typeface="Arial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D7173-28FB-4296-8375-673FE516329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B15DC-B9AE-472E-B60B-EC4C361CE33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72639-4EF0-462D-A06D-CAB04AF2CD6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4DDB3-0A56-41CA-B875-B78EFDB9CE8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2D5F4-C85F-4302-8FFE-4704AFDA1EE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7C93B-2ED5-4CE5-BA78-44B53D034C3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549F1-0148-4575-8F1B-B057B9487CF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D7F1C-BC22-42FC-ABD9-60E1D523F94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E17B9-5E64-4919-9FA6-8874DC7E5EC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94BF9-ACDA-45F9-8A9D-90D40F0B458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1BA6D-E36C-4162-95FD-802616752B5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E7C50-7563-4D6A-9785-100F6CC26DA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>
              <a:sym typeface="Arial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484CD-DEA1-45D6-830A-F56D6F1122A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DAE06-656F-45EB-9624-7BEC3413249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6C370-F886-4B01-8246-830D1C90044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18D1D-C1B4-4213-AC16-B1EC90C5A15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>
              <a:sym typeface="Arial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4F1CF-A920-410D-9A7B-7B5A034FE21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01978-B65C-4EDF-A007-2CA072AE93B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5EDA4-F985-40A4-8AE2-F228270B113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732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732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35C2E-B20D-4FB3-B1EB-1DDB320B684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BEE40-337A-48DE-9D75-E5F925613E0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3A7D3-D9BE-4215-800F-99424C346F7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9DCAC-D5EE-491B-BA66-E802B2BB637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09C70-545D-4452-A2FB-DE8D4C1362E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>
              <a:sym typeface="Arial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7021E-9258-4A09-AEFE-F01E0157495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6F9E8-1BDE-4064-94C9-DCF48C451C1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63257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63257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A0F4E-2A11-4877-A88B-94DA305F5C2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7" Type="http://schemas.openxmlformats.org/officeDocument/2006/relationships/image" Target="../media/image8.gif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7.png"/><Relationship Id="rId20" Type="http://schemas.openxmlformats.org/officeDocument/2006/relationships/image" Target="../media/image10.emf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12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5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72200" y="6238875"/>
            <a:ext cx="884238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147" name="Picture 2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62800" y="6221413"/>
            <a:ext cx="971550" cy="322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6148" name="Group 3"/>
          <p:cNvGrpSpPr>
            <a:grpSpLocks/>
          </p:cNvGrpSpPr>
          <p:nvPr/>
        </p:nvGrpSpPr>
        <p:grpSpPr bwMode="auto">
          <a:xfrm>
            <a:off x="0" y="6738938"/>
            <a:ext cx="3044825" cy="119062"/>
            <a:chOff x="0" y="0"/>
            <a:chExt cx="1918" cy="75"/>
          </a:xfrm>
        </p:grpSpPr>
        <p:sp>
          <p:nvSpPr>
            <p:cNvPr id="5124" name="Rectangle 4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6149" name="Group 5"/>
          <p:cNvGrpSpPr>
            <a:grpSpLocks/>
          </p:cNvGrpSpPr>
          <p:nvPr/>
        </p:nvGrpSpPr>
        <p:grpSpPr bwMode="auto">
          <a:xfrm>
            <a:off x="-1588" y="6618288"/>
            <a:ext cx="6094413" cy="120650"/>
            <a:chOff x="0" y="0"/>
            <a:chExt cx="3839" cy="76"/>
          </a:xfrm>
        </p:grpSpPr>
        <p:sp>
          <p:nvSpPr>
            <p:cNvPr id="5126" name="Rectangle 6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6150" name="Group 7"/>
          <p:cNvGrpSpPr>
            <a:grpSpLocks/>
          </p:cNvGrpSpPr>
          <p:nvPr/>
        </p:nvGrpSpPr>
        <p:grpSpPr bwMode="auto">
          <a:xfrm>
            <a:off x="6099175" y="6738938"/>
            <a:ext cx="3044825" cy="119062"/>
            <a:chOff x="0" y="0"/>
            <a:chExt cx="1918" cy="75"/>
          </a:xfrm>
        </p:grpSpPr>
        <p:sp>
          <p:nvSpPr>
            <p:cNvPr id="5128" name="Rectangle 8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767878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5130" name="Rectangle 10"/>
            <p:cNvSpPr>
              <a:spLocks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6152" name="Group 11"/>
          <p:cNvGrpSpPr>
            <a:grpSpLocks/>
          </p:cNvGrpSpPr>
          <p:nvPr/>
        </p:nvGrpSpPr>
        <p:grpSpPr bwMode="auto">
          <a:xfrm>
            <a:off x="3049588" y="871538"/>
            <a:ext cx="6094412" cy="119062"/>
            <a:chOff x="0" y="0"/>
            <a:chExt cx="3839" cy="75"/>
          </a:xfrm>
        </p:grpSpPr>
        <p:sp>
          <p:nvSpPr>
            <p:cNvPr id="5132" name="Rectangle 12"/>
            <p:cNvSpPr>
              <a:spLocks/>
            </p:cNvSpPr>
            <p:nvPr/>
          </p:nvSpPr>
          <p:spPr bwMode="auto">
            <a:xfrm>
              <a:off x="0" y="0"/>
              <a:ext cx="3839" cy="75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6153" name="Group 13"/>
          <p:cNvGrpSpPr>
            <a:grpSpLocks/>
          </p:cNvGrpSpPr>
          <p:nvPr/>
        </p:nvGrpSpPr>
        <p:grpSpPr bwMode="auto">
          <a:xfrm>
            <a:off x="0" y="0"/>
            <a:ext cx="6094413" cy="119063"/>
            <a:chOff x="0" y="0"/>
            <a:chExt cx="3839" cy="75"/>
          </a:xfrm>
        </p:grpSpPr>
        <p:sp>
          <p:nvSpPr>
            <p:cNvPr id="5134" name="Rectangle 14"/>
            <p:cNvSpPr>
              <a:spLocks/>
            </p:cNvSpPr>
            <p:nvPr/>
          </p:nvSpPr>
          <p:spPr bwMode="auto">
            <a:xfrm>
              <a:off x="0" y="0"/>
              <a:ext cx="3839" cy="75"/>
            </a:xfrm>
            <a:prstGeom prst="rect">
              <a:avLst/>
            </a:prstGeom>
            <a:solidFill>
              <a:srgbClr val="A4A7A6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6154" name="Group 15"/>
          <p:cNvGrpSpPr>
            <a:grpSpLocks/>
          </p:cNvGrpSpPr>
          <p:nvPr/>
        </p:nvGrpSpPr>
        <p:grpSpPr bwMode="auto">
          <a:xfrm>
            <a:off x="6099175" y="0"/>
            <a:ext cx="3044825" cy="119063"/>
            <a:chOff x="0" y="0"/>
            <a:chExt cx="1918" cy="75"/>
          </a:xfrm>
        </p:grpSpPr>
        <p:sp>
          <p:nvSpPr>
            <p:cNvPr id="5136" name="Rectangle 16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2E53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pic>
        <p:nvPicPr>
          <p:cNvPr id="6155" name="Picture 17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145463" y="6200775"/>
            <a:ext cx="901700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138" name="Text Box 1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32675" y="6356350"/>
            <a:ext cx="369888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 b="0">
                <a:solidFill>
                  <a:schemeClr val="tx1"/>
                </a:solidFill>
                <a:latin typeface="Arial" charset="0"/>
                <a:ea typeface="ヒラギノ角ゴ ProN W3" charset="-128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E6423006-A5B8-49B4-BA4F-B45F92E899D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/>
  <p:hf hdr="0" ftr="0" dt="0"/>
  <p:txStyles>
    <p:titleStyle>
      <a:lvl1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2pPr>
      <a:lvl3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3pPr>
      <a:lvl4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4pPr>
      <a:lvl5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5pPr>
      <a:lvl6pPr marL="5762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10334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14906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19478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461963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862013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262063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719263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176463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6336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0908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5480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0052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72200" y="6238875"/>
            <a:ext cx="884238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363" name="Picture 2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62800" y="6221413"/>
            <a:ext cx="971550" cy="322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5364" name="Group 3"/>
          <p:cNvGrpSpPr>
            <a:grpSpLocks/>
          </p:cNvGrpSpPr>
          <p:nvPr/>
        </p:nvGrpSpPr>
        <p:grpSpPr bwMode="auto">
          <a:xfrm>
            <a:off x="0" y="6738938"/>
            <a:ext cx="3044825" cy="119062"/>
            <a:chOff x="0" y="0"/>
            <a:chExt cx="1918" cy="75"/>
          </a:xfrm>
        </p:grpSpPr>
        <p:sp>
          <p:nvSpPr>
            <p:cNvPr id="14340" name="Rectangle 4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5365" name="Group 5"/>
          <p:cNvGrpSpPr>
            <a:grpSpLocks/>
          </p:cNvGrpSpPr>
          <p:nvPr/>
        </p:nvGrpSpPr>
        <p:grpSpPr bwMode="auto">
          <a:xfrm>
            <a:off x="-1588" y="6618288"/>
            <a:ext cx="6094413" cy="120650"/>
            <a:chOff x="0" y="0"/>
            <a:chExt cx="3839" cy="76"/>
          </a:xfrm>
        </p:grpSpPr>
        <p:sp>
          <p:nvSpPr>
            <p:cNvPr id="14342" name="Rectangle 6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5366" name="Group 7"/>
          <p:cNvGrpSpPr>
            <a:grpSpLocks/>
          </p:cNvGrpSpPr>
          <p:nvPr/>
        </p:nvGrpSpPr>
        <p:grpSpPr bwMode="auto">
          <a:xfrm>
            <a:off x="6099175" y="6738938"/>
            <a:ext cx="3044825" cy="119062"/>
            <a:chOff x="0" y="0"/>
            <a:chExt cx="1918" cy="75"/>
          </a:xfrm>
        </p:grpSpPr>
        <p:sp>
          <p:nvSpPr>
            <p:cNvPr id="14344" name="Rectangle 8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767878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5367" name="Group 9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4346" name="Rectangle 10"/>
            <p:cNvSpPr>
              <a:spLocks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5368" name="Group 11"/>
          <p:cNvGrpSpPr>
            <a:grpSpLocks/>
          </p:cNvGrpSpPr>
          <p:nvPr/>
        </p:nvGrpSpPr>
        <p:grpSpPr bwMode="auto">
          <a:xfrm>
            <a:off x="3049588" y="871538"/>
            <a:ext cx="6094412" cy="119062"/>
            <a:chOff x="0" y="0"/>
            <a:chExt cx="3839" cy="75"/>
          </a:xfrm>
        </p:grpSpPr>
        <p:sp>
          <p:nvSpPr>
            <p:cNvPr id="14348" name="Rectangle 12"/>
            <p:cNvSpPr>
              <a:spLocks/>
            </p:cNvSpPr>
            <p:nvPr/>
          </p:nvSpPr>
          <p:spPr bwMode="auto">
            <a:xfrm>
              <a:off x="0" y="0"/>
              <a:ext cx="3839" cy="75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5369" name="Group 13"/>
          <p:cNvGrpSpPr>
            <a:grpSpLocks/>
          </p:cNvGrpSpPr>
          <p:nvPr/>
        </p:nvGrpSpPr>
        <p:grpSpPr bwMode="auto">
          <a:xfrm>
            <a:off x="0" y="0"/>
            <a:ext cx="6094413" cy="119063"/>
            <a:chOff x="0" y="0"/>
            <a:chExt cx="3839" cy="75"/>
          </a:xfrm>
        </p:grpSpPr>
        <p:sp>
          <p:nvSpPr>
            <p:cNvPr id="14350" name="Rectangle 14"/>
            <p:cNvSpPr>
              <a:spLocks/>
            </p:cNvSpPr>
            <p:nvPr/>
          </p:nvSpPr>
          <p:spPr bwMode="auto">
            <a:xfrm>
              <a:off x="0" y="0"/>
              <a:ext cx="3839" cy="75"/>
            </a:xfrm>
            <a:prstGeom prst="rect">
              <a:avLst/>
            </a:prstGeom>
            <a:solidFill>
              <a:srgbClr val="A4A7A6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5370" name="Group 15"/>
          <p:cNvGrpSpPr>
            <a:grpSpLocks/>
          </p:cNvGrpSpPr>
          <p:nvPr/>
        </p:nvGrpSpPr>
        <p:grpSpPr bwMode="auto">
          <a:xfrm>
            <a:off x="6099175" y="0"/>
            <a:ext cx="3044825" cy="119063"/>
            <a:chOff x="0" y="0"/>
            <a:chExt cx="1918" cy="75"/>
          </a:xfrm>
        </p:grpSpPr>
        <p:sp>
          <p:nvSpPr>
            <p:cNvPr id="14352" name="Rectangle 16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2E53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pic>
        <p:nvPicPr>
          <p:cNvPr id="15371" name="Picture 17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145463" y="6200775"/>
            <a:ext cx="901700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/>
  <p:txStyles>
    <p:titleStyle>
      <a:lvl1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2pPr>
      <a:lvl3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3pPr>
      <a:lvl4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4pPr>
      <a:lvl5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5pPr>
      <a:lvl6pPr marL="5762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10334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14906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19478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461963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862013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262063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719263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176463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6336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0908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5480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0052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2382" y="864108"/>
            <a:ext cx="5907123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-275" y="6272227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005B530-96C2-4469-A1E3-3C05A7B34E78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  <p:grpSp>
        <p:nvGrpSpPr>
          <p:cNvPr id="9" name="Gruppieren 8"/>
          <p:cNvGrpSpPr/>
          <p:nvPr userDrawn="1"/>
        </p:nvGrpSpPr>
        <p:grpSpPr>
          <a:xfrm>
            <a:off x="-1588" y="6134331"/>
            <a:ext cx="9145588" cy="723669"/>
            <a:chOff x="-1588" y="6134331"/>
            <a:chExt cx="9145588" cy="723669"/>
          </a:xfrm>
        </p:grpSpPr>
        <p:pic>
          <p:nvPicPr>
            <p:cNvPr id="10" name="Picture 2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7671" y="6134345"/>
              <a:ext cx="1145333" cy="527990"/>
            </a:xfrm>
            <a:prstGeom prst="rect">
              <a:avLst/>
            </a:prstGeom>
          </p:spPr>
        </p:pic>
        <p:pic>
          <p:nvPicPr>
            <p:cNvPr id="11" name="Picture 17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8285724" y="6134331"/>
              <a:ext cx="858276" cy="476987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</p:spPr>
        </p:pic>
        <p:pic>
          <p:nvPicPr>
            <p:cNvPr id="12" name="Picture 30" descr="HI-Mainz_d.jpg"/>
            <p:cNvPicPr>
              <a:picLocks noChangeAspect="1"/>
            </p:cNvPicPr>
            <p:nvPr/>
          </p:nvPicPr>
          <p:blipFill>
            <a:blip r:embed="rId15"/>
            <a:srcRect l="13001" t="19985" r="20002" b="23982"/>
            <a:stretch>
              <a:fillRect/>
            </a:stretch>
          </p:blipFill>
          <p:spPr>
            <a:xfrm>
              <a:off x="5478207" y="6144174"/>
              <a:ext cx="904541" cy="378561"/>
            </a:xfrm>
            <a:prstGeom prst="rect">
              <a:avLst/>
            </a:prstGeom>
          </p:spPr>
        </p:pic>
        <p:pic>
          <p:nvPicPr>
            <p:cNvPr id="13" name="Picture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0348" y="6146411"/>
              <a:ext cx="1145376" cy="409472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4916" y="6152689"/>
              <a:ext cx="1202517" cy="459980"/>
            </a:xfrm>
            <a:prstGeom prst="rect">
              <a:avLst/>
            </a:prstGeom>
          </p:spPr>
        </p:pic>
        <p:pic>
          <p:nvPicPr>
            <p:cNvPr id="15" name="Picture 15" descr="lo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7569" y="6172994"/>
              <a:ext cx="419369" cy="419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6"/>
            <p:cNvPicPr>
              <a:picLocks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6319031" y="6152689"/>
              <a:ext cx="703936" cy="238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777316" y="6172994"/>
              <a:ext cx="696793" cy="388404"/>
            </a:xfrm>
            <a:prstGeom prst="rect">
              <a:avLst/>
            </a:prstGeom>
          </p:spPr>
        </p:pic>
        <p:grpSp>
          <p:nvGrpSpPr>
            <p:cNvPr id="18" name="Group 1"/>
            <p:cNvGrpSpPr>
              <a:grpSpLocks/>
            </p:cNvGrpSpPr>
            <p:nvPr/>
          </p:nvGrpSpPr>
          <p:grpSpPr bwMode="auto">
            <a:xfrm>
              <a:off x="0" y="6738938"/>
              <a:ext cx="3044825" cy="119062"/>
              <a:chOff x="0" y="0"/>
              <a:chExt cx="1918" cy="75"/>
            </a:xfrm>
          </p:grpSpPr>
          <p:sp>
            <p:nvSpPr>
              <p:cNvPr id="29" name="Rectangle 2"/>
              <p:cNvSpPr>
                <a:spLocks/>
              </p:cNvSpPr>
              <p:nvPr/>
            </p:nvSpPr>
            <p:spPr bwMode="auto">
              <a:xfrm>
                <a:off x="0" y="0"/>
                <a:ext cx="1918" cy="75"/>
              </a:xfrm>
              <a:prstGeom prst="rect">
                <a:avLst/>
              </a:prstGeom>
              <a:solidFill>
                <a:srgbClr val="004379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 b="0">
                  <a:latin typeface="Arial" pitchFamily="34" charset="0"/>
                </a:endParaRPr>
              </a:p>
            </p:txBody>
          </p:sp>
        </p:grpSp>
        <p:grpSp>
          <p:nvGrpSpPr>
            <p:cNvPr id="19" name="Group 3"/>
            <p:cNvGrpSpPr>
              <a:grpSpLocks/>
            </p:cNvGrpSpPr>
            <p:nvPr/>
          </p:nvGrpSpPr>
          <p:grpSpPr bwMode="auto">
            <a:xfrm>
              <a:off x="-1588" y="6618288"/>
              <a:ext cx="6094413" cy="120650"/>
              <a:chOff x="0" y="0"/>
              <a:chExt cx="3839" cy="76"/>
            </a:xfrm>
          </p:grpSpPr>
          <p:sp>
            <p:nvSpPr>
              <p:cNvPr id="28" name="Rectangle 4"/>
              <p:cNvSpPr>
                <a:spLocks/>
              </p:cNvSpPr>
              <p:nvPr/>
            </p:nvSpPr>
            <p:spPr bwMode="auto">
              <a:xfrm>
                <a:off x="0" y="0"/>
                <a:ext cx="3839" cy="76"/>
              </a:xfrm>
              <a:prstGeom prst="rect">
                <a:avLst/>
              </a:prstGeom>
              <a:solidFill>
                <a:srgbClr val="DC6C22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 b="0">
                  <a:latin typeface="Arial" pitchFamily="34" charset="0"/>
                </a:endParaRPr>
              </a:p>
            </p:txBody>
          </p:sp>
        </p:grpSp>
        <p:grpSp>
          <p:nvGrpSpPr>
            <p:cNvPr id="20" name="Group 5"/>
            <p:cNvGrpSpPr>
              <a:grpSpLocks/>
            </p:cNvGrpSpPr>
            <p:nvPr/>
          </p:nvGrpSpPr>
          <p:grpSpPr bwMode="auto">
            <a:xfrm>
              <a:off x="6099175" y="6738938"/>
              <a:ext cx="3044825" cy="119062"/>
              <a:chOff x="0" y="0"/>
              <a:chExt cx="1918" cy="75"/>
            </a:xfrm>
          </p:grpSpPr>
          <p:sp>
            <p:nvSpPr>
              <p:cNvPr id="27" name="Rectangle 6"/>
              <p:cNvSpPr>
                <a:spLocks/>
              </p:cNvSpPr>
              <p:nvPr/>
            </p:nvSpPr>
            <p:spPr bwMode="auto">
              <a:xfrm>
                <a:off x="0" y="0"/>
                <a:ext cx="1918" cy="75"/>
              </a:xfrm>
              <a:prstGeom prst="rect">
                <a:avLst/>
              </a:prstGeom>
              <a:solidFill>
                <a:srgbClr val="767878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 b="0">
                  <a:latin typeface="Arial" pitchFamily="34" charset="0"/>
                </a:endParaRPr>
              </a:p>
            </p:txBody>
          </p:sp>
        </p:grpSp>
        <p:grpSp>
          <p:nvGrpSpPr>
            <p:cNvPr id="21" name="Group 21"/>
            <p:cNvGrpSpPr>
              <a:grpSpLocks/>
            </p:cNvGrpSpPr>
            <p:nvPr/>
          </p:nvGrpSpPr>
          <p:grpSpPr bwMode="auto">
            <a:xfrm>
              <a:off x="0" y="6738938"/>
              <a:ext cx="3044825" cy="119062"/>
              <a:chOff x="0" y="0"/>
              <a:chExt cx="1918" cy="75"/>
            </a:xfrm>
          </p:grpSpPr>
          <p:sp>
            <p:nvSpPr>
              <p:cNvPr id="26" name="Rectangle 22"/>
              <p:cNvSpPr>
                <a:spLocks/>
              </p:cNvSpPr>
              <p:nvPr/>
            </p:nvSpPr>
            <p:spPr bwMode="auto">
              <a:xfrm>
                <a:off x="0" y="0"/>
                <a:ext cx="1918" cy="75"/>
              </a:xfrm>
              <a:prstGeom prst="rect">
                <a:avLst/>
              </a:prstGeom>
              <a:solidFill>
                <a:srgbClr val="004379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 b="0">
                  <a:latin typeface="Arial" pitchFamily="34" charset="0"/>
                </a:endParaRPr>
              </a:p>
            </p:txBody>
          </p:sp>
        </p:grpSp>
        <p:grpSp>
          <p:nvGrpSpPr>
            <p:cNvPr id="22" name="Group 25"/>
            <p:cNvGrpSpPr>
              <a:grpSpLocks/>
            </p:cNvGrpSpPr>
            <p:nvPr/>
          </p:nvGrpSpPr>
          <p:grpSpPr bwMode="auto">
            <a:xfrm>
              <a:off x="6099175" y="6738938"/>
              <a:ext cx="3044825" cy="119062"/>
              <a:chOff x="0" y="0"/>
              <a:chExt cx="1918" cy="75"/>
            </a:xfrm>
          </p:grpSpPr>
          <p:sp>
            <p:nvSpPr>
              <p:cNvPr id="25" name="Rectangle 26"/>
              <p:cNvSpPr>
                <a:spLocks/>
              </p:cNvSpPr>
              <p:nvPr/>
            </p:nvSpPr>
            <p:spPr bwMode="auto">
              <a:xfrm>
                <a:off x="0" y="0"/>
                <a:ext cx="1918" cy="75"/>
              </a:xfrm>
              <a:prstGeom prst="rect">
                <a:avLst/>
              </a:prstGeom>
              <a:solidFill>
                <a:srgbClr val="767878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 b="0">
                  <a:latin typeface="Arial" pitchFamily="34" charset="0"/>
                </a:endParaRPr>
              </a:p>
            </p:txBody>
          </p:sp>
        </p:grpSp>
        <p:grpSp>
          <p:nvGrpSpPr>
            <p:cNvPr id="23" name="Group 23"/>
            <p:cNvGrpSpPr>
              <a:grpSpLocks/>
            </p:cNvGrpSpPr>
            <p:nvPr/>
          </p:nvGrpSpPr>
          <p:grpSpPr bwMode="auto">
            <a:xfrm>
              <a:off x="-1588" y="6618288"/>
              <a:ext cx="6094413" cy="120650"/>
              <a:chOff x="0" y="0"/>
              <a:chExt cx="3839" cy="76"/>
            </a:xfrm>
          </p:grpSpPr>
          <p:sp>
            <p:nvSpPr>
              <p:cNvPr id="24" name="Rectangle 24"/>
              <p:cNvSpPr>
                <a:spLocks/>
              </p:cNvSpPr>
              <p:nvPr/>
            </p:nvSpPr>
            <p:spPr bwMode="auto">
              <a:xfrm>
                <a:off x="0" y="0"/>
                <a:ext cx="3839" cy="76"/>
              </a:xfrm>
              <a:prstGeom prst="rect">
                <a:avLst/>
              </a:prstGeom>
              <a:solidFill>
                <a:srgbClr val="DC6C22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de-DE" b="0">
                  <a:latin typeface="Arial" pitchFamily="34" charset="0"/>
                </a:endParaRPr>
              </a:p>
            </p:txBody>
          </p:sp>
        </p:grpSp>
      </p:grpSp>
      <p:sp>
        <p:nvSpPr>
          <p:cNvPr id="30" name="Title 1"/>
          <p:cNvSpPr txBox="1">
            <a:spLocks/>
          </p:cNvSpPr>
          <p:nvPr userDrawn="1"/>
        </p:nvSpPr>
        <p:spPr>
          <a:xfrm>
            <a:off x="0" y="104196"/>
            <a:ext cx="9143999" cy="824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b="0"/>
              <a:t>Titelmasterformat durch Klicken bearbeiten</a:t>
            </a:r>
            <a:endParaRPr lang="en-US" b="0"/>
          </a:p>
        </p:txBody>
      </p:sp>
      <p:grpSp>
        <p:nvGrpSpPr>
          <p:cNvPr id="31" name="Group 4"/>
          <p:cNvGrpSpPr>
            <a:grpSpLocks/>
          </p:cNvGrpSpPr>
          <p:nvPr userDrawn="1"/>
        </p:nvGrpSpPr>
        <p:grpSpPr bwMode="auto">
          <a:xfrm>
            <a:off x="0" y="691883"/>
            <a:ext cx="3044825" cy="119062"/>
            <a:chOff x="0" y="0"/>
            <a:chExt cx="1918" cy="75"/>
          </a:xfrm>
        </p:grpSpPr>
        <p:sp>
          <p:nvSpPr>
            <p:cNvPr id="32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33" name="Group 6"/>
          <p:cNvGrpSpPr>
            <a:grpSpLocks/>
          </p:cNvGrpSpPr>
          <p:nvPr userDrawn="1"/>
        </p:nvGrpSpPr>
        <p:grpSpPr bwMode="auto">
          <a:xfrm>
            <a:off x="3051968" y="691089"/>
            <a:ext cx="6094413" cy="120650"/>
            <a:chOff x="0" y="0"/>
            <a:chExt cx="3839" cy="76"/>
          </a:xfrm>
        </p:grpSpPr>
        <p:sp>
          <p:nvSpPr>
            <p:cNvPr id="34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27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19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72200" y="6238875"/>
            <a:ext cx="884238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171" name="Picture 2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62800" y="6221413"/>
            <a:ext cx="971550" cy="322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7172" name="Group 3"/>
          <p:cNvGrpSpPr>
            <a:grpSpLocks/>
          </p:cNvGrpSpPr>
          <p:nvPr/>
        </p:nvGrpSpPr>
        <p:grpSpPr bwMode="auto">
          <a:xfrm>
            <a:off x="0" y="6738938"/>
            <a:ext cx="3044825" cy="119062"/>
            <a:chOff x="0" y="0"/>
            <a:chExt cx="1918" cy="75"/>
          </a:xfrm>
        </p:grpSpPr>
        <p:sp>
          <p:nvSpPr>
            <p:cNvPr id="6148" name="Rectangle 4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7173" name="Group 5"/>
          <p:cNvGrpSpPr>
            <a:grpSpLocks/>
          </p:cNvGrpSpPr>
          <p:nvPr/>
        </p:nvGrpSpPr>
        <p:grpSpPr bwMode="auto">
          <a:xfrm>
            <a:off x="-1588" y="6618288"/>
            <a:ext cx="6094413" cy="120650"/>
            <a:chOff x="0" y="0"/>
            <a:chExt cx="3839" cy="76"/>
          </a:xfrm>
        </p:grpSpPr>
        <p:sp>
          <p:nvSpPr>
            <p:cNvPr id="6150" name="Rectangle 6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7174" name="Group 7"/>
          <p:cNvGrpSpPr>
            <a:grpSpLocks/>
          </p:cNvGrpSpPr>
          <p:nvPr/>
        </p:nvGrpSpPr>
        <p:grpSpPr bwMode="auto">
          <a:xfrm>
            <a:off x="6099175" y="6738938"/>
            <a:ext cx="3044825" cy="119062"/>
            <a:chOff x="0" y="0"/>
            <a:chExt cx="1918" cy="75"/>
          </a:xfrm>
        </p:grpSpPr>
        <p:sp>
          <p:nvSpPr>
            <p:cNvPr id="6152" name="Rectangle 8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767878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7175" name="Group 9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6154" name="Rectangle 10"/>
            <p:cNvSpPr>
              <a:spLocks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7176" name="Group 11"/>
          <p:cNvGrpSpPr>
            <a:grpSpLocks/>
          </p:cNvGrpSpPr>
          <p:nvPr/>
        </p:nvGrpSpPr>
        <p:grpSpPr bwMode="auto">
          <a:xfrm>
            <a:off x="3049588" y="871538"/>
            <a:ext cx="6094412" cy="119062"/>
            <a:chOff x="0" y="0"/>
            <a:chExt cx="3839" cy="75"/>
          </a:xfrm>
        </p:grpSpPr>
        <p:sp>
          <p:nvSpPr>
            <p:cNvPr id="6156" name="Rectangle 12"/>
            <p:cNvSpPr>
              <a:spLocks/>
            </p:cNvSpPr>
            <p:nvPr/>
          </p:nvSpPr>
          <p:spPr bwMode="auto">
            <a:xfrm>
              <a:off x="0" y="0"/>
              <a:ext cx="3839" cy="75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7177" name="Group 13"/>
          <p:cNvGrpSpPr>
            <a:grpSpLocks/>
          </p:cNvGrpSpPr>
          <p:nvPr/>
        </p:nvGrpSpPr>
        <p:grpSpPr bwMode="auto">
          <a:xfrm>
            <a:off x="0" y="0"/>
            <a:ext cx="6094413" cy="119063"/>
            <a:chOff x="0" y="0"/>
            <a:chExt cx="3839" cy="75"/>
          </a:xfrm>
        </p:grpSpPr>
        <p:sp>
          <p:nvSpPr>
            <p:cNvPr id="6158" name="Rectangle 14"/>
            <p:cNvSpPr>
              <a:spLocks/>
            </p:cNvSpPr>
            <p:nvPr/>
          </p:nvSpPr>
          <p:spPr bwMode="auto">
            <a:xfrm>
              <a:off x="0" y="0"/>
              <a:ext cx="3839" cy="75"/>
            </a:xfrm>
            <a:prstGeom prst="rect">
              <a:avLst/>
            </a:prstGeom>
            <a:solidFill>
              <a:srgbClr val="A4A7A6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7178" name="Group 15"/>
          <p:cNvGrpSpPr>
            <a:grpSpLocks/>
          </p:cNvGrpSpPr>
          <p:nvPr/>
        </p:nvGrpSpPr>
        <p:grpSpPr bwMode="auto">
          <a:xfrm>
            <a:off x="6099175" y="0"/>
            <a:ext cx="3044825" cy="119063"/>
            <a:chOff x="0" y="0"/>
            <a:chExt cx="1918" cy="75"/>
          </a:xfrm>
        </p:grpSpPr>
        <p:sp>
          <p:nvSpPr>
            <p:cNvPr id="6160" name="Rectangle 16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2E53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pic>
        <p:nvPicPr>
          <p:cNvPr id="7179" name="Picture 17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145463" y="6200775"/>
            <a:ext cx="901700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62" name="Text Box 1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32675" y="6356350"/>
            <a:ext cx="369888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 b="0">
                <a:solidFill>
                  <a:schemeClr val="tx1"/>
                </a:solidFill>
                <a:latin typeface="Arial" charset="0"/>
                <a:ea typeface="ヒラギノ角ゴ ProN W3" charset="-128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AB9473F0-3CAC-4929-B042-FEED7450463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ransition/>
  <p:hf hdr="0" ftr="0" dt="0"/>
  <p:txStyles>
    <p:titleStyle>
      <a:lvl1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2pPr>
      <a:lvl3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3pPr>
      <a:lvl4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4pPr>
      <a:lvl5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5pPr>
      <a:lvl6pPr marL="5762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10334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14906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19478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461963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862013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262063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719263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176463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6336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0908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5480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0052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72200" y="6238875"/>
            <a:ext cx="884238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195" name="Picture 2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62800" y="6221413"/>
            <a:ext cx="971550" cy="322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0" y="6738938"/>
            <a:ext cx="3044825" cy="119062"/>
            <a:chOff x="0" y="0"/>
            <a:chExt cx="1918" cy="75"/>
          </a:xfrm>
        </p:grpSpPr>
        <p:sp>
          <p:nvSpPr>
            <p:cNvPr id="7172" name="Rectangle 4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8197" name="Group 5"/>
          <p:cNvGrpSpPr>
            <a:grpSpLocks/>
          </p:cNvGrpSpPr>
          <p:nvPr/>
        </p:nvGrpSpPr>
        <p:grpSpPr bwMode="auto">
          <a:xfrm>
            <a:off x="-1588" y="6618288"/>
            <a:ext cx="6094413" cy="120650"/>
            <a:chOff x="0" y="0"/>
            <a:chExt cx="3839" cy="76"/>
          </a:xfrm>
        </p:grpSpPr>
        <p:sp>
          <p:nvSpPr>
            <p:cNvPr id="7174" name="Rectangle 6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8198" name="Group 7"/>
          <p:cNvGrpSpPr>
            <a:grpSpLocks/>
          </p:cNvGrpSpPr>
          <p:nvPr/>
        </p:nvGrpSpPr>
        <p:grpSpPr bwMode="auto">
          <a:xfrm>
            <a:off x="6099175" y="6738938"/>
            <a:ext cx="3044825" cy="119062"/>
            <a:chOff x="0" y="0"/>
            <a:chExt cx="1918" cy="75"/>
          </a:xfrm>
        </p:grpSpPr>
        <p:sp>
          <p:nvSpPr>
            <p:cNvPr id="7176" name="Rectangle 8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767878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8199" name="Group 9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7178" name="Rectangle 10"/>
            <p:cNvSpPr>
              <a:spLocks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8200" name="Group 11"/>
          <p:cNvGrpSpPr>
            <a:grpSpLocks/>
          </p:cNvGrpSpPr>
          <p:nvPr/>
        </p:nvGrpSpPr>
        <p:grpSpPr bwMode="auto">
          <a:xfrm>
            <a:off x="3049588" y="871538"/>
            <a:ext cx="6094412" cy="119062"/>
            <a:chOff x="0" y="0"/>
            <a:chExt cx="3839" cy="75"/>
          </a:xfrm>
        </p:grpSpPr>
        <p:sp>
          <p:nvSpPr>
            <p:cNvPr id="7180" name="Rectangle 12"/>
            <p:cNvSpPr>
              <a:spLocks/>
            </p:cNvSpPr>
            <p:nvPr/>
          </p:nvSpPr>
          <p:spPr bwMode="auto">
            <a:xfrm>
              <a:off x="0" y="0"/>
              <a:ext cx="3839" cy="75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8201" name="Group 13"/>
          <p:cNvGrpSpPr>
            <a:grpSpLocks/>
          </p:cNvGrpSpPr>
          <p:nvPr/>
        </p:nvGrpSpPr>
        <p:grpSpPr bwMode="auto">
          <a:xfrm>
            <a:off x="0" y="0"/>
            <a:ext cx="6094413" cy="119063"/>
            <a:chOff x="0" y="0"/>
            <a:chExt cx="3839" cy="75"/>
          </a:xfrm>
        </p:grpSpPr>
        <p:sp>
          <p:nvSpPr>
            <p:cNvPr id="7182" name="Rectangle 14"/>
            <p:cNvSpPr>
              <a:spLocks/>
            </p:cNvSpPr>
            <p:nvPr/>
          </p:nvSpPr>
          <p:spPr bwMode="auto">
            <a:xfrm>
              <a:off x="0" y="0"/>
              <a:ext cx="3839" cy="75"/>
            </a:xfrm>
            <a:prstGeom prst="rect">
              <a:avLst/>
            </a:prstGeom>
            <a:solidFill>
              <a:srgbClr val="A4A7A6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8202" name="Group 15"/>
          <p:cNvGrpSpPr>
            <a:grpSpLocks/>
          </p:cNvGrpSpPr>
          <p:nvPr/>
        </p:nvGrpSpPr>
        <p:grpSpPr bwMode="auto">
          <a:xfrm>
            <a:off x="6099175" y="0"/>
            <a:ext cx="3044825" cy="119063"/>
            <a:chOff x="0" y="0"/>
            <a:chExt cx="1918" cy="75"/>
          </a:xfrm>
        </p:grpSpPr>
        <p:sp>
          <p:nvSpPr>
            <p:cNvPr id="7184" name="Rectangle 16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2E53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pic>
        <p:nvPicPr>
          <p:cNvPr id="8203" name="Picture 17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145463" y="6200775"/>
            <a:ext cx="901700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186" name="Text Box 1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32675" y="6356350"/>
            <a:ext cx="369888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 b="0">
                <a:solidFill>
                  <a:schemeClr val="tx1"/>
                </a:solidFill>
                <a:latin typeface="Arial" charset="0"/>
                <a:ea typeface="ヒラギノ角ゴ ProN W3" charset="-128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88B249A2-33C0-4950-B36D-B6178E49FEE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ransition/>
  <p:hf hdr="0" ftr="0" dt="0"/>
  <p:txStyles>
    <p:titleStyle>
      <a:lvl1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2pPr>
      <a:lvl3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3pPr>
      <a:lvl4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4pPr>
      <a:lvl5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5pPr>
      <a:lvl6pPr marL="5762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10334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14906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19478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461963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862013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262063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719263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176463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6336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0908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5480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0052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72200" y="6238875"/>
            <a:ext cx="884238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62800" y="6221413"/>
            <a:ext cx="971550" cy="322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9220" name="Group 3"/>
          <p:cNvGrpSpPr>
            <a:grpSpLocks/>
          </p:cNvGrpSpPr>
          <p:nvPr/>
        </p:nvGrpSpPr>
        <p:grpSpPr bwMode="auto">
          <a:xfrm>
            <a:off x="0" y="6738938"/>
            <a:ext cx="3044825" cy="119062"/>
            <a:chOff x="0" y="0"/>
            <a:chExt cx="1918" cy="75"/>
          </a:xfrm>
        </p:grpSpPr>
        <p:sp>
          <p:nvSpPr>
            <p:cNvPr id="8196" name="Rectangle 4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9221" name="Group 5"/>
          <p:cNvGrpSpPr>
            <a:grpSpLocks/>
          </p:cNvGrpSpPr>
          <p:nvPr/>
        </p:nvGrpSpPr>
        <p:grpSpPr bwMode="auto">
          <a:xfrm>
            <a:off x="-1588" y="6618288"/>
            <a:ext cx="6094413" cy="120650"/>
            <a:chOff x="0" y="0"/>
            <a:chExt cx="3839" cy="76"/>
          </a:xfrm>
        </p:grpSpPr>
        <p:sp>
          <p:nvSpPr>
            <p:cNvPr id="8198" name="Rectangle 6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9222" name="Group 7"/>
          <p:cNvGrpSpPr>
            <a:grpSpLocks/>
          </p:cNvGrpSpPr>
          <p:nvPr/>
        </p:nvGrpSpPr>
        <p:grpSpPr bwMode="auto">
          <a:xfrm>
            <a:off x="6099175" y="6738938"/>
            <a:ext cx="3044825" cy="119062"/>
            <a:chOff x="0" y="0"/>
            <a:chExt cx="1918" cy="75"/>
          </a:xfrm>
        </p:grpSpPr>
        <p:sp>
          <p:nvSpPr>
            <p:cNvPr id="8200" name="Rectangle 8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767878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9223" name="Group 9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8202" name="Rectangle 10"/>
            <p:cNvSpPr>
              <a:spLocks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9224" name="Group 11"/>
          <p:cNvGrpSpPr>
            <a:grpSpLocks/>
          </p:cNvGrpSpPr>
          <p:nvPr/>
        </p:nvGrpSpPr>
        <p:grpSpPr bwMode="auto">
          <a:xfrm>
            <a:off x="3049588" y="871538"/>
            <a:ext cx="6094412" cy="119062"/>
            <a:chOff x="0" y="0"/>
            <a:chExt cx="3839" cy="75"/>
          </a:xfrm>
        </p:grpSpPr>
        <p:sp>
          <p:nvSpPr>
            <p:cNvPr id="8204" name="Rectangle 12"/>
            <p:cNvSpPr>
              <a:spLocks/>
            </p:cNvSpPr>
            <p:nvPr/>
          </p:nvSpPr>
          <p:spPr bwMode="auto">
            <a:xfrm>
              <a:off x="0" y="0"/>
              <a:ext cx="3839" cy="75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9225" name="Group 13"/>
          <p:cNvGrpSpPr>
            <a:grpSpLocks/>
          </p:cNvGrpSpPr>
          <p:nvPr/>
        </p:nvGrpSpPr>
        <p:grpSpPr bwMode="auto">
          <a:xfrm>
            <a:off x="0" y="0"/>
            <a:ext cx="6094413" cy="119063"/>
            <a:chOff x="0" y="0"/>
            <a:chExt cx="3839" cy="75"/>
          </a:xfrm>
        </p:grpSpPr>
        <p:sp>
          <p:nvSpPr>
            <p:cNvPr id="8206" name="Rectangle 14"/>
            <p:cNvSpPr>
              <a:spLocks/>
            </p:cNvSpPr>
            <p:nvPr/>
          </p:nvSpPr>
          <p:spPr bwMode="auto">
            <a:xfrm>
              <a:off x="0" y="0"/>
              <a:ext cx="3839" cy="75"/>
            </a:xfrm>
            <a:prstGeom prst="rect">
              <a:avLst/>
            </a:prstGeom>
            <a:solidFill>
              <a:srgbClr val="A4A7A6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9226" name="Group 15"/>
          <p:cNvGrpSpPr>
            <a:grpSpLocks/>
          </p:cNvGrpSpPr>
          <p:nvPr/>
        </p:nvGrpSpPr>
        <p:grpSpPr bwMode="auto">
          <a:xfrm>
            <a:off x="6099175" y="0"/>
            <a:ext cx="3044825" cy="119063"/>
            <a:chOff x="0" y="0"/>
            <a:chExt cx="1918" cy="75"/>
          </a:xfrm>
        </p:grpSpPr>
        <p:sp>
          <p:nvSpPr>
            <p:cNvPr id="8208" name="Rectangle 16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2E53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pic>
        <p:nvPicPr>
          <p:cNvPr id="9227" name="Picture 17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145463" y="6200775"/>
            <a:ext cx="901700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210" name="Text Box 1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32675" y="6356350"/>
            <a:ext cx="369888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 b="0">
                <a:solidFill>
                  <a:schemeClr val="tx1"/>
                </a:solidFill>
                <a:latin typeface="Arial" charset="0"/>
                <a:ea typeface="ヒラギノ角ゴ ProN W3" charset="-128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32E7159E-46CD-4DEB-884E-4DAD3A7FB3B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/>
  <p:hf hdr="0" ftr="0" dt="0"/>
  <p:txStyles>
    <p:titleStyle>
      <a:lvl1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2pPr>
      <a:lvl3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3pPr>
      <a:lvl4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4pPr>
      <a:lvl5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5pPr>
      <a:lvl6pPr marL="5762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10334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14906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19478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461963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862013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262063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719263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176463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6336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0908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5480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0052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72200" y="6238875"/>
            <a:ext cx="884238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243" name="Picture 2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62800" y="6221413"/>
            <a:ext cx="971550" cy="322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0244" name="Group 3"/>
          <p:cNvGrpSpPr>
            <a:grpSpLocks/>
          </p:cNvGrpSpPr>
          <p:nvPr/>
        </p:nvGrpSpPr>
        <p:grpSpPr bwMode="auto">
          <a:xfrm>
            <a:off x="0" y="6738938"/>
            <a:ext cx="3044825" cy="119062"/>
            <a:chOff x="0" y="0"/>
            <a:chExt cx="1918" cy="75"/>
          </a:xfrm>
        </p:grpSpPr>
        <p:sp>
          <p:nvSpPr>
            <p:cNvPr id="9220" name="Rectangle 4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0245" name="Group 5"/>
          <p:cNvGrpSpPr>
            <a:grpSpLocks/>
          </p:cNvGrpSpPr>
          <p:nvPr/>
        </p:nvGrpSpPr>
        <p:grpSpPr bwMode="auto">
          <a:xfrm>
            <a:off x="-1588" y="6618288"/>
            <a:ext cx="6094413" cy="120650"/>
            <a:chOff x="0" y="0"/>
            <a:chExt cx="3839" cy="76"/>
          </a:xfrm>
        </p:grpSpPr>
        <p:sp>
          <p:nvSpPr>
            <p:cNvPr id="9222" name="Rectangle 6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0246" name="Group 7"/>
          <p:cNvGrpSpPr>
            <a:grpSpLocks/>
          </p:cNvGrpSpPr>
          <p:nvPr/>
        </p:nvGrpSpPr>
        <p:grpSpPr bwMode="auto">
          <a:xfrm>
            <a:off x="6099175" y="6738938"/>
            <a:ext cx="3044825" cy="119062"/>
            <a:chOff x="0" y="0"/>
            <a:chExt cx="1918" cy="75"/>
          </a:xfrm>
        </p:grpSpPr>
        <p:sp>
          <p:nvSpPr>
            <p:cNvPr id="9224" name="Rectangle 8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767878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0247" name="Group 9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9226" name="Rectangle 10"/>
            <p:cNvSpPr>
              <a:spLocks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0248" name="Group 11"/>
          <p:cNvGrpSpPr>
            <a:grpSpLocks/>
          </p:cNvGrpSpPr>
          <p:nvPr/>
        </p:nvGrpSpPr>
        <p:grpSpPr bwMode="auto">
          <a:xfrm>
            <a:off x="3049588" y="871538"/>
            <a:ext cx="6094412" cy="119062"/>
            <a:chOff x="0" y="0"/>
            <a:chExt cx="3839" cy="75"/>
          </a:xfrm>
        </p:grpSpPr>
        <p:sp>
          <p:nvSpPr>
            <p:cNvPr id="9228" name="Rectangle 12"/>
            <p:cNvSpPr>
              <a:spLocks/>
            </p:cNvSpPr>
            <p:nvPr/>
          </p:nvSpPr>
          <p:spPr bwMode="auto">
            <a:xfrm>
              <a:off x="0" y="0"/>
              <a:ext cx="3839" cy="75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0249" name="Group 13"/>
          <p:cNvGrpSpPr>
            <a:grpSpLocks/>
          </p:cNvGrpSpPr>
          <p:nvPr/>
        </p:nvGrpSpPr>
        <p:grpSpPr bwMode="auto">
          <a:xfrm>
            <a:off x="0" y="0"/>
            <a:ext cx="6094413" cy="119063"/>
            <a:chOff x="0" y="0"/>
            <a:chExt cx="3839" cy="75"/>
          </a:xfrm>
        </p:grpSpPr>
        <p:sp>
          <p:nvSpPr>
            <p:cNvPr id="9230" name="Rectangle 14"/>
            <p:cNvSpPr>
              <a:spLocks/>
            </p:cNvSpPr>
            <p:nvPr/>
          </p:nvSpPr>
          <p:spPr bwMode="auto">
            <a:xfrm>
              <a:off x="0" y="0"/>
              <a:ext cx="3839" cy="75"/>
            </a:xfrm>
            <a:prstGeom prst="rect">
              <a:avLst/>
            </a:prstGeom>
            <a:solidFill>
              <a:srgbClr val="A4A7A6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0250" name="Group 15"/>
          <p:cNvGrpSpPr>
            <a:grpSpLocks/>
          </p:cNvGrpSpPr>
          <p:nvPr/>
        </p:nvGrpSpPr>
        <p:grpSpPr bwMode="auto">
          <a:xfrm>
            <a:off x="6099175" y="0"/>
            <a:ext cx="3044825" cy="119063"/>
            <a:chOff x="0" y="0"/>
            <a:chExt cx="1918" cy="75"/>
          </a:xfrm>
        </p:grpSpPr>
        <p:sp>
          <p:nvSpPr>
            <p:cNvPr id="9232" name="Rectangle 16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2E53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pic>
        <p:nvPicPr>
          <p:cNvPr id="10251" name="Picture 17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145463" y="6200775"/>
            <a:ext cx="901700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234" name="Text Box 1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32675" y="6356350"/>
            <a:ext cx="369888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 b="0">
                <a:solidFill>
                  <a:schemeClr val="tx1"/>
                </a:solidFill>
                <a:latin typeface="Arial" charset="0"/>
                <a:ea typeface="ヒラギノ角ゴ ProN W3" charset="-128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F6B5DCD7-5A6D-47C4-99B4-1F16E78FCFC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ransition/>
  <p:hf hdr="0" ftr="0" dt="0"/>
  <p:txStyles>
    <p:titleStyle>
      <a:lvl1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2pPr>
      <a:lvl3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3pPr>
      <a:lvl4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4pPr>
      <a:lvl5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5pPr>
      <a:lvl6pPr marL="5762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10334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14906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19478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461963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862013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262063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719263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176463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6336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0908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5480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0052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72200" y="6238875"/>
            <a:ext cx="884238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267" name="Picture 2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62800" y="6221413"/>
            <a:ext cx="971550" cy="322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1268" name="Group 3"/>
          <p:cNvGrpSpPr>
            <a:grpSpLocks/>
          </p:cNvGrpSpPr>
          <p:nvPr/>
        </p:nvGrpSpPr>
        <p:grpSpPr bwMode="auto">
          <a:xfrm>
            <a:off x="0" y="6738938"/>
            <a:ext cx="3044825" cy="119062"/>
            <a:chOff x="0" y="0"/>
            <a:chExt cx="1918" cy="75"/>
          </a:xfrm>
        </p:grpSpPr>
        <p:sp>
          <p:nvSpPr>
            <p:cNvPr id="10244" name="Rectangle 4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1269" name="Group 5"/>
          <p:cNvGrpSpPr>
            <a:grpSpLocks/>
          </p:cNvGrpSpPr>
          <p:nvPr/>
        </p:nvGrpSpPr>
        <p:grpSpPr bwMode="auto">
          <a:xfrm>
            <a:off x="-1588" y="6618288"/>
            <a:ext cx="6094413" cy="120650"/>
            <a:chOff x="0" y="0"/>
            <a:chExt cx="3839" cy="76"/>
          </a:xfrm>
        </p:grpSpPr>
        <p:sp>
          <p:nvSpPr>
            <p:cNvPr id="10246" name="Rectangle 6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1270" name="Group 7"/>
          <p:cNvGrpSpPr>
            <a:grpSpLocks/>
          </p:cNvGrpSpPr>
          <p:nvPr/>
        </p:nvGrpSpPr>
        <p:grpSpPr bwMode="auto">
          <a:xfrm>
            <a:off x="6099175" y="6738938"/>
            <a:ext cx="3044825" cy="119062"/>
            <a:chOff x="0" y="0"/>
            <a:chExt cx="1918" cy="75"/>
          </a:xfrm>
        </p:grpSpPr>
        <p:sp>
          <p:nvSpPr>
            <p:cNvPr id="10248" name="Rectangle 8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767878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1271" name="Group 9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0250" name="Rectangle 10"/>
            <p:cNvSpPr>
              <a:spLocks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1272" name="Group 11"/>
          <p:cNvGrpSpPr>
            <a:grpSpLocks/>
          </p:cNvGrpSpPr>
          <p:nvPr/>
        </p:nvGrpSpPr>
        <p:grpSpPr bwMode="auto">
          <a:xfrm>
            <a:off x="3049588" y="871538"/>
            <a:ext cx="6094412" cy="119062"/>
            <a:chOff x="0" y="0"/>
            <a:chExt cx="3839" cy="75"/>
          </a:xfrm>
        </p:grpSpPr>
        <p:sp>
          <p:nvSpPr>
            <p:cNvPr id="10252" name="Rectangle 12"/>
            <p:cNvSpPr>
              <a:spLocks/>
            </p:cNvSpPr>
            <p:nvPr/>
          </p:nvSpPr>
          <p:spPr bwMode="auto">
            <a:xfrm>
              <a:off x="0" y="0"/>
              <a:ext cx="3839" cy="75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1273" name="Group 13"/>
          <p:cNvGrpSpPr>
            <a:grpSpLocks/>
          </p:cNvGrpSpPr>
          <p:nvPr/>
        </p:nvGrpSpPr>
        <p:grpSpPr bwMode="auto">
          <a:xfrm>
            <a:off x="0" y="0"/>
            <a:ext cx="6094413" cy="119063"/>
            <a:chOff x="0" y="0"/>
            <a:chExt cx="3839" cy="75"/>
          </a:xfrm>
        </p:grpSpPr>
        <p:sp>
          <p:nvSpPr>
            <p:cNvPr id="10254" name="Rectangle 14"/>
            <p:cNvSpPr>
              <a:spLocks/>
            </p:cNvSpPr>
            <p:nvPr/>
          </p:nvSpPr>
          <p:spPr bwMode="auto">
            <a:xfrm>
              <a:off x="0" y="0"/>
              <a:ext cx="3839" cy="75"/>
            </a:xfrm>
            <a:prstGeom prst="rect">
              <a:avLst/>
            </a:prstGeom>
            <a:solidFill>
              <a:srgbClr val="A4A7A6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1274" name="Group 15"/>
          <p:cNvGrpSpPr>
            <a:grpSpLocks/>
          </p:cNvGrpSpPr>
          <p:nvPr/>
        </p:nvGrpSpPr>
        <p:grpSpPr bwMode="auto">
          <a:xfrm>
            <a:off x="6099175" y="0"/>
            <a:ext cx="3044825" cy="119063"/>
            <a:chOff x="0" y="0"/>
            <a:chExt cx="1918" cy="75"/>
          </a:xfrm>
        </p:grpSpPr>
        <p:sp>
          <p:nvSpPr>
            <p:cNvPr id="10256" name="Rectangle 16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2E53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pic>
        <p:nvPicPr>
          <p:cNvPr id="11275" name="Picture 17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145463" y="6200775"/>
            <a:ext cx="901700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58" name="Text Box 1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32675" y="6356350"/>
            <a:ext cx="369888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 b="0">
                <a:solidFill>
                  <a:schemeClr val="tx1"/>
                </a:solidFill>
                <a:latin typeface="Arial" charset="0"/>
                <a:ea typeface="ヒラギノ角ゴ ProN W3" charset="-128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4359E497-09F6-453A-B4DE-C1A312D6BD2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ransition/>
  <p:hf hdr="0" ftr="0" dt="0"/>
  <p:txStyles>
    <p:titleStyle>
      <a:lvl1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2pPr>
      <a:lvl3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3pPr>
      <a:lvl4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4pPr>
      <a:lvl5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5pPr>
      <a:lvl6pPr marL="5762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10334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14906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19478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461963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862013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262063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719263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176463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6336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0908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5480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0052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72200" y="6238875"/>
            <a:ext cx="884238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291" name="Picture 2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62800" y="6221413"/>
            <a:ext cx="971550" cy="322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2292" name="Group 3"/>
          <p:cNvGrpSpPr>
            <a:grpSpLocks/>
          </p:cNvGrpSpPr>
          <p:nvPr/>
        </p:nvGrpSpPr>
        <p:grpSpPr bwMode="auto">
          <a:xfrm>
            <a:off x="0" y="6738938"/>
            <a:ext cx="3044825" cy="119062"/>
            <a:chOff x="0" y="0"/>
            <a:chExt cx="1918" cy="75"/>
          </a:xfrm>
        </p:grpSpPr>
        <p:sp>
          <p:nvSpPr>
            <p:cNvPr id="11268" name="Rectangle 4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2293" name="Group 5"/>
          <p:cNvGrpSpPr>
            <a:grpSpLocks/>
          </p:cNvGrpSpPr>
          <p:nvPr/>
        </p:nvGrpSpPr>
        <p:grpSpPr bwMode="auto">
          <a:xfrm>
            <a:off x="-1588" y="6618288"/>
            <a:ext cx="6094413" cy="120650"/>
            <a:chOff x="0" y="0"/>
            <a:chExt cx="3839" cy="76"/>
          </a:xfrm>
        </p:grpSpPr>
        <p:sp>
          <p:nvSpPr>
            <p:cNvPr id="11270" name="Rectangle 6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2294" name="Group 7"/>
          <p:cNvGrpSpPr>
            <a:grpSpLocks/>
          </p:cNvGrpSpPr>
          <p:nvPr/>
        </p:nvGrpSpPr>
        <p:grpSpPr bwMode="auto">
          <a:xfrm>
            <a:off x="6099175" y="6738938"/>
            <a:ext cx="3044825" cy="119062"/>
            <a:chOff x="0" y="0"/>
            <a:chExt cx="1918" cy="75"/>
          </a:xfrm>
        </p:grpSpPr>
        <p:sp>
          <p:nvSpPr>
            <p:cNvPr id="11272" name="Rectangle 8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767878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2295" name="Group 9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1274" name="Rectangle 10"/>
            <p:cNvSpPr>
              <a:spLocks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2296" name="Group 11"/>
          <p:cNvGrpSpPr>
            <a:grpSpLocks/>
          </p:cNvGrpSpPr>
          <p:nvPr/>
        </p:nvGrpSpPr>
        <p:grpSpPr bwMode="auto">
          <a:xfrm>
            <a:off x="3049588" y="871538"/>
            <a:ext cx="6094412" cy="119062"/>
            <a:chOff x="0" y="0"/>
            <a:chExt cx="3839" cy="75"/>
          </a:xfrm>
        </p:grpSpPr>
        <p:sp>
          <p:nvSpPr>
            <p:cNvPr id="11276" name="Rectangle 12"/>
            <p:cNvSpPr>
              <a:spLocks/>
            </p:cNvSpPr>
            <p:nvPr/>
          </p:nvSpPr>
          <p:spPr bwMode="auto">
            <a:xfrm>
              <a:off x="0" y="0"/>
              <a:ext cx="3839" cy="75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2297" name="Group 13"/>
          <p:cNvGrpSpPr>
            <a:grpSpLocks/>
          </p:cNvGrpSpPr>
          <p:nvPr/>
        </p:nvGrpSpPr>
        <p:grpSpPr bwMode="auto">
          <a:xfrm>
            <a:off x="0" y="0"/>
            <a:ext cx="6094413" cy="119063"/>
            <a:chOff x="0" y="0"/>
            <a:chExt cx="3839" cy="75"/>
          </a:xfrm>
        </p:grpSpPr>
        <p:sp>
          <p:nvSpPr>
            <p:cNvPr id="11278" name="Rectangle 14"/>
            <p:cNvSpPr>
              <a:spLocks/>
            </p:cNvSpPr>
            <p:nvPr/>
          </p:nvSpPr>
          <p:spPr bwMode="auto">
            <a:xfrm>
              <a:off x="0" y="0"/>
              <a:ext cx="3839" cy="75"/>
            </a:xfrm>
            <a:prstGeom prst="rect">
              <a:avLst/>
            </a:prstGeom>
            <a:solidFill>
              <a:srgbClr val="A4A7A6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2298" name="Group 15"/>
          <p:cNvGrpSpPr>
            <a:grpSpLocks/>
          </p:cNvGrpSpPr>
          <p:nvPr/>
        </p:nvGrpSpPr>
        <p:grpSpPr bwMode="auto">
          <a:xfrm>
            <a:off x="6099175" y="0"/>
            <a:ext cx="3044825" cy="119063"/>
            <a:chOff x="0" y="0"/>
            <a:chExt cx="1918" cy="75"/>
          </a:xfrm>
        </p:grpSpPr>
        <p:sp>
          <p:nvSpPr>
            <p:cNvPr id="11280" name="Rectangle 16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2E53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pic>
        <p:nvPicPr>
          <p:cNvPr id="12299" name="Picture 17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145463" y="6200775"/>
            <a:ext cx="901700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282" name="Text Box 1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32675" y="6356350"/>
            <a:ext cx="369888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 b="0">
                <a:solidFill>
                  <a:schemeClr val="tx1"/>
                </a:solidFill>
                <a:latin typeface="Arial" charset="0"/>
                <a:ea typeface="ヒラギノ角ゴ ProN W3" charset="-128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29C65E9F-1EC6-4088-AF72-F4418EF9B84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ransition/>
  <p:hf hdr="0" ftr="0" dt="0"/>
  <p:txStyles>
    <p:titleStyle>
      <a:lvl1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2pPr>
      <a:lvl3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3pPr>
      <a:lvl4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4pPr>
      <a:lvl5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5pPr>
      <a:lvl6pPr marL="5762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10334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14906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19478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461963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862013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262063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719263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176463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6336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0908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5480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0052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72200" y="6238875"/>
            <a:ext cx="884238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315" name="Picture 2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162800" y="6221413"/>
            <a:ext cx="971550" cy="322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13316" name="Group 3"/>
          <p:cNvGrpSpPr>
            <a:grpSpLocks/>
          </p:cNvGrpSpPr>
          <p:nvPr/>
        </p:nvGrpSpPr>
        <p:grpSpPr bwMode="auto">
          <a:xfrm>
            <a:off x="0" y="6738938"/>
            <a:ext cx="3044825" cy="119062"/>
            <a:chOff x="0" y="0"/>
            <a:chExt cx="1918" cy="75"/>
          </a:xfrm>
        </p:grpSpPr>
        <p:sp>
          <p:nvSpPr>
            <p:cNvPr id="12292" name="Rectangle 4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-1588" y="6618288"/>
            <a:ext cx="6094413" cy="120650"/>
            <a:chOff x="0" y="0"/>
            <a:chExt cx="3839" cy="76"/>
          </a:xfrm>
        </p:grpSpPr>
        <p:sp>
          <p:nvSpPr>
            <p:cNvPr id="12294" name="Rectangle 6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3318" name="Group 7"/>
          <p:cNvGrpSpPr>
            <a:grpSpLocks/>
          </p:cNvGrpSpPr>
          <p:nvPr/>
        </p:nvGrpSpPr>
        <p:grpSpPr bwMode="auto">
          <a:xfrm>
            <a:off x="6099175" y="6738938"/>
            <a:ext cx="3044825" cy="119062"/>
            <a:chOff x="0" y="0"/>
            <a:chExt cx="1918" cy="75"/>
          </a:xfrm>
        </p:grpSpPr>
        <p:sp>
          <p:nvSpPr>
            <p:cNvPr id="12296" name="Rectangle 8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767878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3319" name="Group 9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0"/>
            <a:chExt cx="5760" cy="624"/>
          </a:xfrm>
        </p:grpSpPr>
        <p:sp>
          <p:nvSpPr>
            <p:cNvPr id="12298" name="Rectangle 10"/>
            <p:cNvSpPr>
              <a:spLocks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solidFill>
              <a:srgbClr val="004379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3320" name="Group 11"/>
          <p:cNvGrpSpPr>
            <a:grpSpLocks/>
          </p:cNvGrpSpPr>
          <p:nvPr/>
        </p:nvGrpSpPr>
        <p:grpSpPr bwMode="auto">
          <a:xfrm>
            <a:off x="3049588" y="871538"/>
            <a:ext cx="6094412" cy="119062"/>
            <a:chOff x="0" y="0"/>
            <a:chExt cx="3839" cy="75"/>
          </a:xfrm>
        </p:grpSpPr>
        <p:sp>
          <p:nvSpPr>
            <p:cNvPr id="12300" name="Rectangle 12"/>
            <p:cNvSpPr>
              <a:spLocks/>
            </p:cNvSpPr>
            <p:nvPr/>
          </p:nvSpPr>
          <p:spPr bwMode="auto">
            <a:xfrm>
              <a:off x="0" y="0"/>
              <a:ext cx="3839" cy="75"/>
            </a:xfrm>
            <a:prstGeom prst="rect">
              <a:avLst/>
            </a:prstGeom>
            <a:solidFill>
              <a:srgbClr val="DC6C22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3321" name="Group 13"/>
          <p:cNvGrpSpPr>
            <a:grpSpLocks/>
          </p:cNvGrpSpPr>
          <p:nvPr/>
        </p:nvGrpSpPr>
        <p:grpSpPr bwMode="auto">
          <a:xfrm>
            <a:off x="0" y="0"/>
            <a:ext cx="6094413" cy="119063"/>
            <a:chOff x="0" y="0"/>
            <a:chExt cx="3839" cy="75"/>
          </a:xfrm>
        </p:grpSpPr>
        <p:sp>
          <p:nvSpPr>
            <p:cNvPr id="12302" name="Rectangle 14"/>
            <p:cNvSpPr>
              <a:spLocks/>
            </p:cNvSpPr>
            <p:nvPr/>
          </p:nvSpPr>
          <p:spPr bwMode="auto">
            <a:xfrm>
              <a:off x="0" y="0"/>
              <a:ext cx="3839" cy="75"/>
            </a:xfrm>
            <a:prstGeom prst="rect">
              <a:avLst/>
            </a:prstGeom>
            <a:solidFill>
              <a:srgbClr val="A4A7A6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grpSp>
        <p:nvGrpSpPr>
          <p:cNvPr id="13322" name="Group 15"/>
          <p:cNvGrpSpPr>
            <a:grpSpLocks/>
          </p:cNvGrpSpPr>
          <p:nvPr/>
        </p:nvGrpSpPr>
        <p:grpSpPr bwMode="auto">
          <a:xfrm>
            <a:off x="6099175" y="0"/>
            <a:ext cx="3044825" cy="119063"/>
            <a:chOff x="0" y="0"/>
            <a:chExt cx="1918" cy="75"/>
          </a:xfrm>
        </p:grpSpPr>
        <p:sp>
          <p:nvSpPr>
            <p:cNvPr id="12304" name="Rectangle 16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solidFill>
              <a:srgbClr val="002E53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de-DE" b="0">
                <a:latin typeface="Arial" charset="0"/>
                <a:ea typeface="ヒラギノ角ゴ ProN W3" charset="-128"/>
                <a:cs typeface="+mn-cs"/>
                <a:sym typeface="Arial" charset="0"/>
              </a:endParaRPr>
            </a:p>
          </p:txBody>
        </p:sp>
      </p:grpSp>
      <p:pic>
        <p:nvPicPr>
          <p:cNvPr id="13323" name="Picture 17"/>
          <p:cNvPicPr>
            <a:picLocks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145463" y="6200775"/>
            <a:ext cx="901700" cy="361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306" name="Text Box 1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32675" y="6356350"/>
            <a:ext cx="369888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 b="0">
                <a:solidFill>
                  <a:schemeClr val="tx1"/>
                </a:solidFill>
                <a:latin typeface="Arial" charset="0"/>
                <a:ea typeface="ヒラギノ角ゴ ProN W3" charset="-128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59008542-B30E-4939-9318-E0E617B745A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ransition/>
  <p:hf hdr="0" ftr="0" dt="0"/>
  <p:txStyles>
    <p:titleStyle>
      <a:lvl1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2pPr>
      <a:lvl3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3pPr>
      <a:lvl4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4pPr>
      <a:lvl5pPr marL="119063" indent="-119063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5pPr>
      <a:lvl6pPr marL="5762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10334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14906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194786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461963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862013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1262063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719263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2176463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26336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0908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5480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005263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900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34" charset="0"/>
              </a:rPr>
              <a:t>Click to edit Master title style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732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34" charset="0"/>
              </a:rPr>
              <a:t>Second level</a:t>
            </a:r>
          </a:p>
          <a:p>
            <a:pPr lvl="2"/>
            <a:r>
              <a:rPr lang="en-US">
                <a:sym typeface="Arial" pitchFamily="34" charset="0"/>
              </a:rPr>
              <a:t>Third level</a:t>
            </a:r>
          </a:p>
          <a:p>
            <a:pPr lvl="3"/>
            <a:r>
              <a:rPr lang="en-US">
                <a:sym typeface="Arial Italic"/>
              </a:rPr>
              <a:t>Fourth level</a:t>
            </a:r>
          </a:p>
          <a:p>
            <a:pPr lvl="4"/>
            <a:r>
              <a:rPr lang="en-US">
                <a:sym typeface="Arial Italic"/>
              </a:rPr>
              <a:t>Fifth level</a:t>
            </a:r>
          </a:p>
        </p:txBody>
      </p:sp>
      <p:sp>
        <p:nvSpPr>
          <p:cNvPr id="1331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537575" y="6592888"/>
            <a:ext cx="282575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rgbClr val="003366"/>
                </a:solidFill>
                <a:latin typeface="Arial" charset="0"/>
                <a:ea typeface="ヒラギノ角ゴ ProN W3" charset="-128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F45AAAE9-97DB-4A18-A209-8F012517640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13316" name="Rectangle 4"/>
          <p:cNvSpPr>
            <a:spLocks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de-DE" b="0">
              <a:latin typeface="Arial" charset="0"/>
              <a:ea typeface="ヒラギノ角ゴ ProN W3" charset="-128"/>
              <a:cs typeface="+mn-cs"/>
              <a:sym typeface="Arial" charset="0"/>
            </a:endParaRPr>
          </a:p>
        </p:txBody>
      </p:sp>
      <p:sp>
        <p:nvSpPr>
          <p:cNvPr id="13317" name="Rectangle 5"/>
          <p:cNvSpPr>
            <a:spLocks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de-DE" b="0">
              <a:latin typeface="Arial" charset="0"/>
              <a:ea typeface="ヒラギノ角ゴ ProN W3" charset="-128"/>
              <a:cs typeface="+mn-cs"/>
              <a:sym typeface="Arial" charset="0"/>
            </a:endParaRPr>
          </a:p>
        </p:txBody>
      </p:sp>
      <p:sp>
        <p:nvSpPr>
          <p:cNvPr id="13318" name="Rectangle 6"/>
          <p:cNvSpPr>
            <a:spLocks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de-DE" b="0">
              <a:latin typeface="Arial" charset="0"/>
              <a:ea typeface="ヒラギノ角ゴ ProN W3" charset="-128"/>
              <a:cs typeface="+mn-cs"/>
              <a:sym typeface="Arial" charset="0"/>
            </a:endParaRPr>
          </a:p>
        </p:txBody>
      </p:sp>
      <p:sp>
        <p:nvSpPr>
          <p:cNvPr id="13319" name="Rectangle 7"/>
          <p:cNvSpPr>
            <a:spLocks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66CC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de-DE" b="0">
              <a:latin typeface="Arial" charset="0"/>
              <a:ea typeface="ヒラギノ角ゴ ProN W3" charset="-128"/>
              <a:cs typeface="+mn-cs"/>
              <a:sym typeface="Arial" charset="0"/>
            </a:endParaRPr>
          </a:p>
        </p:txBody>
      </p:sp>
      <p:sp>
        <p:nvSpPr>
          <p:cNvPr id="13320" name="Rectangle 8"/>
          <p:cNvSpPr>
            <a:spLocks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66CC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de-DE" b="0">
              <a:latin typeface="Arial" charset="0"/>
              <a:ea typeface="ヒラギノ角ゴ ProN W3" charset="-128"/>
              <a:cs typeface="+mn-cs"/>
              <a:sym typeface="Arial" charset="0"/>
            </a:endParaRPr>
          </a:p>
        </p:txBody>
      </p:sp>
      <p:sp>
        <p:nvSpPr>
          <p:cNvPr id="13321" name="Rectangle 9"/>
          <p:cNvSpPr>
            <a:spLocks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66CC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de-DE" b="0">
              <a:latin typeface="Arial" charset="0"/>
              <a:ea typeface="ヒラギノ角ゴ ProN W3" charset="-128"/>
              <a:cs typeface="+mn-cs"/>
              <a:sym typeface="Arial" charset="0"/>
            </a:endParaRPr>
          </a:p>
        </p:txBody>
      </p:sp>
      <p:sp>
        <p:nvSpPr>
          <p:cNvPr id="13322" name="Rectangle 10"/>
          <p:cNvSpPr>
            <a:spLocks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66CC"/>
          </a:solidFill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de-DE" b="0">
              <a:latin typeface="Arial" charset="0"/>
              <a:ea typeface="ヒラギノ角ゴ ProN W3" charset="-128"/>
              <a:cs typeface="+mn-cs"/>
              <a:sym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+mj-lt"/>
          <a:ea typeface="+mj-ea"/>
          <a:cs typeface="+mj-cs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charset="0"/>
          <a:ea typeface="ヒラギノ角ゴ ProN W3" charset="-128"/>
          <a:cs typeface="ヒラギノ角ゴ ProN W3" charset="-128"/>
          <a:sym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3366"/>
          </a:solidFill>
          <a:latin typeface="Arial" charset="0"/>
          <a:ea typeface="ヒラギノ角ゴ ProN W3" charset="-128"/>
          <a:cs typeface="ヒラギノ角ゴ ProN W3" charset="-128"/>
          <a:sym typeface="Arial" charset="0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  <a:sym typeface="Arial" pitchFamily="34" charset="0"/>
        </a:defRPr>
      </a:lvl1pPr>
      <a:lvl2pPr marL="419100" indent="-266700" algn="l" rtl="0" eaLnBrk="0" fontAlgn="base" hangingPunct="0">
        <a:spcBef>
          <a:spcPts val="500"/>
        </a:spcBef>
        <a:spcAft>
          <a:spcPct val="0"/>
        </a:spcAft>
        <a:buClr>
          <a:srgbClr val="FF9900"/>
        </a:buClr>
        <a:buSzPct val="137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14350" indent="400050" algn="l" rtl="0" eaLnBrk="0" fontAlgn="base" hangingPunct="0">
        <a:spcBef>
          <a:spcPts val="400"/>
        </a:spcBef>
        <a:spcAft>
          <a:spcPct val="0"/>
        </a:spcAft>
        <a:buClr>
          <a:srgbClr val="FF9900"/>
        </a:buClr>
        <a:buSzPct val="137000"/>
        <a:buFont typeface="Wingdings" pitchFamily="2" charset="2"/>
        <a:defRPr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693738" indent="677863" algn="l" rtl="0" eaLnBrk="0" fontAlgn="base" hangingPunct="0">
        <a:spcBef>
          <a:spcPts val="400"/>
        </a:spcBef>
        <a:spcAft>
          <a:spcPct val="0"/>
        </a:spcAft>
        <a:buClr>
          <a:srgbClr val="FF9900"/>
        </a:buClr>
        <a:buSzPct val="137000"/>
        <a:buFont typeface="Wingdings" pitchFamily="2" charset="2"/>
        <a:defRPr sz="1600">
          <a:solidFill>
            <a:srgbClr val="990000"/>
          </a:solidFill>
          <a:latin typeface="Arial Italic" charset="0"/>
          <a:ea typeface="+mn-ea"/>
          <a:cs typeface="+mn-cs"/>
          <a:sym typeface="Arial Italic"/>
        </a:defRPr>
      </a:lvl4pPr>
      <a:lvl5pPr marL="895350" indent="933450" algn="l" rtl="0" eaLnBrk="0" fontAlgn="base" hangingPunct="0">
        <a:spcBef>
          <a:spcPts val="400"/>
        </a:spcBef>
        <a:spcAft>
          <a:spcPct val="0"/>
        </a:spcAft>
        <a:buClr>
          <a:srgbClr val="FF9900"/>
        </a:buClr>
        <a:buSzPct val="137000"/>
        <a:buFont typeface="Wingdings" pitchFamily="2" charset="2"/>
        <a:defRPr sz="1600">
          <a:solidFill>
            <a:srgbClr val="0066CC"/>
          </a:solidFill>
          <a:latin typeface="Arial Italic" charset="0"/>
          <a:ea typeface="+mn-ea"/>
          <a:cs typeface="+mn-cs"/>
          <a:sym typeface="Arial Italic"/>
        </a:defRPr>
      </a:lvl5pPr>
      <a:lvl6pPr marL="1352550" algn="l" rtl="0" fontAlgn="base">
        <a:spcBef>
          <a:spcPts val="400"/>
        </a:spcBef>
        <a:spcAft>
          <a:spcPct val="0"/>
        </a:spcAft>
        <a:buClr>
          <a:srgbClr val="FF9900"/>
        </a:buClr>
        <a:buSzPct val="137000"/>
        <a:buFont typeface="Wingdings" charset="2"/>
        <a:defRPr sz="1600">
          <a:solidFill>
            <a:srgbClr val="0066CC"/>
          </a:solidFill>
          <a:latin typeface="Arial Italic" charset="0"/>
          <a:ea typeface="+mn-ea"/>
          <a:cs typeface="+mn-cs"/>
          <a:sym typeface="Arial Italic" charset="0"/>
        </a:defRPr>
      </a:lvl6pPr>
      <a:lvl7pPr marL="1809750" algn="l" rtl="0" fontAlgn="base">
        <a:spcBef>
          <a:spcPts val="400"/>
        </a:spcBef>
        <a:spcAft>
          <a:spcPct val="0"/>
        </a:spcAft>
        <a:buClr>
          <a:srgbClr val="FF9900"/>
        </a:buClr>
        <a:buSzPct val="137000"/>
        <a:buFont typeface="Wingdings" charset="2"/>
        <a:defRPr sz="1600">
          <a:solidFill>
            <a:srgbClr val="0066CC"/>
          </a:solidFill>
          <a:latin typeface="Arial Italic" charset="0"/>
          <a:ea typeface="+mn-ea"/>
          <a:cs typeface="+mn-cs"/>
          <a:sym typeface="Arial Italic" charset="0"/>
        </a:defRPr>
      </a:lvl7pPr>
      <a:lvl8pPr marL="2266950" algn="l" rtl="0" fontAlgn="base">
        <a:spcBef>
          <a:spcPts val="400"/>
        </a:spcBef>
        <a:spcAft>
          <a:spcPct val="0"/>
        </a:spcAft>
        <a:buClr>
          <a:srgbClr val="FF9900"/>
        </a:buClr>
        <a:buSzPct val="137000"/>
        <a:buFont typeface="Wingdings" charset="2"/>
        <a:defRPr sz="1600">
          <a:solidFill>
            <a:srgbClr val="0066CC"/>
          </a:solidFill>
          <a:latin typeface="Arial Italic" charset="0"/>
          <a:ea typeface="+mn-ea"/>
          <a:cs typeface="+mn-cs"/>
          <a:sym typeface="Arial Italic" charset="0"/>
        </a:defRPr>
      </a:lvl8pPr>
      <a:lvl9pPr marL="2724150" algn="l" rtl="0" fontAlgn="base">
        <a:spcBef>
          <a:spcPts val="400"/>
        </a:spcBef>
        <a:spcAft>
          <a:spcPct val="0"/>
        </a:spcAft>
        <a:buClr>
          <a:srgbClr val="FF9900"/>
        </a:buClr>
        <a:buSzPct val="137000"/>
        <a:buFont typeface="Wingdings" charset="2"/>
        <a:defRPr sz="1600">
          <a:solidFill>
            <a:srgbClr val="0066CC"/>
          </a:solidFill>
          <a:latin typeface="Arial Italic" charset="0"/>
          <a:ea typeface="+mn-ea"/>
          <a:cs typeface="+mn-cs"/>
          <a:sym typeface="Arial Italic" charset="0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7.emf"/><Relationship Id="rId7" Type="http://schemas.openxmlformats.org/officeDocument/2006/relationships/image" Target="../media/image3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7.xml"/><Relationship Id="rId6" Type="http://schemas.openxmlformats.org/officeDocument/2006/relationships/hyperlink" Target="https://twitter.com/LRC_Mainz" TargetMode="External"/><Relationship Id="rId5" Type="http://schemas.openxmlformats.org/officeDocument/2006/relationships/hyperlink" Target="http://www.lrc-project.eu/" TargetMode="Externa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947232" y="660231"/>
            <a:ext cx="44845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de-DE" sz="2400" b="0" dirty="0"/>
              <a:t>Mustapha </a:t>
            </a:r>
            <a:r>
              <a:rPr lang="en-US" sz="2400" b="0" dirty="0" err="1"/>
              <a:t>Laatiaoui</a:t>
            </a:r>
            <a:endParaRPr lang="en-US" sz="2400" b="0" dirty="0"/>
          </a:p>
          <a:p>
            <a:pPr fontAlgn="auto">
              <a:spcAft>
                <a:spcPts val="0"/>
              </a:spcAft>
            </a:pPr>
            <a:r>
              <a:rPr lang="en-US" sz="2000" b="0" cap="small" dirty="0"/>
              <a:t>Johannes Gutenberg University, Mainz</a:t>
            </a:r>
            <a:endParaRPr lang="de-DE" sz="2000" b="0" cap="small" dirty="0">
              <a:latin typeface="AR BLANCA" panose="02000000000000000000" pitchFamily="2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08414" y="2378540"/>
            <a:ext cx="7927171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</a:pPr>
            <a:endParaRPr lang="en-US" sz="2800" b="0" cap="small" dirty="0">
              <a:solidFill>
                <a:srgbClr val="E16C3D"/>
              </a:solidFill>
            </a:endParaRPr>
          </a:p>
          <a:p>
            <a:pPr algn="ctr" fontAlgn="auto">
              <a:spcAft>
                <a:spcPts val="0"/>
              </a:spcAft>
            </a:pPr>
            <a:r>
              <a:rPr lang="en-US" sz="2800" cap="small" dirty="0">
                <a:solidFill>
                  <a:srgbClr val="E16C3D"/>
                </a:solidFill>
              </a:rPr>
              <a:t>EUROPEAN RESEARCH COUNCIL WEBINAR</a:t>
            </a:r>
          </a:p>
          <a:p>
            <a:pPr algn="ctr" fontAlgn="auto">
              <a:spcAft>
                <a:spcPts val="0"/>
              </a:spcAft>
            </a:pPr>
            <a:r>
              <a:rPr lang="en-US" sz="2800" cap="small" dirty="0">
                <a:solidFill>
                  <a:srgbClr val="E16C3D"/>
                </a:solidFill>
              </a:rPr>
              <a:t>FOR RESEARCHERS IN AFRIKA</a:t>
            </a:r>
          </a:p>
          <a:p>
            <a:pPr algn="ctr" fontAlgn="auto">
              <a:spcAft>
                <a:spcPts val="0"/>
              </a:spcAft>
            </a:pPr>
            <a:r>
              <a:rPr lang="en-US" sz="2800" b="0" cap="small" dirty="0">
                <a:solidFill>
                  <a:srgbClr val="E16C3D"/>
                </a:solidFill>
              </a:rPr>
              <a:t>Grantees’ experience</a:t>
            </a:r>
          </a:p>
        </p:txBody>
      </p:sp>
      <p:sp>
        <p:nvSpPr>
          <p:cNvPr id="18" name="Rechteck 17"/>
          <p:cNvSpPr/>
          <p:nvPr/>
        </p:nvSpPr>
        <p:spPr>
          <a:xfrm>
            <a:off x="1947232" y="1380886"/>
            <a:ext cx="16962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cap="small" dirty="0"/>
              <a:t>November 10</a:t>
            </a:r>
            <a:r>
              <a:rPr lang="en-US" b="0" cap="small" baseline="30000" dirty="0"/>
              <a:t>th</a:t>
            </a:r>
            <a:r>
              <a:rPr lang="en-US" b="0" cap="small" dirty="0"/>
              <a:t>, 2020 </a:t>
            </a:r>
            <a:endParaRPr lang="de-DE" dirty="0"/>
          </a:p>
        </p:txBody>
      </p:sp>
      <p:pic>
        <p:nvPicPr>
          <p:cNvPr id="2" name="Picture 17">
            <a:extLst>
              <a:ext uri="{FF2B5EF4-FFF2-40B4-BE49-F238E27FC236}">
                <a16:creationId xmlns:a16="http://schemas.microsoft.com/office/drawing/2014/main" id="{80DFD18C-F784-4ADF-9C7A-BF7AB5A2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2016" y="4946838"/>
            <a:ext cx="3116506" cy="1731998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55EAF17-5E54-4650-AAA4-7F8A19C78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77" y="4946839"/>
            <a:ext cx="1731998" cy="173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5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945"/>
            <a:ext cx="8062740" cy="60470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06926"/>
            <a:ext cx="9143999" cy="824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dirty="0"/>
              <a:t>State-of-the-art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691883"/>
            <a:ext cx="3044825" cy="119062"/>
            <a:chOff x="0" y="0"/>
            <a:chExt cx="1918" cy="75"/>
          </a:xfrm>
          <a:solidFill>
            <a:schemeClr val="bg1">
              <a:lumMod val="65000"/>
            </a:schemeClr>
          </a:solidFill>
        </p:grpSpPr>
        <p:sp>
          <p:nvSpPr>
            <p:cNvPr id="7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3051968" y="691883"/>
            <a:ext cx="6094413" cy="119856"/>
            <a:chOff x="0" y="0"/>
            <a:chExt cx="3839" cy="7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9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168651" y="872992"/>
            <a:ext cx="7802230" cy="984583"/>
            <a:chOff x="157668" y="1362332"/>
            <a:chExt cx="13713980" cy="2247260"/>
          </a:xfrm>
        </p:grpSpPr>
        <p:sp>
          <p:nvSpPr>
            <p:cNvPr id="16" name="Abgerundetes Rechteck 15"/>
            <p:cNvSpPr/>
            <p:nvPr/>
          </p:nvSpPr>
          <p:spPr>
            <a:xfrm>
              <a:off x="157668" y="1366691"/>
              <a:ext cx="13426799" cy="224290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178470" y="1362332"/>
              <a:ext cx="13693178" cy="2107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0" dirty="0">
                  <a:solidFill>
                    <a:schemeClr val="tx1"/>
                  </a:solidFill>
                </a:rPr>
                <a:t>Atomic experimental data completely missing</a:t>
              </a:r>
            </a:p>
            <a:p>
              <a:pPr marL="742950" lvl="1" indent="-285750">
                <a:buFont typeface="Wingdings" panose="05000000000000000000" pitchFamily="2" charset="2"/>
                <a:buChar char="è"/>
              </a:pPr>
              <a:r>
                <a:rPr lang="en-US" sz="1800" dirty="0">
                  <a:solidFill>
                    <a:schemeClr val="tx1"/>
                  </a:solidFill>
                </a:rPr>
                <a:t>High-accuracy</a:t>
              </a:r>
              <a:r>
                <a:rPr lang="en-US" sz="1800" b="0" dirty="0">
                  <a:solidFill>
                    <a:schemeClr val="tx1"/>
                  </a:solidFill>
                </a:rPr>
                <a:t> atomic modeling &amp;</a:t>
              </a:r>
            </a:p>
            <a:p>
              <a:pPr marL="742950" lvl="1" indent="-285750">
                <a:buFont typeface="Wingdings" panose="05000000000000000000" pitchFamily="2" charset="2"/>
                <a:buChar char="è"/>
              </a:pPr>
              <a:r>
                <a:rPr lang="en-US" sz="1800" dirty="0">
                  <a:solidFill>
                    <a:schemeClr val="tx1"/>
                  </a:solidFill>
                </a:rPr>
                <a:t>Extremely-sensitive</a:t>
              </a:r>
              <a:r>
                <a:rPr lang="en-US" sz="1800" b="0" dirty="0">
                  <a:solidFill>
                    <a:schemeClr val="tx1"/>
                  </a:solidFill>
                </a:rPr>
                <a:t> experiments (one-atom-at-a-time) required</a:t>
              </a:r>
            </a:p>
          </p:txBody>
        </p:sp>
      </p:grpSp>
      <p:sp>
        <p:nvSpPr>
          <p:cNvPr id="18" name="Rechteck 17"/>
          <p:cNvSpPr/>
          <p:nvPr/>
        </p:nvSpPr>
        <p:spPr>
          <a:xfrm>
            <a:off x="3675646" y="6458194"/>
            <a:ext cx="2511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  <a:sym typeface="Wingdings" panose="05000000000000000000" pitchFamily="2" charset="2"/>
              </a:rPr>
              <a:t>Fluorescence detection</a:t>
            </a:r>
            <a:endParaRPr lang="de-DE" sz="1800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3754782" y="3798687"/>
            <a:ext cx="2319766" cy="2675645"/>
            <a:chOff x="1375038" y="2747531"/>
            <a:chExt cx="2319766" cy="2675645"/>
          </a:xfrm>
        </p:grpSpPr>
        <p:sp>
          <p:nvSpPr>
            <p:cNvPr id="20" name="Abgerundetes Rechteck 19"/>
            <p:cNvSpPr/>
            <p:nvPr/>
          </p:nvSpPr>
          <p:spPr>
            <a:xfrm>
              <a:off x="1375038" y="2747740"/>
              <a:ext cx="2319766" cy="267543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1" name="Gruppieren 20"/>
            <p:cNvGrpSpPr/>
            <p:nvPr/>
          </p:nvGrpSpPr>
          <p:grpSpPr>
            <a:xfrm>
              <a:off x="1985430" y="2747531"/>
              <a:ext cx="1131000" cy="2368733"/>
              <a:chOff x="890289" y="3892304"/>
              <a:chExt cx="1543857" cy="2806524"/>
            </a:xfrm>
          </p:grpSpPr>
          <p:cxnSp>
            <p:nvCxnSpPr>
              <p:cNvPr id="29" name="Gerader Verbinder 28"/>
              <p:cNvCxnSpPr/>
              <p:nvPr/>
            </p:nvCxnSpPr>
            <p:spPr>
              <a:xfrm>
                <a:off x="890289" y="6698827"/>
                <a:ext cx="642837" cy="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r Verbinder 29"/>
              <p:cNvCxnSpPr/>
              <p:nvPr/>
            </p:nvCxnSpPr>
            <p:spPr>
              <a:xfrm>
                <a:off x="1346665" y="5602291"/>
                <a:ext cx="642837" cy="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Gerader Verbinder 30"/>
              <p:cNvCxnSpPr/>
              <p:nvPr/>
            </p:nvCxnSpPr>
            <p:spPr>
              <a:xfrm>
                <a:off x="1791309" y="6336972"/>
                <a:ext cx="642837" cy="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/>
              <p:cNvCxnSpPr/>
              <p:nvPr/>
            </p:nvCxnSpPr>
            <p:spPr>
              <a:xfrm>
                <a:off x="1791308" y="6391487"/>
                <a:ext cx="642837" cy="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32"/>
              <p:cNvCxnSpPr/>
              <p:nvPr/>
            </p:nvCxnSpPr>
            <p:spPr>
              <a:xfrm>
                <a:off x="1791307" y="6282457"/>
                <a:ext cx="642837" cy="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/>
              <p:cNvCxnSpPr/>
              <p:nvPr/>
            </p:nvCxnSpPr>
            <p:spPr>
              <a:xfrm>
                <a:off x="1346665" y="4447633"/>
                <a:ext cx="642837" cy="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Freihandform 34"/>
              <p:cNvSpPr/>
              <p:nvPr/>
            </p:nvSpPr>
            <p:spPr>
              <a:xfrm rot="10800000">
                <a:off x="1673618" y="5605151"/>
                <a:ext cx="532015" cy="731821"/>
              </a:xfrm>
              <a:custGeom>
                <a:avLst/>
                <a:gdLst>
                  <a:gd name="connsiteX0" fmla="*/ 0 w 532015"/>
                  <a:gd name="connsiteY0" fmla="*/ 0 h 656705"/>
                  <a:gd name="connsiteX1" fmla="*/ 133004 w 532015"/>
                  <a:gd name="connsiteY1" fmla="*/ 58189 h 656705"/>
                  <a:gd name="connsiteX2" fmla="*/ 74815 w 532015"/>
                  <a:gd name="connsiteY2" fmla="*/ 216131 h 656705"/>
                  <a:gd name="connsiteX3" fmla="*/ 282633 w 532015"/>
                  <a:gd name="connsiteY3" fmla="*/ 224443 h 656705"/>
                  <a:gd name="connsiteX4" fmla="*/ 207819 w 532015"/>
                  <a:gd name="connsiteY4" fmla="*/ 415636 h 656705"/>
                  <a:gd name="connsiteX5" fmla="*/ 423949 w 532015"/>
                  <a:gd name="connsiteY5" fmla="*/ 423949 h 656705"/>
                  <a:gd name="connsiteX6" fmla="*/ 382386 w 532015"/>
                  <a:gd name="connsiteY6" fmla="*/ 581891 h 656705"/>
                  <a:gd name="connsiteX7" fmla="*/ 507077 w 532015"/>
                  <a:gd name="connsiteY7" fmla="*/ 615142 h 656705"/>
                  <a:gd name="connsiteX8" fmla="*/ 532015 w 532015"/>
                  <a:gd name="connsiteY8" fmla="*/ 656705 h 656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2015" h="656705">
                    <a:moveTo>
                      <a:pt x="0" y="0"/>
                    </a:moveTo>
                    <a:cubicBezTo>
                      <a:pt x="60267" y="11083"/>
                      <a:pt x="120535" y="22167"/>
                      <a:pt x="133004" y="58189"/>
                    </a:cubicBezTo>
                    <a:cubicBezTo>
                      <a:pt x="145473" y="94211"/>
                      <a:pt x="49877" y="188422"/>
                      <a:pt x="74815" y="216131"/>
                    </a:cubicBezTo>
                    <a:cubicBezTo>
                      <a:pt x="99753" y="243840"/>
                      <a:pt x="260466" y="191192"/>
                      <a:pt x="282633" y="224443"/>
                    </a:cubicBezTo>
                    <a:cubicBezTo>
                      <a:pt x="304800" y="257694"/>
                      <a:pt x="184266" y="382385"/>
                      <a:pt x="207819" y="415636"/>
                    </a:cubicBezTo>
                    <a:cubicBezTo>
                      <a:pt x="231372" y="448887"/>
                      <a:pt x="394855" y="396240"/>
                      <a:pt x="423949" y="423949"/>
                    </a:cubicBezTo>
                    <a:cubicBezTo>
                      <a:pt x="453043" y="451658"/>
                      <a:pt x="368531" y="550026"/>
                      <a:pt x="382386" y="581891"/>
                    </a:cubicBezTo>
                    <a:cubicBezTo>
                      <a:pt x="396241" y="613756"/>
                      <a:pt x="482139" y="602673"/>
                      <a:pt x="507077" y="615142"/>
                    </a:cubicBezTo>
                    <a:cubicBezTo>
                      <a:pt x="532015" y="627611"/>
                      <a:pt x="532015" y="642158"/>
                      <a:pt x="532015" y="65670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headEnd type="stealth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Textfeld 35"/>
              <p:cNvSpPr txBox="1"/>
              <p:nvPr/>
            </p:nvSpPr>
            <p:spPr>
              <a:xfrm>
                <a:off x="1032501" y="3892304"/>
                <a:ext cx="1260818" cy="328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="0" dirty="0" err="1"/>
                  <a:t>Continuum</a:t>
                </a:r>
                <a:endParaRPr lang="de-DE" b="0" dirty="0"/>
              </a:p>
            </p:txBody>
          </p:sp>
        </p:grpSp>
        <p:sp>
          <p:nvSpPr>
            <p:cNvPr id="22" name="Rechteck 21"/>
            <p:cNvSpPr/>
            <p:nvPr/>
          </p:nvSpPr>
          <p:spPr>
            <a:xfrm>
              <a:off x="2323758" y="3033900"/>
              <a:ext cx="474369" cy="165054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rgbClr val="C6D9F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Freihandform 22"/>
            <p:cNvSpPr/>
            <p:nvPr/>
          </p:nvSpPr>
          <p:spPr>
            <a:xfrm rot="13325481">
              <a:off x="2164082" y="4232820"/>
              <a:ext cx="389744" cy="824061"/>
            </a:xfrm>
            <a:custGeom>
              <a:avLst/>
              <a:gdLst>
                <a:gd name="connsiteX0" fmla="*/ 0 w 532015"/>
                <a:gd name="connsiteY0" fmla="*/ 0 h 656705"/>
                <a:gd name="connsiteX1" fmla="*/ 133004 w 532015"/>
                <a:gd name="connsiteY1" fmla="*/ 58189 h 656705"/>
                <a:gd name="connsiteX2" fmla="*/ 74815 w 532015"/>
                <a:gd name="connsiteY2" fmla="*/ 216131 h 656705"/>
                <a:gd name="connsiteX3" fmla="*/ 282633 w 532015"/>
                <a:gd name="connsiteY3" fmla="*/ 224443 h 656705"/>
                <a:gd name="connsiteX4" fmla="*/ 207819 w 532015"/>
                <a:gd name="connsiteY4" fmla="*/ 415636 h 656705"/>
                <a:gd name="connsiteX5" fmla="*/ 423949 w 532015"/>
                <a:gd name="connsiteY5" fmla="*/ 423949 h 656705"/>
                <a:gd name="connsiteX6" fmla="*/ 382386 w 532015"/>
                <a:gd name="connsiteY6" fmla="*/ 581891 h 656705"/>
                <a:gd name="connsiteX7" fmla="*/ 507077 w 532015"/>
                <a:gd name="connsiteY7" fmla="*/ 615142 h 656705"/>
                <a:gd name="connsiteX8" fmla="*/ 532015 w 532015"/>
                <a:gd name="connsiteY8" fmla="*/ 656705 h 65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015" h="656705">
                  <a:moveTo>
                    <a:pt x="0" y="0"/>
                  </a:moveTo>
                  <a:cubicBezTo>
                    <a:pt x="60267" y="11083"/>
                    <a:pt x="120535" y="22167"/>
                    <a:pt x="133004" y="58189"/>
                  </a:cubicBezTo>
                  <a:cubicBezTo>
                    <a:pt x="145473" y="94211"/>
                    <a:pt x="49877" y="188422"/>
                    <a:pt x="74815" y="216131"/>
                  </a:cubicBezTo>
                  <a:cubicBezTo>
                    <a:pt x="99753" y="243840"/>
                    <a:pt x="260466" y="191192"/>
                    <a:pt x="282633" y="224443"/>
                  </a:cubicBezTo>
                  <a:cubicBezTo>
                    <a:pt x="304800" y="257694"/>
                    <a:pt x="184266" y="382385"/>
                    <a:pt x="207819" y="415636"/>
                  </a:cubicBezTo>
                  <a:cubicBezTo>
                    <a:pt x="231372" y="448887"/>
                    <a:pt x="394855" y="396240"/>
                    <a:pt x="423949" y="423949"/>
                  </a:cubicBezTo>
                  <a:cubicBezTo>
                    <a:pt x="453043" y="451658"/>
                    <a:pt x="368531" y="550026"/>
                    <a:pt x="382386" y="581891"/>
                  </a:cubicBezTo>
                  <a:cubicBezTo>
                    <a:pt x="396241" y="613756"/>
                    <a:pt x="482139" y="602673"/>
                    <a:pt x="507077" y="615142"/>
                  </a:cubicBezTo>
                  <a:cubicBezTo>
                    <a:pt x="532015" y="627611"/>
                    <a:pt x="532015" y="642158"/>
                    <a:pt x="532015" y="65670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4" name="Gerader Verbinder 23"/>
            <p:cNvCxnSpPr/>
            <p:nvPr/>
          </p:nvCxnSpPr>
          <p:spPr>
            <a:xfrm rot="20329958">
              <a:off x="3288288" y="4143842"/>
              <a:ext cx="324198" cy="126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/>
            <p:cNvCxnSpPr/>
            <p:nvPr/>
          </p:nvCxnSpPr>
          <p:spPr>
            <a:xfrm rot="20329958" flipV="1">
              <a:off x="3330904" y="4253900"/>
              <a:ext cx="324198" cy="126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Ellipse 25"/>
            <p:cNvSpPr/>
            <p:nvPr/>
          </p:nvSpPr>
          <p:spPr>
            <a:xfrm rot="20329958">
              <a:off x="3298371" y="4199937"/>
              <a:ext cx="114795" cy="2050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/>
            <p:cNvSpPr/>
            <p:nvPr/>
          </p:nvSpPr>
          <p:spPr>
            <a:xfrm rot="20329958">
              <a:off x="3305886" y="4265496"/>
              <a:ext cx="39369" cy="973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Freihandform 27"/>
            <p:cNvSpPr/>
            <p:nvPr/>
          </p:nvSpPr>
          <p:spPr>
            <a:xfrm rot="13323930">
              <a:off x="2356566" y="3668348"/>
              <a:ext cx="389744" cy="421543"/>
            </a:xfrm>
            <a:custGeom>
              <a:avLst/>
              <a:gdLst>
                <a:gd name="connsiteX0" fmla="*/ 0 w 532015"/>
                <a:gd name="connsiteY0" fmla="*/ 0 h 656705"/>
                <a:gd name="connsiteX1" fmla="*/ 133004 w 532015"/>
                <a:gd name="connsiteY1" fmla="*/ 58189 h 656705"/>
                <a:gd name="connsiteX2" fmla="*/ 74815 w 532015"/>
                <a:gd name="connsiteY2" fmla="*/ 216131 h 656705"/>
                <a:gd name="connsiteX3" fmla="*/ 282633 w 532015"/>
                <a:gd name="connsiteY3" fmla="*/ 224443 h 656705"/>
                <a:gd name="connsiteX4" fmla="*/ 207819 w 532015"/>
                <a:gd name="connsiteY4" fmla="*/ 415636 h 656705"/>
                <a:gd name="connsiteX5" fmla="*/ 423949 w 532015"/>
                <a:gd name="connsiteY5" fmla="*/ 423949 h 656705"/>
                <a:gd name="connsiteX6" fmla="*/ 382386 w 532015"/>
                <a:gd name="connsiteY6" fmla="*/ 581891 h 656705"/>
                <a:gd name="connsiteX7" fmla="*/ 507077 w 532015"/>
                <a:gd name="connsiteY7" fmla="*/ 615142 h 656705"/>
                <a:gd name="connsiteX8" fmla="*/ 532015 w 532015"/>
                <a:gd name="connsiteY8" fmla="*/ 656705 h 65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015" h="656705">
                  <a:moveTo>
                    <a:pt x="0" y="0"/>
                  </a:moveTo>
                  <a:cubicBezTo>
                    <a:pt x="60267" y="11083"/>
                    <a:pt x="120535" y="22167"/>
                    <a:pt x="133004" y="58189"/>
                  </a:cubicBezTo>
                  <a:cubicBezTo>
                    <a:pt x="145473" y="94211"/>
                    <a:pt x="49877" y="188422"/>
                    <a:pt x="74815" y="216131"/>
                  </a:cubicBezTo>
                  <a:cubicBezTo>
                    <a:pt x="99753" y="243840"/>
                    <a:pt x="260466" y="191192"/>
                    <a:pt x="282633" y="224443"/>
                  </a:cubicBezTo>
                  <a:cubicBezTo>
                    <a:pt x="304800" y="257694"/>
                    <a:pt x="184266" y="382385"/>
                    <a:pt x="207819" y="415636"/>
                  </a:cubicBezTo>
                  <a:cubicBezTo>
                    <a:pt x="231372" y="448887"/>
                    <a:pt x="394855" y="396240"/>
                    <a:pt x="423949" y="423949"/>
                  </a:cubicBezTo>
                  <a:cubicBezTo>
                    <a:pt x="453043" y="451658"/>
                    <a:pt x="368531" y="550026"/>
                    <a:pt x="382386" y="581891"/>
                  </a:cubicBezTo>
                  <a:cubicBezTo>
                    <a:pt x="396241" y="613756"/>
                    <a:pt x="482139" y="602673"/>
                    <a:pt x="507077" y="615142"/>
                  </a:cubicBezTo>
                  <a:cubicBezTo>
                    <a:pt x="532015" y="627611"/>
                    <a:pt x="532015" y="642158"/>
                    <a:pt x="532015" y="656705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stealth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6571513" y="3797956"/>
            <a:ext cx="2319766" cy="2676376"/>
            <a:chOff x="5197840" y="2757680"/>
            <a:chExt cx="2319766" cy="2676376"/>
          </a:xfrm>
        </p:grpSpPr>
        <p:sp>
          <p:nvSpPr>
            <p:cNvPr id="38" name="Abgerundetes Rechteck 37"/>
            <p:cNvSpPr/>
            <p:nvPr/>
          </p:nvSpPr>
          <p:spPr>
            <a:xfrm>
              <a:off x="5197840" y="2758620"/>
              <a:ext cx="2319766" cy="2675436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hteck 38"/>
            <p:cNvSpPr/>
            <p:nvPr/>
          </p:nvSpPr>
          <p:spPr>
            <a:xfrm>
              <a:off x="6127972" y="3044009"/>
              <a:ext cx="474369" cy="165054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rgbClr val="C6D9F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0" name="Gruppieren 39"/>
            <p:cNvGrpSpPr/>
            <p:nvPr/>
          </p:nvGrpSpPr>
          <p:grpSpPr>
            <a:xfrm>
              <a:off x="5791946" y="2757680"/>
              <a:ext cx="1131000" cy="2372937"/>
              <a:chOff x="890289" y="3887323"/>
              <a:chExt cx="1543857" cy="2811505"/>
            </a:xfrm>
          </p:grpSpPr>
          <p:cxnSp>
            <p:nvCxnSpPr>
              <p:cNvPr id="42" name="Gerader Verbinder 41"/>
              <p:cNvCxnSpPr/>
              <p:nvPr/>
            </p:nvCxnSpPr>
            <p:spPr>
              <a:xfrm>
                <a:off x="890289" y="6698827"/>
                <a:ext cx="642837" cy="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r Verbinder 42"/>
              <p:cNvCxnSpPr/>
              <p:nvPr/>
            </p:nvCxnSpPr>
            <p:spPr>
              <a:xfrm>
                <a:off x="1346665" y="5602291"/>
                <a:ext cx="642837" cy="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/>
              <p:cNvCxnSpPr/>
              <p:nvPr/>
            </p:nvCxnSpPr>
            <p:spPr>
              <a:xfrm>
                <a:off x="1791309" y="6336972"/>
                <a:ext cx="642837" cy="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>
              <a:xfrm>
                <a:off x="1791308" y="6391487"/>
                <a:ext cx="642837" cy="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r Verbinder 45"/>
              <p:cNvCxnSpPr/>
              <p:nvPr/>
            </p:nvCxnSpPr>
            <p:spPr>
              <a:xfrm>
                <a:off x="1791307" y="6282457"/>
                <a:ext cx="642837" cy="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 Verbindung mit Pfeil 46"/>
              <p:cNvCxnSpPr/>
              <p:nvPr/>
            </p:nvCxnSpPr>
            <p:spPr>
              <a:xfrm flipV="1">
                <a:off x="1211707" y="5602291"/>
                <a:ext cx="456376" cy="109653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feld 47"/>
              <p:cNvSpPr txBox="1"/>
              <p:nvPr/>
            </p:nvSpPr>
            <p:spPr>
              <a:xfrm>
                <a:off x="928633" y="6012060"/>
                <a:ext cx="362600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="0" i="1" dirty="0"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el-GR" b="0" i="1" dirty="0"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</a:t>
                </a:r>
                <a:endParaRPr lang="de-DE" b="0" i="1" dirty="0"/>
              </a:p>
            </p:txBody>
          </p:sp>
          <p:cxnSp>
            <p:nvCxnSpPr>
              <p:cNvPr id="49" name="Gerader Verbinder 48"/>
              <p:cNvCxnSpPr/>
              <p:nvPr/>
            </p:nvCxnSpPr>
            <p:spPr>
              <a:xfrm>
                <a:off x="1346665" y="4447633"/>
                <a:ext cx="642837" cy="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mit Pfeil 49"/>
              <p:cNvCxnSpPr/>
              <p:nvPr/>
            </p:nvCxnSpPr>
            <p:spPr>
              <a:xfrm flipV="1">
                <a:off x="1662596" y="4300819"/>
                <a:ext cx="5487" cy="129643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feld 50"/>
              <p:cNvSpPr txBox="1"/>
              <p:nvPr/>
            </p:nvSpPr>
            <p:spPr>
              <a:xfrm>
                <a:off x="1043645" y="3887323"/>
                <a:ext cx="1260818" cy="328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="0" dirty="0" err="1"/>
                  <a:t>Continuum</a:t>
                </a:r>
                <a:endParaRPr lang="de-DE" b="0" dirty="0"/>
              </a:p>
            </p:txBody>
          </p:sp>
        </p:grpSp>
        <p:sp>
          <p:nvSpPr>
            <p:cNvPr id="41" name="Textfeld 40"/>
            <p:cNvSpPr txBox="1"/>
            <p:nvPr/>
          </p:nvSpPr>
          <p:spPr>
            <a:xfrm>
              <a:off x="6009606" y="3551087"/>
              <a:ext cx="265634" cy="2337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0" i="1" dirty="0">
                  <a:ea typeface="Tahoma" panose="020B0604030504040204" pitchFamily="34" charset="0"/>
                  <a:cs typeface="Tahoma" panose="020B0604030504040204" pitchFamily="34" charset="0"/>
                </a:rPr>
                <a:t>h</a:t>
              </a:r>
              <a:r>
                <a:rPr lang="el-GR" b="0" i="1" dirty="0">
                  <a:ea typeface="Tahoma" panose="020B0604030504040204" pitchFamily="34" charset="0"/>
                  <a:cs typeface="Tahoma" panose="020B0604030504040204" pitchFamily="34" charset="0"/>
                  <a:sym typeface="Symbol" panose="05050102010706020507" pitchFamily="18" charset="2"/>
                </a:rPr>
                <a:t></a:t>
              </a:r>
              <a:endParaRPr lang="de-DE" b="0" i="1" dirty="0"/>
            </a:p>
          </p:txBody>
        </p:sp>
      </p:grpSp>
      <p:sp>
        <p:nvSpPr>
          <p:cNvPr id="52" name="Rechteck 51"/>
          <p:cNvSpPr/>
          <p:nvPr/>
        </p:nvSpPr>
        <p:spPr>
          <a:xfrm>
            <a:off x="6556934" y="6458194"/>
            <a:ext cx="2317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  <a:sym typeface="Wingdings" panose="05000000000000000000" pitchFamily="2" charset="2"/>
              </a:rPr>
              <a:t>Resonance ionization</a:t>
            </a:r>
          </a:p>
        </p:txBody>
      </p:sp>
      <p:sp>
        <p:nvSpPr>
          <p:cNvPr id="53" name="Rechteck 52"/>
          <p:cNvSpPr/>
          <p:nvPr/>
        </p:nvSpPr>
        <p:spPr>
          <a:xfrm>
            <a:off x="8165823" y="4796477"/>
            <a:ext cx="9685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???</a:t>
            </a:r>
            <a:endParaRPr lang="de-DE" sz="3600" dirty="0">
              <a:solidFill>
                <a:srgbClr val="FF0000"/>
              </a:solidFill>
            </a:endParaRPr>
          </a:p>
        </p:txBody>
      </p:sp>
      <p:cxnSp>
        <p:nvCxnSpPr>
          <p:cNvPr id="54" name="Gerader Verbinder 53"/>
          <p:cNvCxnSpPr/>
          <p:nvPr/>
        </p:nvCxnSpPr>
        <p:spPr>
          <a:xfrm flipH="1">
            <a:off x="3641515" y="3758051"/>
            <a:ext cx="2515915" cy="27001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 flipH="1" flipV="1">
            <a:off x="3641516" y="3764954"/>
            <a:ext cx="2502802" cy="27093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hteck 55"/>
          <p:cNvSpPr/>
          <p:nvPr/>
        </p:nvSpPr>
        <p:spPr>
          <a:xfrm>
            <a:off x="7743259" y="3002759"/>
            <a:ext cx="86273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rgbClr val="3C689E"/>
                </a:solidFill>
              </a:rPr>
              <a:t>Z=102</a:t>
            </a:r>
            <a:endParaRPr lang="de-DE" sz="1800" dirty="0">
              <a:solidFill>
                <a:srgbClr val="3C689E"/>
              </a:solidFill>
            </a:endParaRPr>
          </a:p>
        </p:txBody>
      </p:sp>
      <p:sp>
        <p:nvSpPr>
          <p:cNvPr id="57" name="Trapezoid 56"/>
          <p:cNvSpPr/>
          <p:nvPr/>
        </p:nvSpPr>
        <p:spPr>
          <a:xfrm>
            <a:off x="1018478" y="1910575"/>
            <a:ext cx="5330283" cy="1279141"/>
          </a:xfrm>
          <a:prstGeom prst="trapezoid">
            <a:avLst>
              <a:gd name="adj" fmla="val 3162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" name="Gruppieren 11"/>
          <p:cNvGrpSpPr/>
          <p:nvPr/>
        </p:nvGrpSpPr>
        <p:grpSpPr>
          <a:xfrm>
            <a:off x="364273" y="3138946"/>
            <a:ext cx="7285464" cy="369332"/>
            <a:chOff x="364273" y="3138946"/>
            <a:chExt cx="7285464" cy="369332"/>
          </a:xfrm>
        </p:grpSpPr>
        <p:sp>
          <p:nvSpPr>
            <p:cNvPr id="13" name="Rechteck 12"/>
            <p:cNvSpPr/>
            <p:nvPr/>
          </p:nvSpPr>
          <p:spPr>
            <a:xfrm>
              <a:off x="1866726" y="3138946"/>
              <a:ext cx="47019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b-NO" sz="1800" b="0" dirty="0">
                  <a:ea typeface="Tahoma" panose="020B0604030504040204" pitchFamily="34" charset="0"/>
                  <a:cs typeface="Tahoma" panose="020B0604030504040204" pitchFamily="34" charset="0"/>
                </a:rPr>
                <a:t>Laatiaoui </a:t>
              </a:r>
              <a:r>
                <a:rPr lang="nb-NO" sz="1800" b="0" i="1" dirty="0">
                  <a:ea typeface="Tahoma" panose="020B0604030504040204" pitchFamily="34" charset="0"/>
                  <a:cs typeface="Tahoma" panose="020B0604030504040204" pitchFamily="34" charset="0"/>
                </a:rPr>
                <a:t>et al</a:t>
              </a:r>
              <a:r>
                <a:rPr lang="nb-NO" sz="1800" b="0" dirty="0">
                  <a:ea typeface="Tahoma" panose="020B0604030504040204" pitchFamily="34" charset="0"/>
                  <a:cs typeface="Tahoma" panose="020B0604030504040204" pitchFamily="34" charset="0"/>
                </a:rPr>
                <a:t>., Nature, </a:t>
              </a:r>
              <a:r>
                <a:rPr lang="nb-NO" sz="1800" dirty="0">
                  <a:ea typeface="Tahoma" panose="020B0604030504040204" pitchFamily="34" charset="0"/>
                  <a:cs typeface="Tahoma" panose="020B0604030504040204" pitchFamily="34" charset="0"/>
                </a:rPr>
                <a:t>538</a:t>
              </a:r>
              <a:r>
                <a:rPr lang="nb-NO" sz="1800" b="0" dirty="0">
                  <a:ea typeface="Tahoma" panose="020B0604030504040204" pitchFamily="34" charset="0"/>
                  <a:cs typeface="Tahoma" panose="020B0604030504040204" pitchFamily="34" charset="0"/>
                </a:rPr>
                <a:t>:495 (2016)</a:t>
              </a:r>
            </a:p>
          </p:txBody>
        </p:sp>
        <p:cxnSp>
          <p:nvCxnSpPr>
            <p:cNvPr id="14" name="Gerader Verbinder 13"/>
            <p:cNvCxnSpPr/>
            <p:nvPr/>
          </p:nvCxnSpPr>
          <p:spPr>
            <a:xfrm>
              <a:off x="364273" y="3173741"/>
              <a:ext cx="7285464" cy="0"/>
            </a:xfrm>
            <a:prstGeom prst="line">
              <a:avLst/>
            </a:prstGeom>
            <a:ln w="508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Picture 17" descr="Logo&#10;&#10;Description automatically generated">
            <a:extLst>
              <a:ext uri="{FF2B5EF4-FFF2-40B4-BE49-F238E27FC236}">
                <a16:creationId xmlns:a16="http://schemas.microsoft.com/office/drawing/2014/main" id="{B8AB3AAE-9F1C-154C-805C-F83EC4D5E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18" y="-4836"/>
            <a:ext cx="1452280" cy="69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11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uppieren 66"/>
          <p:cNvGrpSpPr/>
          <p:nvPr/>
        </p:nvGrpSpPr>
        <p:grpSpPr>
          <a:xfrm>
            <a:off x="-520753" y="1017570"/>
            <a:ext cx="9852715" cy="7389537"/>
            <a:chOff x="-708715" y="1017570"/>
            <a:chExt cx="9852715" cy="7389537"/>
          </a:xfrm>
        </p:grpSpPr>
        <p:pic>
          <p:nvPicPr>
            <p:cNvPr id="70" name="Grafik 6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8715" y="1017570"/>
              <a:ext cx="9852715" cy="7389537"/>
            </a:xfrm>
            <a:prstGeom prst="rect">
              <a:avLst/>
            </a:prstGeom>
          </p:spPr>
        </p:pic>
        <p:sp>
          <p:nvSpPr>
            <p:cNvPr id="71" name="Textfeld 70"/>
            <p:cNvSpPr txBox="1"/>
            <p:nvPr/>
          </p:nvSpPr>
          <p:spPr>
            <a:xfrm rot="638594">
              <a:off x="314890" y="3803824"/>
              <a:ext cx="13115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 err="1">
                  <a:solidFill>
                    <a:schemeClr val="tx1"/>
                  </a:solidFill>
                </a:rPr>
                <a:t>Production</a:t>
              </a:r>
              <a:endParaRPr lang="de-DE" sz="1600" dirty="0">
                <a:solidFill>
                  <a:schemeClr val="tx1"/>
                </a:solidFill>
              </a:endParaRPr>
            </a:p>
            <a:p>
              <a:pPr algn="ctr"/>
              <a:r>
                <a:rPr lang="de-DE" sz="1600" dirty="0" err="1">
                  <a:solidFill>
                    <a:schemeClr val="tx1"/>
                  </a:solidFill>
                </a:rPr>
                <a:t>separation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73" name="Textfeld 72"/>
            <p:cNvSpPr txBox="1"/>
            <p:nvPr/>
          </p:nvSpPr>
          <p:spPr>
            <a:xfrm rot="611929">
              <a:off x="2333596" y="4109292"/>
              <a:ext cx="10102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 err="1">
                  <a:solidFill>
                    <a:schemeClr val="tx1"/>
                  </a:solidFill>
                </a:rPr>
                <a:t>Slowing</a:t>
              </a:r>
              <a:endParaRPr lang="de-DE" sz="1600" dirty="0">
                <a:solidFill>
                  <a:schemeClr val="tx1"/>
                </a:solidFill>
              </a:endParaRPr>
            </a:p>
            <a:p>
              <a:pPr algn="ctr"/>
              <a:r>
                <a:rPr lang="de-DE" sz="1600" dirty="0">
                  <a:solidFill>
                    <a:schemeClr val="tx1"/>
                  </a:solidFill>
                </a:rPr>
                <a:t>down</a:t>
              </a:r>
            </a:p>
          </p:txBody>
        </p:sp>
        <p:sp>
          <p:nvSpPr>
            <p:cNvPr id="75" name="Textfeld 74"/>
            <p:cNvSpPr txBox="1"/>
            <p:nvPr/>
          </p:nvSpPr>
          <p:spPr>
            <a:xfrm rot="630750">
              <a:off x="4107482" y="4414087"/>
              <a:ext cx="9845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</a:rPr>
                <a:t>Laser</a:t>
              </a:r>
            </a:p>
            <a:p>
              <a:pPr algn="ctr"/>
              <a:r>
                <a:rPr lang="de-DE" sz="1600" dirty="0" err="1">
                  <a:solidFill>
                    <a:schemeClr val="tx1"/>
                  </a:solidFill>
                </a:rPr>
                <a:t>probing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76" name="Textfeld 75"/>
            <p:cNvSpPr txBox="1"/>
            <p:nvPr/>
          </p:nvSpPr>
          <p:spPr>
            <a:xfrm rot="642076">
              <a:off x="5856733" y="4724179"/>
              <a:ext cx="10711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</a:rPr>
                <a:t>Ion</a:t>
              </a:r>
            </a:p>
            <a:p>
              <a:pPr algn="ctr"/>
              <a:r>
                <a:rPr lang="de-DE" sz="1600" dirty="0" err="1">
                  <a:solidFill>
                    <a:schemeClr val="tx1"/>
                  </a:solidFill>
                </a:rPr>
                <a:t>isolation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77" name="Textfeld 76"/>
            <p:cNvSpPr txBox="1"/>
            <p:nvPr/>
          </p:nvSpPr>
          <p:spPr>
            <a:xfrm rot="612343">
              <a:off x="7588486" y="4913191"/>
              <a:ext cx="11833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de-DE" sz="1600" dirty="0">
                <a:solidFill>
                  <a:schemeClr val="tx1"/>
                </a:solidFill>
              </a:endParaRPr>
            </a:p>
            <a:p>
              <a:pPr algn="ctr"/>
              <a:r>
                <a:rPr lang="de-DE" sz="1600" dirty="0" err="1">
                  <a:solidFill>
                    <a:schemeClr val="tx1"/>
                  </a:solidFill>
                </a:rPr>
                <a:t>Detection</a:t>
              </a:r>
              <a:endParaRPr lang="de-DE" sz="1600" dirty="0">
                <a:solidFill>
                  <a:schemeClr val="tx1"/>
                </a:solidFill>
              </a:endParaRPr>
            </a:p>
          </p:txBody>
        </p:sp>
        <p:sp>
          <p:nvSpPr>
            <p:cNvPr id="78" name="Textfeld 77"/>
            <p:cNvSpPr txBox="1"/>
            <p:nvPr/>
          </p:nvSpPr>
          <p:spPr>
            <a:xfrm rot="580089">
              <a:off x="1500173" y="5016785"/>
              <a:ext cx="59875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chemeClr val="tx1"/>
                  </a:solidFill>
                </a:rPr>
                <a:t>ions</a:t>
              </a:r>
              <a:r>
                <a:rPr lang="de-DE" dirty="0">
                  <a:solidFill>
                    <a:schemeClr val="tx1"/>
                  </a:solidFill>
                </a:rPr>
                <a:t>                                 </a:t>
              </a:r>
              <a:r>
                <a:rPr lang="de-DE" dirty="0" err="1">
                  <a:solidFill>
                    <a:schemeClr val="tx1"/>
                  </a:solidFill>
                </a:rPr>
                <a:t>ions</a:t>
              </a:r>
              <a:r>
                <a:rPr lang="de-DE" dirty="0">
                  <a:solidFill>
                    <a:schemeClr val="tx1"/>
                  </a:solidFill>
                </a:rPr>
                <a:t>                                 </a:t>
              </a:r>
              <a:r>
                <a:rPr lang="de-DE" dirty="0" err="1">
                  <a:solidFill>
                    <a:schemeClr val="tx1"/>
                  </a:solidFill>
                </a:rPr>
                <a:t>ions</a:t>
              </a:r>
              <a:r>
                <a:rPr lang="de-DE" dirty="0">
                  <a:solidFill>
                    <a:schemeClr val="tx1"/>
                  </a:solidFill>
                </a:rPr>
                <a:t>                                  </a:t>
              </a:r>
              <a:r>
                <a:rPr lang="de-DE" dirty="0" err="1">
                  <a:solidFill>
                    <a:schemeClr val="tx1"/>
                  </a:solidFill>
                </a:rPr>
                <a:t>ions</a:t>
              </a:r>
              <a:endParaRPr lang="de-DE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691883"/>
            <a:ext cx="3044825" cy="119062"/>
            <a:chOff x="0" y="0"/>
            <a:chExt cx="1918" cy="75"/>
          </a:xfrm>
          <a:solidFill>
            <a:schemeClr val="bg1">
              <a:lumMod val="65000"/>
            </a:schemeClr>
          </a:solidFill>
        </p:grpSpPr>
        <p:sp>
          <p:nvSpPr>
            <p:cNvPr id="4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3051968" y="691883"/>
            <a:ext cx="6094413" cy="119856"/>
            <a:chOff x="0" y="0"/>
            <a:chExt cx="3839" cy="7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6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sp>
        <p:nvSpPr>
          <p:cNvPr id="74" name="Title 1"/>
          <p:cNvSpPr txBox="1">
            <a:spLocks/>
          </p:cNvSpPr>
          <p:nvPr/>
        </p:nvSpPr>
        <p:spPr>
          <a:xfrm>
            <a:off x="0" y="106926"/>
            <a:ext cx="9143999" cy="824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dirty="0"/>
              <a:t>The innovative LRC concept</a:t>
            </a:r>
          </a:p>
        </p:txBody>
      </p:sp>
      <p:pic>
        <p:nvPicPr>
          <p:cNvPr id="36" name="Picture 17" descr="Logo&#10;&#10;Description automatically generated">
            <a:extLst>
              <a:ext uri="{FF2B5EF4-FFF2-40B4-BE49-F238E27FC236}">
                <a16:creationId xmlns:a16="http://schemas.microsoft.com/office/drawing/2014/main" id="{B8AB3AAE-9F1C-154C-805C-F83EC4D5E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18" y="-4836"/>
            <a:ext cx="1452280" cy="696719"/>
          </a:xfrm>
          <a:prstGeom prst="rect">
            <a:avLst/>
          </a:prstGeom>
        </p:spPr>
      </p:pic>
      <p:grpSp>
        <p:nvGrpSpPr>
          <p:cNvPr id="35" name="Group 6">
            <a:extLst>
              <a:ext uri="{FF2B5EF4-FFF2-40B4-BE49-F238E27FC236}">
                <a16:creationId xmlns:a16="http://schemas.microsoft.com/office/drawing/2014/main" id="{024B7E5D-2765-4CC4-A0F7-BE80BDEB47DD}"/>
              </a:ext>
            </a:extLst>
          </p:cNvPr>
          <p:cNvGrpSpPr/>
          <p:nvPr/>
        </p:nvGrpSpPr>
        <p:grpSpPr>
          <a:xfrm>
            <a:off x="1795077" y="2171477"/>
            <a:ext cx="4316435" cy="2910128"/>
            <a:chOff x="1320720" y="2110370"/>
            <a:chExt cx="3762788" cy="2567035"/>
          </a:xfrm>
        </p:grpSpPr>
        <p:grpSp>
          <p:nvGrpSpPr>
            <p:cNvPr id="37" name="Zoom">
              <a:extLst>
                <a:ext uri="{FF2B5EF4-FFF2-40B4-BE49-F238E27FC236}">
                  <a16:creationId xmlns:a16="http://schemas.microsoft.com/office/drawing/2014/main" id="{51C75932-B66E-4AB9-9611-F0064E46D6A9}"/>
                </a:ext>
              </a:extLst>
            </p:cNvPr>
            <p:cNvGrpSpPr/>
            <p:nvPr/>
          </p:nvGrpSpPr>
          <p:grpSpPr>
            <a:xfrm rot="9600000">
              <a:off x="1320720" y="2110370"/>
              <a:ext cx="3762788" cy="2567035"/>
              <a:chOff x="705221" y="2317955"/>
              <a:chExt cx="2890803" cy="1917135"/>
            </a:xfrm>
          </p:grpSpPr>
          <p:sp>
            <p:nvSpPr>
              <p:cNvPr id="39" name="Freeform 58">
                <a:extLst>
                  <a:ext uri="{FF2B5EF4-FFF2-40B4-BE49-F238E27FC236}">
                    <a16:creationId xmlns:a16="http://schemas.microsoft.com/office/drawing/2014/main" id="{426CC194-D0DE-4C8F-BC79-F43C42163124}"/>
                  </a:ext>
                </a:extLst>
              </p:cNvPr>
              <p:cNvSpPr/>
              <p:nvPr/>
            </p:nvSpPr>
            <p:spPr>
              <a:xfrm>
                <a:off x="705014" y="2317599"/>
                <a:ext cx="1665051" cy="1661008"/>
              </a:xfrm>
              <a:custGeom>
                <a:avLst/>
                <a:gdLst/>
                <a:ahLst/>
                <a:cxnLst/>
                <a:rect l="0" t="0" r="0" b="0"/>
                <a:pathLst>
                  <a:path w="1665051" h="1661008">
                    <a:moveTo>
                      <a:pt x="0" y="829960"/>
                    </a:moveTo>
                    <a:cubicBezTo>
                      <a:pt x="0" y="371359"/>
                      <a:pt x="372540" y="0"/>
                      <a:pt x="832599" y="0"/>
                    </a:cubicBezTo>
                    <a:cubicBezTo>
                      <a:pt x="1292273" y="0"/>
                      <a:pt x="1665198" y="371359"/>
                      <a:pt x="1665198" y="829960"/>
                    </a:cubicBezTo>
                    <a:cubicBezTo>
                      <a:pt x="1665198" y="1288178"/>
                      <a:pt x="1292273" y="1659921"/>
                      <a:pt x="832599" y="1659921"/>
                    </a:cubicBezTo>
                    <a:cubicBezTo>
                      <a:pt x="372540" y="1659921"/>
                      <a:pt x="0" y="1288178"/>
                      <a:pt x="0" y="829960"/>
                    </a:cubicBezTo>
                    <a:close/>
                  </a:path>
                </a:pathLst>
              </a:custGeom>
              <a:gradFill>
                <a:gsLst>
                  <a:gs pos="0">
                    <a:srgbClr val="146CA9"/>
                  </a:gs>
                  <a:gs pos="100000">
                    <a:srgbClr val="004F86"/>
                  </a:gs>
                </a:gsLst>
                <a:lin ang="5400000" scaled="0"/>
              </a:gradFill>
              <a:ln w="7600" cap="flat">
                <a:noFill/>
                <a:bevel/>
              </a:ln>
            </p:spPr>
          </p:sp>
          <p:sp>
            <p:nvSpPr>
              <p:cNvPr id="40" name="Freeform 59">
                <a:extLst>
                  <a:ext uri="{FF2B5EF4-FFF2-40B4-BE49-F238E27FC236}">
                    <a16:creationId xmlns:a16="http://schemas.microsoft.com/office/drawing/2014/main" id="{7F3F1ADD-BB6E-4D0E-B19B-47BCDA12B3D0}"/>
                  </a:ext>
                </a:extLst>
              </p:cNvPr>
              <p:cNvSpPr/>
              <p:nvPr/>
            </p:nvSpPr>
            <p:spPr>
              <a:xfrm rot="2700000">
                <a:off x="1842737" y="3995346"/>
                <a:ext cx="1279724" cy="850239"/>
              </a:xfrm>
              <a:custGeom>
                <a:avLst/>
                <a:gdLst/>
                <a:ahLst/>
                <a:cxnLst/>
                <a:rect l="0" t="0" r="0" b="0"/>
                <a:pathLst>
                  <a:path w="1279724" h="850239">
                    <a:moveTo>
                      <a:pt x="58879" y="0"/>
                    </a:moveTo>
                    <a:lnTo>
                      <a:pt x="1214370" y="0"/>
                    </a:lnTo>
                    <a:cubicBezTo>
                      <a:pt x="1246888" y="0"/>
                      <a:pt x="1273249" y="25414"/>
                      <a:pt x="1273249" y="56765"/>
                    </a:cubicBezTo>
                    <a:lnTo>
                      <a:pt x="1273249" y="329945"/>
                    </a:lnTo>
                    <a:cubicBezTo>
                      <a:pt x="1273249" y="361295"/>
                      <a:pt x="1246888" y="386710"/>
                      <a:pt x="1214370" y="386710"/>
                    </a:cubicBezTo>
                    <a:lnTo>
                      <a:pt x="58879" y="386710"/>
                    </a:lnTo>
                    <a:cubicBezTo>
                      <a:pt x="26361" y="386710"/>
                      <a:pt x="0" y="361295"/>
                      <a:pt x="0" y="329945"/>
                    </a:cubicBezTo>
                    <a:lnTo>
                      <a:pt x="0" y="56765"/>
                    </a:lnTo>
                    <a:cubicBezTo>
                      <a:pt x="0" y="25414"/>
                      <a:pt x="26361" y="0"/>
                      <a:pt x="5887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146CA9"/>
                  </a:gs>
                  <a:gs pos="100000">
                    <a:srgbClr val="004A7E"/>
                  </a:gs>
                </a:gsLst>
                <a:lin ang="5400000" scaled="0"/>
              </a:gradFill>
              <a:ln w="7600" cap="flat">
                <a:noFill/>
                <a:bevel/>
              </a:ln>
            </p:spPr>
          </p:sp>
          <p:sp>
            <p:nvSpPr>
              <p:cNvPr id="41" name="Freeform 60">
                <a:extLst>
                  <a:ext uri="{FF2B5EF4-FFF2-40B4-BE49-F238E27FC236}">
                    <a16:creationId xmlns:a16="http://schemas.microsoft.com/office/drawing/2014/main" id="{7AD04088-1839-4415-A80F-AC4E51F329E7}"/>
                  </a:ext>
                </a:extLst>
              </p:cNvPr>
              <p:cNvSpPr/>
              <p:nvPr/>
            </p:nvSpPr>
            <p:spPr>
              <a:xfrm>
                <a:off x="732310" y="2344811"/>
                <a:ext cx="1610459" cy="1606548"/>
              </a:xfrm>
              <a:custGeom>
                <a:avLst/>
                <a:gdLst/>
                <a:ahLst/>
                <a:cxnLst/>
                <a:rect l="0" t="0" r="0" b="0"/>
                <a:pathLst>
                  <a:path w="1610459" h="1606548">
                    <a:moveTo>
                      <a:pt x="0" y="802748"/>
                    </a:moveTo>
                    <a:cubicBezTo>
                      <a:pt x="0" y="359183"/>
                      <a:pt x="360325" y="0"/>
                      <a:pt x="805300" y="0"/>
                    </a:cubicBezTo>
                    <a:cubicBezTo>
                      <a:pt x="1249903" y="0"/>
                      <a:pt x="1610601" y="359183"/>
                      <a:pt x="1610601" y="802748"/>
                    </a:cubicBezTo>
                    <a:cubicBezTo>
                      <a:pt x="1610601" y="1245942"/>
                      <a:pt x="1249903" y="1605496"/>
                      <a:pt x="805300" y="1605496"/>
                    </a:cubicBezTo>
                    <a:cubicBezTo>
                      <a:pt x="360325" y="1605496"/>
                      <a:pt x="0" y="1245942"/>
                      <a:pt x="0" y="80274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3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0"/>
              </a:gradFill>
              <a:ln w="7600" cap="flat">
                <a:noFill/>
                <a:bevel/>
              </a:ln>
            </p:spPr>
          </p:sp>
          <p:sp>
            <p:nvSpPr>
              <p:cNvPr id="42" name="Freeform 61">
                <a:extLst>
                  <a:ext uri="{FF2B5EF4-FFF2-40B4-BE49-F238E27FC236}">
                    <a16:creationId xmlns:a16="http://schemas.microsoft.com/office/drawing/2014/main" id="{EC5ED547-922F-4EBB-9A72-9B468A964EF5}"/>
                  </a:ext>
                </a:extLst>
              </p:cNvPr>
              <p:cNvSpPr/>
              <p:nvPr/>
            </p:nvSpPr>
            <p:spPr>
              <a:xfrm>
                <a:off x="868543" y="2480739"/>
                <a:ext cx="1337997" cy="1334549"/>
              </a:xfrm>
              <a:custGeom>
                <a:avLst/>
                <a:gdLst/>
                <a:ahLst/>
                <a:cxnLst/>
                <a:rect l="0" t="0" r="0" b="0"/>
                <a:pathLst>
                  <a:path w="1337997" h="1334549">
                    <a:moveTo>
                      <a:pt x="0" y="666823"/>
                    </a:moveTo>
                    <a:cubicBezTo>
                      <a:pt x="0" y="298365"/>
                      <a:pt x="299371" y="0"/>
                      <a:pt x="669072" y="0"/>
                    </a:cubicBezTo>
                    <a:cubicBezTo>
                      <a:pt x="1038465" y="0"/>
                      <a:pt x="1338145" y="298365"/>
                      <a:pt x="1338145" y="666823"/>
                    </a:cubicBezTo>
                    <a:cubicBezTo>
                      <a:pt x="1338145" y="1034973"/>
                      <a:pt x="1038465" y="1333646"/>
                      <a:pt x="669072" y="1333646"/>
                    </a:cubicBezTo>
                    <a:cubicBezTo>
                      <a:pt x="299371" y="1333646"/>
                      <a:pt x="0" y="1034973"/>
                      <a:pt x="0" y="666823"/>
                    </a:cubicBezTo>
                    <a:close/>
                  </a:path>
                </a:pathLst>
              </a:custGeom>
              <a:noFill/>
              <a:ln w="7600" cap="flat">
                <a:noFill/>
                <a:bevel/>
              </a:ln>
            </p:spPr>
          </p:sp>
          <p:sp>
            <p:nvSpPr>
              <p:cNvPr id="43" name="Freeform 62">
                <a:extLst>
                  <a:ext uri="{FF2B5EF4-FFF2-40B4-BE49-F238E27FC236}">
                    <a16:creationId xmlns:a16="http://schemas.microsoft.com/office/drawing/2014/main" id="{13E8F060-3A2B-40F7-85C3-7C4D559CFD99}"/>
                  </a:ext>
                </a:extLst>
              </p:cNvPr>
              <p:cNvSpPr/>
              <p:nvPr/>
            </p:nvSpPr>
            <p:spPr>
              <a:xfrm>
                <a:off x="868946" y="2481140"/>
                <a:ext cx="1337187" cy="1333741"/>
              </a:xfrm>
              <a:custGeom>
                <a:avLst/>
                <a:gdLst/>
                <a:ahLst/>
                <a:cxnLst/>
                <a:rect l="0" t="0" r="0" b="0"/>
                <a:pathLst>
                  <a:path w="1337187" h="1333741">
                    <a:moveTo>
                      <a:pt x="0" y="666419"/>
                    </a:moveTo>
                    <a:cubicBezTo>
                      <a:pt x="0" y="298184"/>
                      <a:pt x="299190" y="0"/>
                      <a:pt x="668667" y="0"/>
                    </a:cubicBezTo>
                    <a:cubicBezTo>
                      <a:pt x="1037836" y="0"/>
                      <a:pt x="1337335" y="298184"/>
                      <a:pt x="1337335" y="666419"/>
                    </a:cubicBezTo>
                    <a:cubicBezTo>
                      <a:pt x="1337335" y="1034346"/>
                      <a:pt x="1037836" y="1332838"/>
                      <a:pt x="668667" y="1332838"/>
                    </a:cubicBezTo>
                    <a:cubicBezTo>
                      <a:pt x="299190" y="1332838"/>
                      <a:pt x="0" y="1034346"/>
                      <a:pt x="0" y="666419"/>
                    </a:cubicBezTo>
                    <a:close/>
                  </a:path>
                </a:pathLst>
              </a:custGeom>
              <a:solidFill>
                <a:srgbClr val="85B2D3"/>
              </a:solidFill>
              <a:ln w="7600" cap="flat">
                <a:noFill/>
                <a:bevel/>
              </a:ln>
            </p:spPr>
          </p:sp>
          <p:sp>
            <p:nvSpPr>
              <p:cNvPr id="44" name="Freeform 63">
                <a:extLst>
                  <a:ext uri="{FF2B5EF4-FFF2-40B4-BE49-F238E27FC236}">
                    <a16:creationId xmlns:a16="http://schemas.microsoft.com/office/drawing/2014/main" id="{263FDAAD-20D7-46F8-9EEC-13FBD34B1A68}"/>
                  </a:ext>
                </a:extLst>
              </p:cNvPr>
              <p:cNvSpPr/>
              <p:nvPr/>
            </p:nvSpPr>
            <p:spPr>
              <a:xfrm flipH="1">
                <a:off x="890984" y="2503107"/>
                <a:ext cx="1293116" cy="1289783"/>
              </a:xfrm>
              <a:custGeom>
                <a:avLst/>
                <a:gdLst/>
                <a:ahLst/>
                <a:cxnLst/>
                <a:rect l="0" t="0" r="0" b="0"/>
                <a:pathLst>
                  <a:path w="1293116" h="1289783">
                    <a:moveTo>
                      <a:pt x="0" y="644455"/>
                    </a:moveTo>
                    <a:cubicBezTo>
                      <a:pt x="0" y="288356"/>
                      <a:pt x="289329" y="0"/>
                      <a:pt x="646629" y="0"/>
                    </a:cubicBezTo>
                    <a:cubicBezTo>
                      <a:pt x="1003631" y="0"/>
                      <a:pt x="1293259" y="288356"/>
                      <a:pt x="1293259" y="644455"/>
                    </a:cubicBezTo>
                    <a:cubicBezTo>
                      <a:pt x="1293259" y="1000256"/>
                      <a:pt x="1003631" y="1288910"/>
                      <a:pt x="646629" y="1288910"/>
                    </a:cubicBezTo>
                    <a:cubicBezTo>
                      <a:pt x="289329" y="1288910"/>
                      <a:pt x="0" y="1000256"/>
                      <a:pt x="0" y="644455"/>
                    </a:cubicBezTo>
                    <a:close/>
                  </a:path>
                </a:pathLst>
              </a:custGeom>
              <a:solidFill>
                <a:srgbClr val="EAF5F9"/>
              </a:solidFill>
              <a:ln w="7600" cap="flat">
                <a:noFill/>
                <a:bevel/>
              </a:ln>
            </p:spPr>
          </p:sp>
          <p:sp>
            <p:nvSpPr>
              <p:cNvPr id="45" name="Freeform 64">
                <a:extLst>
                  <a:ext uri="{FF2B5EF4-FFF2-40B4-BE49-F238E27FC236}">
                    <a16:creationId xmlns:a16="http://schemas.microsoft.com/office/drawing/2014/main" id="{BEAC1962-B5E0-43B3-AA6B-532D8F71749C}"/>
                  </a:ext>
                </a:extLst>
              </p:cNvPr>
              <p:cNvSpPr/>
              <p:nvPr/>
            </p:nvSpPr>
            <p:spPr>
              <a:xfrm>
                <a:off x="943838" y="2563041"/>
                <a:ext cx="549868" cy="1166545"/>
              </a:xfrm>
              <a:custGeom>
                <a:avLst/>
                <a:gdLst/>
                <a:ahLst/>
                <a:cxnLst/>
                <a:rect l="0" t="0" r="0" b="0"/>
                <a:pathLst>
                  <a:path w="549868" h="1166545">
                    <a:moveTo>
                      <a:pt x="714200" y="15897"/>
                    </a:moveTo>
                    <a:cubicBezTo>
                      <a:pt x="714200" y="15897"/>
                      <a:pt x="110194" y="477843"/>
                      <a:pt x="331379" y="1117973"/>
                    </a:cubicBezTo>
                    <a:cubicBezTo>
                      <a:pt x="331379" y="1117973"/>
                      <a:pt x="-98231" y="901770"/>
                      <a:pt x="20869" y="363385"/>
                    </a:cubicBezTo>
                    <a:cubicBezTo>
                      <a:pt x="20869" y="363385"/>
                      <a:pt x="203772" y="-89952"/>
                      <a:pt x="714200" y="158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00" cap="flat">
                <a:noFill/>
                <a:bevel/>
              </a:ln>
            </p:spPr>
          </p:sp>
          <p:sp>
            <p:nvSpPr>
              <p:cNvPr id="46" name="Freeform 65">
                <a:extLst>
                  <a:ext uri="{FF2B5EF4-FFF2-40B4-BE49-F238E27FC236}">
                    <a16:creationId xmlns:a16="http://schemas.microsoft.com/office/drawing/2014/main" id="{DB9254D6-B7E4-4B6A-98E5-837C78A9CF92}"/>
                  </a:ext>
                </a:extLst>
              </p:cNvPr>
              <p:cNvSpPr/>
              <p:nvPr/>
            </p:nvSpPr>
            <p:spPr>
              <a:xfrm rot="2700000">
                <a:off x="1887237" y="4022998"/>
                <a:ext cx="1195052" cy="767564"/>
              </a:xfrm>
              <a:custGeom>
                <a:avLst/>
                <a:gdLst/>
                <a:ahLst/>
                <a:cxnLst/>
                <a:rect l="0" t="0" r="0" b="0"/>
                <a:pathLst>
                  <a:path w="1195052" h="767564">
                    <a:moveTo>
                      <a:pt x="54168" y="955"/>
                    </a:moveTo>
                    <a:lnTo>
                      <a:pt x="1149941" y="0"/>
                    </a:lnTo>
                    <a:cubicBezTo>
                      <a:pt x="1179856" y="0"/>
                      <a:pt x="1204714" y="23260"/>
                      <a:pt x="1204714" y="52102"/>
                    </a:cubicBezTo>
                    <a:lnTo>
                      <a:pt x="1204714" y="273021"/>
                    </a:lnTo>
                    <a:cubicBezTo>
                      <a:pt x="1204714" y="301863"/>
                      <a:pt x="1179857" y="325244"/>
                      <a:pt x="1149942" y="325244"/>
                    </a:cubicBezTo>
                    <a:lnTo>
                      <a:pt x="54169" y="326322"/>
                    </a:lnTo>
                    <a:cubicBezTo>
                      <a:pt x="24253" y="326322"/>
                      <a:pt x="0" y="302940"/>
                      <a:pt x="0" y="274098"/>
                    </a:cubicBezTo>
                    <a:lnTo>
                      <a:pt x="0" y="53179"/>
                    </a:lnTo>
                    <a:cubicBezTo>
                      <a:pt x="0" y="24337"/>
                      <a:pt x="24252" y="955"/>
                      <a:pt x="54168" y="95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0"/>
              </a:gradFill>
              <a:ln w="7600" cap="flat">
                <a:noFill/>
                <a:bevel/>
              </a:ln>
            </p:spPr>
            <p:txBody>
              <a:bodyPr/>
              <a:lstStyle/>
              <a:p>
                <a:endParaRPr lang="en-DE" sz="900" dirty="0"/>
              </a:p>
            </p:txBody>
          </p:sp>
          <p:sp>
            <p:nvSpPr>
              <p:cNvPr id="47" name="Freeform 66">
                <a:extLst>
                  <a:ext uri="{FF2B5EF4-FFF2-40B4-BE49-F238E27FC236}">
                    <a16:creationId xmlns:a16="http://schemas.microsoft.com/office/drawing/2014/main" id="{C207A140-D030-4618-8A5F-803DFB36F01D}"/>
                  </a:ext>
                </a:extLst>
              </p:cNvPr>
              <p:cNvSpPr/>
              <p:nvPr/>
            </p:nvSpPr>
            <p:spPr>
              <a:xfrm rot="2700000">
                <a:off x="1971498" y="4019120"/>
                <a:ext cx="1101685" cy="567340"/>
              </a:xfrm>
              <a:custGeom>
                <a:avLst/>
                <a:gdLst/>
                <a:ahLst/>
                <a:cxnLst/>
                <a:rect l="0" t="0" r="0" b="0"/>
                <a:pathLst>
                  <a:path w="1101685" h="567340">
                    <a:moveTo>
                      <a:pt x="54168" y="954"/>
                    </a:moveTo>
                    <a:lnTo>
                      <a:pt x="1149940" y="0"/>
                    </a:lnTo>
                    <a:cubicBezTo>
                      <a:pt x="1179850" y="0"/>
                      <a:pt x="1204714" y="23259"/>
                      <a:pt x="1204714" y="52102"/>
                    </a:cubicBezTo>
                    <a:cubicBezTo>
                      <a:pt x="1204714" y="80939"/>
                      <a:pt x="1179861" y="104320"/>
                      <a:pt x="1149937" y="104319"/>
                    </a:cubicBezTo>
                    <a:lnTo>
                      <a:pt x="54167" y="105398"/>
                    </a:lnTo>
                    <a:cubicBezTo>
                      <a:pt x="24251" y="105398"/>
                      <a:pt x="0" y="82015"/>
                      <a:pt x="0" y="53174"/>
                    </a:cubicBezTo>
                    <a:cubicBezTo>
                      <a:pt x="0" y="24336"/>
                      <a:pt x="24252" y="954"/>
                      <a:pt x="54168" y="954"/>
                    </a:cubicBezTo>
                    <a:close/>
                  </a:path>
                </a:pathLst>
              </a:custGeom>
              <a:solidFill>
                <a:srgbClr val="FFFFFF">
                  <a:alpha val="53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48" name="Freeform 67">
                <a:extLst>
                  <a:ext uri="{FF2B5EF4-FFF2-40B4-BE49-F238E27FC236}">
                    <a16:creationId xmlns:a16="http://schemas.microsoft.com/office/drawing/2014/main" id="{7EED10B9-02C2-45A0-A156-526C0655D737}"/>
                  </a:ext>
                </a:extLst>
              </p:cNvPr>
              <p:cNvSpPr/>
              <p:nvPr/>
            </p:nvSpPr>
            <p:spPr>
              <a:xfrm>
                <a:off x="897680" y="2347729"/>
                <a:ext cx="908162" cy="600954"/>
              </a:xfrm>
              <a:custGeom>
                <a:avLst/>
                <a:gdLst/>
                <a:ahLst/>
                <a:cxnLst/>
                <a:rect l="0" t="0" r="0" b="0"/>
                <a:pathLst>
                  <a:path w="908162" h="600954">
                    <a:moveTo>
                      <a:pt x="5596" y="308269"/>
                    </a:moveTo>
                    <a:cubicBezTo>
                      <a:pt x="5596" y="308269"/>
                      <a:pt x="345741" y="-168615"/>
                      <a:pt x="966526" y="62329"/>
                    </a:cubicBezTo>
                    <a:cubicBezTo>
                      <a:pt x="966526" y="62329"/>
                      <a:pt x="1085906" y="110317"/>
                      <a:pt x="1020247" y="140310"/>
                    </a:cubicBezTo>
                    <a:cubicBezTo>
                      <a:pt x="915789" y="110317"/>
                      <a:pt x="444230" y="-96633"/>
                      <a:pt x="59224" y="344261"/>
                    </a:cubicBezTo>
                    <a:cubicBezTo>
                      <a:pt x="59224" y="344261"/>
                      <a:pt x="-21359" y="386250"/>
                      <a:pt x="5596" y="308269"/>
                    </a:cubicBezTo>
                    <a:close/>
                  </a:path>
                </a:pathLst>
              </a:custGeom>
              <a:solidFill>
                <a:srgbClr val="FFFFFF">
                  <a:alpha val="58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49" name="Freeform 68">
                <a:extLst>
                  <a:ext uri="{FF2B5EF4-FFF2-40B4-BE49-F238E27FC236}">
                    <a16:creationId xmlns:a16="http://schemas.microsoft.com/office/drawing/2014/main" id="{38EBC26D-D79A-4913-A64F-BA6D0C8FFFB9}"/>
                  </a:ext>
                </a:extLst>
              </p:cNvPr>
              <p:cNvSpPr/>
              <p:nvPr/>
            </p:nvSpPr>
            <p:spPr>
              <a:xfrm flipV="1">
                <a:off x="897683" y="3635855"/>
                <a:ext cx="1053865" cy="311514"/>
              </a:xfrm>
              <a:custGeom>
                <a:avLst/>
                <a:gdLst/>
                <a:ahLst/>
                <a:cxnLst/>
                <a:rect l="0" t="0" r="0" b="0"/>
                <a:pathLst>
                  <a:path w="1053865" h="311514">
                    <a:moveTo>
                      <a:pt x="5596" y="308269"/>
                    </a:moveTo>
                    <a:cubicBezTo>
                      <a:pt x="5596" y="308269"/>
                      <a:pt x="345741" y="-168615"/>
                      <a:pt x="966526" y="62329"/>
                    </a:cubicBezTo>
                    <a:cubicBezTo>
                      <a:pt x="966526" y="62329"/>
                      <a:pt x="1085906" y="110317"/>
                      <a:pt x="1020247" y="140310"/>
                    </a:cubicBezTo>
                    <a:cubicBezTo>
                      <a:pt x="915789" y="110317"/>
                      <a:pt x="444230" y="-96633"/>
                      <a:pt x="59224" y="344261"/>
                    </a:cubicBezTo>
                    <a:cubicBezTo>
                      <a:pt x="59224" y="344261"/>
                      <a:pt x="-21359" y="386250"/>
                      <a:pt x="5596" y="308269"/>
                    </a:cubicBezTo>
                    <a:close/>
                  </a:path>
                </a:pathLst>
              </a:custGeom>
              <a:solidFill>
                <a:srgbClr val="FFFFFF">
                  <a:alpha val="31000"/>
                </a:srgbClr>
              </a:solidFill>
              <a:ln w="7600" cap="flat">
                <a:noFill/>
                <a:bevel/>
              </a:ln>
            </p:spPr>
          </p:sp>
        </p:grpSp>
        <p:pic>
          <p:nvPicPr>
            <p:cNvPr id="38" name="Picture 31">
              <a:extLst>
                <a:ext uri="{FF2B5EF4-FFF2-40B4-BE49-F238E27FC236}">
                  <a16:creationId xmlns:a16="http://schemas.microsoft.com/office/drawing/2014/main" id="{BC399904-63B2-48E7-9E80-63D4B1BCB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8093" y="2621298"/>
              <a:ext cx="1542800" cy="1292000"/>
            </a:xfrm>
            <a:prstGeom prst="rect">
              <a:avLst/>
            </a:prstGeom>
          </p:spPr>
        </p:pic>
      </p:grpSp>
      <p:grpSp>
        <p:nvGrpSpPr>
          <p:cNvPr id="50" name="Group 172">
            <a:extLst>
              <a:ext uri="{FF2B5EF4-FFF2-40B4-BE49-F238E27FC236}">
                <a16:creationId xmlns:a16="http://schemas.microsoft.com/office/drawing/2014/main" id="{5E167A99-9ABA-4B15-8FBE-C49420A7D7F3}"/>
              </a:ext>
            </a:extLst>
          </p:cNvPr>
          <p:cNvGrpSpPr/>
          <p:nvPr/>
        </p:nvGrpSpPr>
        <p:grpSpPr>
          <a:xfrm rot="6198964">
            <a:off x="3744168" y="3964183"/>
            <a:ext cx="3429507" cy="4188380"/>
            <a:chOff x="5553936" y="3531656"/>
            <a:chExt cx="2178693" cy="2771569"/>
          </a:xfrm>
        </p:grpSpPr>
        <p:grpSp>
          <p:nvGrpSpPr>
            <p:cNvPr id="51" name="Zoom">
              <a:extLst>
                <a:ext uri="{FF2B5EF4-FFF2-40B4-BE49-F238E27FC236}">
                  <a16:creationId xmlns:a16="http://schemas.microsoft.com/office/drawing/2014/main" id="{DC61CDE2-11CD-420B-84AB-B58ADEF2B71C}"/>
                </a:ext>
              </a:extLst>
            </p:cNvPr>
            <p:cNvGrpSpPr/>
            <p:nvPr/>
          </p:nvGrpSpPr>
          <p:grpSpPr>
            <a:xfrm>
              <a:off x="5553936" y="3531656"/>
              <a:ext cx="2178693" cy="2771569"/>
              <a:chOff x="4248293" y="3675015"/>
              <a:chExt cx="1784539" cy="2208678"/>
            </a:xfrm>
          </p:grpSpPr>
          <p:sp>
            <p:nvSpPr>
              <p:cNvPr id="53" name="Freeform 47">
                <a:extLst>
                  <a:ext uri="{FF2B5EF4-FFF2-40B4-BE49-F238E27FC236}">
                    <a16:creationId xmlns:a16="http://schemas.microsoft.com/office/drawing/2014/main" id="{562D9C76-A432-46DF-9232-A054B8B51AD3}"/>
                  </a:ext>
                </a:extLst>
              </p:cNvPr>
              <p:cNvSpPr/>
              <p:nvPr/>
            </p:nvSpPr>
            <p:spPr>
              <a:xfrm>
                <a:off x="4248293" y="3675015"/>
                <a:ext cx="1357716" cy="1353414"/>
              </a:xfrm>
              <a:custGeom>
                <a:avLst/>
                <a:gdLst/>
                <a:ahLst/>
                <a:cxnLst/>
                <a:rect l="0" t="0" r="0" b="0"/>
                <a:pathLst>
                  <a:path w="1357716" h="1353414">
                    <a:moveTo>
                      <a:pt x="0" y="676707"/>
                    </a:moveTo>
                    <a:cubicBezTo>
                      <a:pt x="0" y="302787"/>
                      <a:pt x="303750" y="0"/>
                      <a:pt x="678858" y="0"/>
                    </a:cubicBezTo>
                    <a:cubicBezTo>
                      <a:pt x="1053653" y="0"/>
                      <a:pt x="1357716" y="302787"/>
                      <a:pt x="1357716" y="676707"/>
                    </a:cubicBezTo>
                    <a:cubicBezTo>
                      <a:pt x="1357716" y="1050314"/>
                      <a:pt x="1053653" y="1353414"/>
                      <a:pt x="678858" y="1353414"/>
                    </a:cubicBezTo>
                    <a:cubicBezTo>
                      <a:pt x="303750" y="1353414"/>
                      <a:pt x="0" y="1050314"/>
                      <a:pt x="0" y="676707"/>
                    </a:cubicBezTo>
                    <a:close/>
                  </a:path>
                </a:pathLst>
              </a:custGeom>
              <a:gradFill>
                <a:gsLst>
                  <a:gs pos="0">
                    <a:srgbClr val="146CA9"/>
                  </a:gs>
                  <a:gs pos="100000">
                    <a:srgbClr val="004F86"/>
                  </a:gs>
                </a:gsLst>
                <a:lin ang="5400000" scaled="0"/>
              </a:gradFill>
              <a:ln w="7600" cap="flat">
                <a:noFill/>
                <a:bevel/>
              </a:ln>
            </p:spPr>
          </p:sp>
          <p:sp>
            <p:nvSpPr>
              <p:cNvPr id="55" name="Freeform 48">
                <a:extLst>
                  <a:ext uri="{FF2B5EF4-FFF2-40B4-BE49-F238E27FC236}">
                    <a16:creationId xmlns:a16="http://schemas.microsoft.com/office/drawing/2014/main" id="{58AF547A-C83B-4282-AC5A-7DC248D2AAEB}"/>
                  </a:ext>
                </a:extLst>
              </p:cNvPr>
              <p:cNvSpPr/>
              <p:nvPr/>
            </p:nvSpPr>
            <p:spPr>
              <a:xfrm rot="2700000">
                <a:off x="5114842" y="4965703"/>
                <a:ext cx="917990" cy="917990"/>
              </a:xfrm>
              <a:custGeom>
                <a:avLst/>
                <a:gdLst/>
                <a:ahLst/>
                <a:cxnLst/>
                <a:rect l="0" t="0" r="0" b="0"/>
                <a:pathLst>
                  <a:path w="917990" h="917990">
                    <a:moveTo>
                      <a:pt x="48007" y="0"/>
                    </a:moveTo>
                    <a:lnTo>
                      <a:pt x="990135" y="0"/>
                    </a:lnTo>
                    <a:cubicBezTo>
                      <a:pt x="1016648" y="0"/>
                      <a:pt x="1038142" y="20722"/>
                      <a:pt x="1038142" y="46283"/>
                    </a:cubicBezTo>
                    <a:lnTo>
                      <a:pt x="1038142" y="269020"/>
                    </a:lnTo>
                    <a:cubicBezTo>
                      <a:pt x="1038142" y="294581"/>
                      <a:pt x="1016648" y="315303"/>
                      <a:pt x="990135" y="315303"/>
                    </a:cubicBezTo>
                    <a:lnTo>
                      <a:pt x="48007" y="315303"/>
                    </a:lnTo>
                    <a:cubicBezTo>
                      <a:pt x="21493" y="315303"/>
                      <a:pt x="0" y="294581"/>
                      <a:pt x="0" y="269020"/>
                    </a:cubicBezTo>
                    <a:lnTo>
                      <a:pt x="0" y="46283"/>
                    </a:lnTo>
                    <a:cubicBezTo>
                      <a:pt x="0" y="20722"/>
                      <a:pt x="21493" y="0"/>
                      <a:pt x="4800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146CA9"/>
                  </a:gs>
                  <a:gs pos="100000">
                    <a:srgbClr val="004A7E"/>
                  </a:gs>
                </a:gsLst>
                <a:lin ang="5400000" scaled="0"/>
              </a:gradFill>
              <a:ln w="7600" cap="flat">
                <a:noFill/>
                <a:bevel/>
              </a:ln>
            </p:spPr>
          </p:sp>
          <p:sp>
            <p:nvSpPr>
              <p:cNvPr id="56" name="Freeform 49">
                <a:extLst>
                  <a:ext uri="{FF2B5EF4-FFF2-40B4-BE49-F238E27FC236}">
                    <a16:creationId xmlns:a16="http://schemas.microsoft.com/office/drawing/2014/main" id="{639A5A07-A756-47A2-86CF-DA577E9D703C}"/>
                  </a:ext>
                </a:extLst>
              </p:cNvPr>
              <p:cNvSpPr/>
              <p:nvPr/>
            </p:nvSpPr>
            <p:spPr>
              <a:xfrm>
                <a:off x="4270549" y="3697202"/>
                <a:ext cx="1313201" cy="1309039"/>
              </a:xfrm>
              <a:custGeom>
                <a:avLst/>
                <a:gdLst/>
                <a:ahLst/>
                <a:cxnLst/>
                <a:rect l="0" t="0" r="0" b="0"/>
                <a:pathLst>
                  <a:path w="1313201" h="1309039">
                    <a:moveTo>
                      <a:pt x="0" y="654519"/>
                    </a:moveTo>
                    <a:cubicBezTo>
                      <a:pt x="0" y="292859"/>
                      <a:pt x="293791" y="0"/>
                      <a:pt x="656600" y="0"/>
                    </a:cubicBezTo>
                    <a:cubicBezTo>
                      <a:pt x="1019107" y="0"/>
                      <a:pt x="1313201" y="292859"/>
                      <a:pt x="1313201" y="654519"/>
                    </a:cubicBezTo>
                    <a:cubicBezTo>
                      <a:pt x="1313201" y="1015877"/>
                      <a:pt x="1019107" y="1309039"/>
                      <a:pt x="656600" y="1309039"/>
                    </a:cubicBezTo>
                    <a:cubicBezTo>
                      <a:pt x="293791" y="1309039"/>
                      <a:pt x="0" y="1015877"/>
                      <a:pt x="0" y="6545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3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0"/>
              </a:gradFill>
              <a:ln w="7600" cap="flat">
                <a:noFill/>
                <a:bevel/>
              </a:ln>
            </p:spPr>
          </p:sp>
          <p:sp>
            <p:nvSpPr>
              <p:cNvPr id="57" name="Freeform 50">
                <a:extLst>
                  <a:ext uri="{FF2B5EF4-FFF2-40B4-BE49-F238E27FC236}">
                    <a16:creationId xmlns:a16="http://schemas.microsoft.com/office/drawing/2014/main" id="{E0A4C181-FBAF-47EA-A513-39BB3A1496F0}"/>
                  </a:ext>
                </a:extLst>
              </p:cNvPr>
              <p:cNvSpPr/>
              <p:nvPr/>
            </p:nvSpPr>
            <p:spPr>
              <a:xfrm>
                <a:off x="4381626" y="3808031"/>
                <a:ext cx="1091054" cy="1087386"/>
              </a:xfrm>
              <a:custGeom>
                <a:avLst/>
                <a:gdLst/>
                <a:ahLst/>
                <a:cxnLst/>
                <a:rect l="0" t="0" r="0" b="0"/>
                <a:pathLst>
                  <a:path w="1091054" h="1087386">
                    <a:moveTo>
                      <a:pt x="0" y="543693"/>
                    </a:moveTo>
                    <a:cubicBezTo>
                      <a:pt x="0" y="243271"/>
                      <a:pt x="244092" y="0"/>
                      <a:pt x="545527" y="0"/>
                    </a:cubicBezTo>
                    <a:cubicBezTo>
                      <a:pt x="846711" y="0"/>
                      <a:pt x="1091054" y="243271"/>
                      <a:pt x="1091054" y="543693"/>
                    </a:cubicBezTo>
                    <a:cubicBezTo>
                      <a:pt x="1091054" y="843864"/>
                      <a:pt x="846711" y="1087386"/>
                      <a:pt x="545527" y="1087386"/>
                    </a:cubicBezTo>
                    <a:cubicBezTo>
                      <a:pt x="244092" y="1087386"/>
                      <a:pt x="0" y="843864"/>
                      <a:pt x="0" y="543693"/>
                    </a:cubicBezTo>
                    <a:close/>
                  </a:path>
                </a:pathLst>
              </a:custGeom>
              <a:noFill/>
              <a:ln w="7600" cap="flat">
                <a:noFill/>
                <a:bevel/>
              </a:ln>
            </p:spPr>
          </p:sp>
          <p:sp>
            <p:nvSpPr>
              <p:cNvPr id="58" name="Freeform 51">
                <a:extLst>
                  <a:ext uri="{FF2B5EF4-FFF2-40B4-BE49-F238E27FC236}">
                    <a16:creationId xmlns:a16="http://schemas.microsoft.com/office/drawing/2014/main" id="{C28413F0-C8F1-463F-8EBD-D0357BBB6F82}"/>
                  </a:ext>
                </a:extLst>
              </p:cNvPr>
              <p:cNvSpPr/>
              <p:nvPr/>
            </p:nvSpPr>
            <p:spPr>
              <a:xfrm>
                <a:off x="4381955" y="3808358"/>
                <a:ext cx="1090394" cy="1086727"/>
              </a:xfrm>
              <a:custGeom>
                <a:avLst/>
                <a:gdLst/>
                <a:ahLst/>
                <a:cxnLst/>
                <a:rect l="0" t="0" r="0" b="0"/>
                <a:pathLst>
                  <a:path w="1090394" h="1086727">
                    <a:moveTo>
                      <a:pt x="0" y="543364"/>
                    </a:moveTo>
                    <a:cubicBezTo>
                      <a:pt x="0" y="243124"/>
                      <a:pt x="243944" y="0"/>
                      <a:pt x="545197" y="0"/>
                    </a:cubicBezTo>
                    <a:cubicBezTo>
                      <a:pt x="846198" y="0"/>
                      <a:pt x="1090394" y="243124"/>
                      <a:pt x="1090394" y="543364"/>
                    </a:cubicBezTo>
                    <a:cubicBezTo>
                      <a:pt x="1090394" y="843353"/>
                      <a:pt x="846198" y="1086727"/>
                      <a:pt x="545197" y="1086727"/>
                    </a:cubicBezTo>
                    <a:cubicBezTo>
                      <a:pt x="243944" y="1086727"/>
                      <a:pt x="0" y="843353"/>
                      <a:pt x="0" y="543364"/>
                    </a:cubicBezTo>
                    <a:close/>
                  </a:path>
                </a:pathLst>
              </a:custGeom>
              <a:solidFill>
                <a:srgbClr val="85B2D3"/>
              </a:solidFill>
              <a:ln w="7600" cap="flat">
                <a:noFill/>
                <a:bevel/>
              </a:ln>
            </p:spPr>
          </p:sp>
          <p:sp>
            <p:nvSpPr>
              <p:cNvPr id="59" name="Freeform 52">
                <a:extLst>
                  <a:ext uri="{FF2B5EF4-FFF2-40B4-BE49-F238E27FC236}">
                    <a16:creationId xmlns:a16="http://schemas.microsoft.com/office/drawing/2014/main" id="{92FC7766-F9F6-499D-AD9A-34767FE04138}"/>
                  </a:ext>
                </a:extLst>
              </p:cNvPr>
              <p:cNvSpPr/>
              <p:nvPr/>
            </p:nvSpPr>
            <p:spPr>
              <a:xfrm flipH="1">
                <a:off x="4399923" y="3826269"/>
                <a:ext cx="1054457" cy="1050913"/>
              </a:xfrm>
              <a:custGeom>
                <a:avLst/>
                <a:gdLst/>
                <a:ahLst/>
                <a:cxnLst/>
                <a:rect l="0" t="0" r="0" b="0"/>
                <a:pathLst>
                  <a:path w="1054457" h="1050911">
                    <a:moveTo>
                      <a:pt x="0" y="525455"/>
                    </a:moveTo>
                    <a:cubicBezTo>
                      <a:pt x="0" y="235111"/>
                      <a:pt x="235904" y="0"/>
                      <a:pt x="527228" y="0"/>
                    </a:cubicBezTo>
                    <a:cubicBezTo>
                      <a:pt x="818309" y="0"/>
                      <a:pt x="1054457" y="235111"/>
                      <a:pt x="1054457" y="525455"/>
                    </a:cubicBezTo>
                    <a:cubicBezTo>
                      <a:pt x="1054457" y="815557"/>
                      <a:pt x="818309" y="1050911"/>
                      <a:pt x="527228" y="1050911"/>
                    </a:cubicBezTo>
                    <a:cubicBezTo>
                      <a:pt x="235904" y="1050911"/>
                      <a:pt x="0" y="815557"/>
                      <a:pt x="0" y="525455"/>
                    </a:cubicBezTo>
                    <a:close/>
                  </a:path>
                </a:pathLst>
              </a:custGeom>
              <a:solidFill>
                <a:srgbClr val="EAF5F9"/>
              </a:solidFill>
              <a:ln w="7600" cap="flat">
                <a:noFill/>
                <a:bevel/>
              </a:ln>
            </p:spPr>
          </p:sp>
          <p:sp>
            <p:nvSpPr>
              <p:cNvPr id="60" name="Freeform 53">
                <a:extLst>
                  <a:ext uri="{FF2B5EF4-FFF2-40B4-BE49-F238E27FC236}">
                    <a16:creationId xmlns:a16="http://schemas.microsoft.com/office/drawing/2014/main" id="{7A600D64-A093-47EC-A542-BA164C10590E}"/>
                  </a:ext>
                </a:extLst>
              </p:cNvPr>
              <p:cNvSpPr/>
              <p:nvPr/>
            </p:nvSpPr>
            <p:spPr>
              <a:xfrm>
                <a:off x="4443018" y="3875136"/>
                <a:ext cx="582320" cy="911638"/>
              </a:xfrm>
              <a:custGeom>
                <a:avLst/>
                <a:gdLst/>
                <a:ahLst/>
                <a:cxnLst/>
                <a:rect l="0" t="0" r="0" b="0"/>
                <a:pathLst>
                  <a:path w="582320" h="911638">
                    <a:moveTo>
                      <a:pt x="582322" y="12962"/>
                    </a:moveTo>
                    <a:cubicBezTo>
                      <a:pt x="582322" y="12962"/>
                      <a:pt x="89846" y="389608"/>
                      <a:pt x="270189" y="911538"/>
                    </a:cubicBezTo>
                    <a:cubicBezTo>
                      <a:pt x="270189" y="911538"/>
                      <a:pt x="-80093" y="735257"/>
                      <a:pt x="17015" y="296285"/>
                    </a:cubicBezTo>
                    <a:cubicBezTo>
                      <a:pt x="17015" y="296285"/>
                      <a:pt x="166145" y="-73342"/>
                      <a:pt x="582322" y="129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00" cap="flat">
                <a:noFill/>
                <a:bevel/>
              </a:ln>
            </p:spPr>
          </p:sp>
          <p:sp>
            <p:nvSpPr>
              <p:cNvPr id="61" name="Freeform 54">
                <a:extLst>
                  <a:ext uri="{FF2B5EF4-FFF2-40B4-BE49-F238E27FC236}">
                    <a16:creationId xmlns:a16="http://schemas.microsoft.com/office/drawing/2014/main" id="{04F6E3B6-B04A-4320-BAE6-B0D9B91B3BC7}"/>
                  </a:ext>
                </a:extLst>
              </p:cNvPr>
              <p:cNvSpPr/>
              <p:nvPr/>
            </p:nvSpPr>
            <p:spPr>
              <a:xfrm rot="2700000">
                <a:off x="5153277" y="4988189"/>
                <a:ext cx="846654" cy="845445"/>
              </a:xfrm>
              <a:custGeom>
                <a:avLst/>
                <a:gdLst/>
                <a:ahLst/>
                <a:cxnLst/>
                <a:rect l="0" t="0" r="0" b="0"/>
                <a:pathLst>
                  <a:path w="846654" h="845445">
                    <a:moveTo>
                      <a:pt x="44166" y="779"/>
                    </a:moveTo>
                    <a:lnTo>
                      <a:pt x="937602" y="0"/>
                    </a:lnTo>
                    <a:cubicBezTo>
                      <a:pt x="961994" y="0"/>
                      <a:pt x="982262" y="18965"/>
                      <a:pt x="982262" y="42482"/>
                    </a:cubicBezTo>
                    <a:lnTo>
                      <a:pt x="982262" y="222607"/>
                    </a:lnTo>
                    <a:cubicBezTo>
                      <a:pt x="982262" y="246123"/>
                      <a:pt x="961995" y="265188"/>
                      <a:pt x="937603" y="265187"/>
                    </a:cubicBezTo>
                    <a:lnTo>
                      <a:pt x="44167" y="266066"/>
                    </a:lnTo>
                    <a:cubicBezTo>
                      <a:pt x="19774" y="266066"/>
                      <a:pt x="0" y="247002"/>
                      <a:pt x="0" y="223485"/>
                    </a:cubicBezTo>
                    <a:lnTo>
                      <a:pt x="0" y="43359"/>
                    </a:lnTo>
                    <a:cubicBezTo>
                      <a:pt x="0" y="19843"/>
                      <a:pt x="19774" y="779"/>
                      <a:pt x="44166" y="77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0"/>
              </a:gradFill>
              <a:ln w="7600" cap="flat">
                <a:noFill/>
                <a:bevel/>
              </a:ln>
            </p:spPr>
          </p:sp>
          <p:sp>
            <p:nvSpPr>
              <p:cNvPr id="62" name="Freeform 55">
                <a:extLst>
                  <a:ext uri="{FF2B5EF4-FFF2-40B4-BE49-F238E27FC236}">
                    <a16:creationId xmlns:a16="http://schemas.microsoft.com/office/drawing/2014/main" id="{1047EFB0-221C-4973-8ADA-B43A09BCECCA}"/>
                  </a:ext>
                </a:extLst>
              </p:cNvPr>
              <p:cNvSpPr/>
              <p:nvPr/>
            </p:nvSpPr>
            <p:spPr>
              <a:xfrm rot="2700000">
                <a:off x="5216797" y="4961654"/>
                <a:ext cx="719282" cy="718076"/>
              </a:xfrm>
              <a:custGeom>
                <a:avLst/>
                <a:gdLst/>
                <a:ahLst/>
                <a:cxnLst/>
                <a:rect l="0" t="0" r="0" b="0"/>
                <a:pathLst>
                  <a:path w="719282" h="718076">
                    <a:moveTo>
                      <a:pt x="44166" y="778"/>
                    </a:moveTo>
                    <a:lnTo>
                      <a:pt x="937601" y="0"/>
                    </a:lnTo>
                    <a:cubicBezTo>
                      <a:pt x="961989" y="0"/>
                      <a:pt x="982262" y="18964"/>
                      <a:pt x="982262" y="42481"/>
                    </a:cubicBezTo>
                    <a:cubicBezTo>
                      <a:pt x="982262" y="65993"/>
                      <a:pt x="961998" y="85057"/>
                      <a:pt x="937599" y="85057"/>
                    </a:cubicBezTo>
                    <a:lnTo>
                      <a:pt x="44165" y="85936"/>
                    </a:lnTo>
                    <a:cubicBezTo>
                      <a:pt x="19773" y="85936"/>
                      <a:pt x="0" y="66871"/>
                      <a:pt x="0" y="43355"/>
                    </a:cubicBezTo>
                    <a:cubicBezTo>
                      <a:pt x="0" y="19842"/>
                      <a:pt x="19774" y="778"/>
                      <a:pt x="44166" y="778"/>
                    </a:cubicBezTo>
                    <a:close/>
                  </a:path>
                </a:pathLst>
              </a:custGeom>
              <a:solidFill>
                <a:srgbClr val="FFFFFF">
                  <a:alpha val="53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3" name="Freeform 56">
                <a:extLst>
                  <a:ext uri="{FF2B5EF4-FFF2-40B4-BE49-F238E27FC236}">
                    <a16:creationId xmlns:a16="http://schemas.microsoft.com/office/drawing/2014/main" id="{F91E982E-43B2-4266-9DA6-24C60218629D}"/>
                  </a:ext>
                </a:extLst>
              </p:cNvPr>
              <p:cNvSpPr/>
              <p:nvPr/>
            </p:nvSpPr>
            <p:spPr>
              <a:xfrm>
                <a:off x="4405383" y="3699581"/>
                <a:ext cx="847867" cy="290560"/>
              </a:xfrm>
              <a:custGeom>
                <a:avLst/>
                <a:gdLst/>
                <a:ahLst/>
                <a:cxnLst/>
                <a:rect l="0" t="0" r="0" b="0"/>
                <a:pathLst>
                  <a:path w="847867" h="290560">
                    <a:moveTo>
                      <a:pt x="4562" y="251347"/>
                    </a:moveTo>
                    <a:cubicBezTo>
                      <a:pt x="4562" y="251347"/>
                      <a:pt x="281899" y="-137480"/>
                      <a:pt x="788056" y="50820"/>
                    </a:cubicBezTo>
                    <a:cubicBezTo>
                      <a:pt x="788056" y="50820"/>
                      <a:pt x="885392" y="89947"/>
                      <a:pt x="831857" y="114401"/>
                    </a:cubicBezTo>
                    <a:cubicBezTo>
                      <a:pt x="746687" y="89947"/>
                      <a:pt x="362203" y="-78790"/>
                      <a:pt x="48289" y="280693"/>
                    </a:cubicBezTo>
                    <a:cubicBezTo>
                      <a:pt x="48289" y="280693"/>
                      <a:pt x="-17415" y="314928"/>
                      <a:pt x="4562" y="251347"/>
                    </a:cubicBezTo>
                    <a:close/>
                  </a:path>
                </a:pathLst>
              </a:custGeom>
              <a:solidFill>
                <a:srgbClr val="FFFFFF">
                  <a:alpha val="58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64" name="Freeform 57">
                <a:extLst>
                  <a:ext uri="{FF2B5EF4-FFF2-40B4-BE49-F238E27FC236}">
                    <a16:creationId xmlns:a16="http://schemas.microsoft.com/office/drawing/2014/main" id="{E45E6D8F-CE52-454E-8BDA-0CE5F3707336}"/>
                  </a:ext>
                </a:extLst>
              </p:cNvPr>
              <p:cNvSpPr/>
              <p:nvPr/>
            </p:nvSpPr>
            <p:spPr>
              <a:xfrm flipV="1">
                <a:off x="4405385" y="4713829"/>
                <a:ext cx="847867" cy="290560"/>
              </a:xfrm>
              <a:custGeom>
                <a:avLst/>
                <a:gdLst/>
                <a:ahLst/>
                <a:cxnLst/>
                <a:rect l="0" t="0" r="0" b="0"/>
                <a:pathLst>
                  <a:path w="847867" h="290560">
                    <a:moveTo>
                      <a:pt x="4562" y="251347"/>
                    </a:moveTo>
                    <a:cubicBezTo>
                      <a:pt x="4562" y="251347"/>
                      <a:pt x="281899" y="-137480"/>
                      <a:pt x="788056" y="50820"/>
                    </a:cubicBezTo>
                    <a:cubicBezTo>
                      <a:pt x="788056" y="50820"/>
                      <a:pt x="885392" y="89947"/>
                      <a:pt x="831857" y="114401"/>
                    </a:cubicBezTo>
                    <a:cubicBezTo>
                      <a:pt x="746687" y="89947"/>
                      <a:pt x="362203" y="-78790"/>
                      <a:pt x="48289" y="280693"/>
                    </a:cubicBezTo>
                    <a:cubicBezTo>
                      <a:pt x="48289" y="280693"/>
                      <a:pt x="-17415" y="314928"/>
                      <a:pt x="4562" y="251347"/>
                    </a:cubicBezTo>
                    <a:close/>
                  </a:path>
                </a:pathLst>
              </a:custGeom>
              <a:solidFill>
                <a:srgbClr val="FFFFFF">
                  <a:alpha val="31000"/>
                </a:srgbClr>
              </a:solidFill>
              <a:ln w="7600" cap="flat">
                <a:noFill/>
                <a:bevel/>
              </a:ln>
            </p:spPr>
          </p:sp>
        </p:grpSp>
        <p:pic>
          <p:nvPicPr>
            <p:cNvPr id="52" name="Picture 33">
              <a:extLst>
                <a:ext uri="{FF2B5EF4-FFF2-40B4-BE49-F238E27FC236}">
                  <a16:creationId xmlns:a16="http://schemas.microsoft.com/office/drawing/2014/main" id="{2DF8A218-7318-4BB9-98D6-B65E1EDA1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401036">
              <a:off x="5751025" y="3983658"/>
              <a:ext cx="1307171" cy="730779"/>
            </a:xfrm>
            <a:prstGeom prst="rect">
              <a:avLst/>
            </a:prstGeom>
          </p:spPr>
        </p:pic>
      </p:grpSp>
      <p:grpSp>
        <p:nvGrpSpPr>
          <p:cNvPr id="65" name="Group 173">
            <a:extLst>
              <a:ext uri="{FF2B5EF4-FFF2-40B4-BE49-F238E27FC236}">
                <a16:creationId xmlns:a16="http://schemas.microsoft.com/office/drawing/2014/main" id="{BB5E364A-846A-49EE-897E-BBA786BDE6C7}"/>
              </a:ext>
            </a:extLst>
          </p:cNvPr>
          <p:cNvGrpSpPr/>
          <p:nvPr/>
        </p:nvGrpSpPr>
        <p:grpSpPr>
          <a:xfrm rot="15672748">
            <a:off x="5694266" y="1877323"/>
            <a:ext cx="3460407" cy="4325463"/>
            <a:chOff x="7525349" y="-560078"/>
            <a:chExt cx="2891330" cy="3896828"/>
          </a:xfrm>
        </p:grpSpPr>
        <p:grpSp>
          <p:nvGrpSpPr>
            <p:cNvPr id="66" name="Zoom">
              <a:extLst>
                <a:ext uri="{FF2B5EF4-FFF2-40B4-BE49-F238E27FC236}">
                  <a16:creationId xmlns:a16="http://schemas.microsoft.com/office/drawing/2014/main" id="{40AB00D5-DD42-4422-B002-1414839005DE}"/>
                </a:ext>
              </a:extLst>
            </p:cNvPr>
            <p:cNvGrpSpPr/>
            <p:nvPr/>
          </p:nvGrpSpPr>
          <p:grpSpPr>
            <a:xfrm rot="17016000">
              <a:off x="7022600" y="-57329"/>
              <a:ext cx="3896828" cy="2891330"/>
              <a:chOff x="5852229" y="1314992"/>
              <a:chExt cx="2401345" cy="1827931"/>
            </a:xfrm>
          </p:grpSpPr>
          <p:sp>
            <p:nvSpPr>
              <p:cNvPr id="69" name="Freeform 36">
                <a:extLst>
                  <a:ext uri="{FF2B5EF4-FFF2-40B4-BE49-F238E27FC236}">
                    <a16:creationId xmlns:a16="http://schemas.microsoft.com/office/drawing/2014/main" id="{5102D284-8848-4313-B132-1A567CFA0217}"/>
                  </a:ext>
                </a:extLst>
              </p:cNvPr>
              <p:cNvSpPr/>
              <p:nvPr/>
            </p:nvSpPr>
            <p:spPr>
              <a:xfrm>
                <a:off x="5852052" y="1314685"/>
                <a:ext cx="1429866" cy="1433906"/>
              </a:xfrm>
              <a:custGeom>
                <a:avLst/>
                <a:gdLst/>
                <a:ahLst/>
                <a:cxnLst/>
                <a:rect l="0" t="0" r="0" b="0"/>
                <a:pathLst>
                  <a:path w="1429866" h="1433906">
                    <a:moveTo>
                      <a:pt x="0" y="714638"/>
                    </a:moveTo>
                    <a:cubicBezTo>
                      <a:pt x="0" y="319759"/>
                      <a:pt x="320776" y="0"/>
                      <a:pt x="716910" y="0"/>
                    </a:cubicBezTo>
                    <a:cubicBezTo>
                      <a:pt x="1112713" y="0"/>
                      <a:pt x="1433819" y="319759"/>
                      <a:pt x="1433819" y="714638"/>
                    </a:cubicBezTo>
                    <a:cubicBezTo>
                      <a:pt x="1433819" y="1109187"/>
                      <a:pt x="1112713" y="1429276"/>
                      <a:pt x="716910" y="1429276"/>
                    </a:cubicBezTo>
                    <a:cubicBezTo>
                      <a:pt x="320776" y="1429276"/>
                      <a:pt x="0" y="1109187"/>
                      <a:pt x="0" y="714638"/>
                    </a:cubicBezTo>
                    <a:close/>
                  </a:path>
                </a:pathLst>
              </a:custGeom>
              <a:gradFill>
                <a:gsLst>
                  <a:gs pos="0">
                    <a:srgbClr val="146CA9"/>
                  </a:gs>
                  <a:gs pos="100000">
                    <a:srgbClr val="004F86"/>
                  </a:gs>
                </a:gsLst>
                <a:lin ang="5400000" scaled="0"/>
              </a:gradFill>
              <a:ln w="7600" cap="flat">
                <a:noFill/>
                <a:bevel/>
              </a:ln>
            </p:spPr>
          </p:sp>
          <p:sp>
            <p:nvSpPr>
              <p:cNvPr id="72" name="Freeform 37">
                <a:extLst>
                  <a:ext uri="{FF2B5EF4-FFF2-40B4-BE49-F238E27FC236}">
                    <a16:creationId xmlns:a16="http://schemas.microsoft.com/office/drawing/2014/main" id="{1A3FE12A-1383-4781-A813-1DA12A4634AB}"/>
                  </a:ext>
                </a:extLst>
              </p:cNvPr>
              <p:cNvSpPr/>
              <p:nvPr/>
            </p:nvSpPr>
            <p:spPr>
              <a:xfrm rot="2700000">
                <a:off x="6805696" y="2736246"/>
                <a:ext cx="1072218" cy="817914"/>
              </a:xfrm>
              <a:custGeom>
                <a:avLst/>
                <a:gdLst/>
                <a:ahLst/>
                <a:cxnLst/>
                <a:rect l="0" t="0" r="0" b="0"/>
                <a:pathLst>
                  <a:path w="1072218" h="817914">
                    <a:moveTo>
                      <a:pt x="50697" y="0"/>
                    </a:moveTo>
                    <a:lnTo>
                      <a:pt x="1045634" y="0"/>
                    </a:lnTo>
                    <a:cubicBezTo>
                      <a:pt x="1073633" y="0"/>
                      <a:pt x="1096332" y="21883"/>
                      <a:pt x="1096332" y="48877"/>
                    </a:cubicBezTo>
                    <a:lnTo>
                      <a:pt x="1096332" y="284099"/>
                    </a:lnTo>
                    <a:cubicBezTo>
                      <a:pt x="1096332" y="311093"/>
                      <a:pt x="1073633" y="332977"/>
                      <a:pt x="1045634" y="332977"/>
                    </a:cubicBezTo>
                    <a:lnTo>
                      <a:pt x="50697" y="332977"/>
                    </a:lnTo>
                    <a:cubicBezTo>
                      <a:pt x="22698" y="332977"/>
                      <a:pt x="0" y="311093"/>
                      <a:pt x="0" y="284099"/>
                    </a:cubicBezTo>
                    <a:lnTo>
                      <a:pt x="0" y="48877"/>
                    </a:lnTo>
                    <a:cubicBezTo>
                      <a:pt x="0" y="21883"/>
                      <a:pt x="22698" y="0"/>
                      <a:pt x="5069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146CA9"/>
                  </a:gs>
                  <a:gs pos="100000">
                    <a:srgbClr val="004A7E"/>
                  </a:gs>
                </a:gsLst>
                <a:lin ang="5400000" scaled="0"/>
              </a:gradFill>
              <a:ln w="7600" cap="flat">
                <a:noFill/>
                <a:bevel/>
              </a:ln>
            </p:spPr>
          </p:sp>
          <p:sp>
            <p:nvSpPr>
              <p:cNvPr id="79" name="Freeform 38">
                <a:extLst>
                  <a:ext uri="{FF2B5EF4-FFF2-40B4-BE49-F238E27FC236}">
                    <a16:creationId xmlns:a16="http://schemas.microsoft.com/office/drawing/2014/main" id="{D80B9C16-0D6A-471D-8851-48B9462600A1}"/>
                  </a:ext>
                </a:extLst>
              </p:cNvPr>
              <p:cNvSpPr/>
              <p:nvPr/>
            </p:nvSpPr>
            <p:spPr>
              <a:xfrm>
                <a:off x="5875555" y="1338117"/>
                <a:ext cx="1382984" cy="1386892"/>
              </a:xfrm>
              <a:custGeom>
                <a:avLst/>
                <a:gdLst/>
                <a:ahLst/>
                <a:cxnLst/>
                <a:rect l="0" t="0" r="0" b="0"/>
                <a:pathLst>
                  <a:path w="1382984" h="1386892">
                    <a:moveTo>
                      <a:pt x="0" y="691207"/>
                    </a:moveTo>
                    <a:cubicBezTo>
                      <a:pt x="0" y="309275"/>
                      <a:pt x="310258" y="0"/>
                      <a:pt x="693404" y="0"/>
                    </a:cubicBezTo>
                    <a:cubicBezTo>
                      <a:pt x="1076230" y="0"/>
                      <a:pt x="1386809" y="309275"/>
                      <a:pt x="1386809" y="691207"/>
                    </a:cubicBezTo>
                    <a:cubicBezTo>
                      <a:pt x="1386809" y="1072819"/>
                      <a:pt x="1076230" y="1382413"/>
                      <a:pt x="693404" y="1382413"/>
                    </a:cubicBezTo>
                    <a:cubicBezTo>
                      <a:pt x="310258" y="1382413"/>
                      <a:pt x="0" y="1072819"/>
                      <a:pt x="0" y="69120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3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0"/>
              </a:gradFill>
              <a:ln w="7600" cap="flat">
                <a:noFill/>
                <a:bevel/>
              </a:ln>
            </p:spPr>
          </p:sp>
          <p:sp>
            <p:nvSpPr>
              <p:cNvPr id="80" name="Freeform 39">
                <a:extLst>
                  <a:ext uri="{FF2B5EF4-FFF2-40B4-BE49-F238E27FC236}">
                    <a16:creationId xmlns:a16="http://schemas.microsoft.com/office/drawing/2014/main" id="{215547A7-4778-4A0C-B9C9-D6058FBEEF82}"/>
                  </a:ext>
                </a:extLst>
              </p:cNvPr>
              <p:cNvSpPr/>
              <p:nvPr/>
            </p:nvSpPr>
            <p:spPr>
              <a:xfrm>
                <a:off x="5992858" y="1455157"/>
                <a:ext cx="1148823" cy="1152268"/>
              </a:xfrm>
              <a:custGeom>
                <a:avLst/>
                <a:gdLst/>
                <a:ahLst/>
                <a:cxnLst/>
                <a:rect l="0" t="0" r="0" b="0"/>
                <a:pathLst>
                  <a:path w="1148823" h="1152268">
                    <a:moveTo>
                      <a:pt x="0" y="574168"/>
                    </a:moveTo>
                    <a:cubicBezTo>
                      <a:pt x="0" y="256907"/>
                      <a:pt x="257774" y="0"/>
                      <a:pt x="576105" y="0"/>
                    </a:cubicBezTo>
                    <a:cubicBezTo>
                      <a:pt x="894171" y="0"/>
                      <a:pt x="1152210" y="256907"/>
                      <a:pt x="1152210" y="574168"/>
                    </a:cubicBezTo>
                    <a:cubicBezTo>
                      <a:pt x="1152210" y="891164"/>
                      <a:pt x="894171" y="1148336"/>
                      <a:pt x="576105" y="1148336"/>
                    </a:cubicBezTo>
                    <a:cubicBezTo>
                      <a:pt x="257774" y="1148336"/>
                      <a:pt x="0" y="891164"/>
                      <a:pt x="0" y="574168"/>
                    </a:cubicBezTo>
                    <a:close/>
                  </a:path>
                </a:pathLst>
              </a:custGeom>
              <a:noFill/>
              <a:ln w="7600" cap="flat">
                <a:noFill/>
                <a:bevel/>
              </a:ln>
            </p:spPr>
          </p:sp>
          <p:sp>
            <p:nvSpPr>
              <p:cNvPr id="81" name="Freeform 40">
                <a:extLst>
                  <a:ext uri="{FF2B5EF4-FFF2-40B4-BE49-F238E27FC236}">
                    <a16:creationId xmlns:a16="http://schemas.microsoft.com/office/drawing/2014/main" id="{94A26BDF-4E9F-4C98-9C78-72ED9AB38E02}"/>
                  </a:ext>
                </a:extLst>
              </p:cNvPr>
              <p:cNvSpPr/>
              <p:nvPr/>
            </p:nvSpPr>
            <p:spPr>
              <a:xfrm>
                <a:off x="5993205" y="1455503"/>
                <a:ext cx="1148127" cy="1151570"/>
              </a:xfrm>
              <a:custGeom>
                <a:avLst/>
                <a:gdLst/>
                <a:ahLst/>
                <a:cxnLst/>
                <a:rect l="0" t="0" r="0" b="0"/>
                <a:pathLst>
                  <a:path w="1148127" h="1151570">
                    <a:moveTo>
                      <a:pt x="0" y="573820"/>
                    </a:moveTo>
                    <a:cubicBezTo>
                      <a:pt x="0" y="256751"/>
                      <a:pt x="257618" y="0"/>
                      <a:pt x="575756" y="0"/>
                    </a:cubicBezTo>
                    <a:cubicBezTo>
                      <a:pt x="893629" y="0"/>
                      <a:pt x="1151513" y="256751"/>
                      <a:pt x="1151513" y="573820"/>
                    </a:cubicBezTo>
                    <a:cubicBezTo>
                      <a:pt x="1151513" y="890624"/>
                      <a:pt x="893629" y="1147641"/>
                      <a:pt x="575756" y="1147641"/>
                    </a:cubicBezTo>
                    <a:cubicBezTo>
                      <a:pt x="257618" y="1147641"/>
                      <a:pt x="0" y="890624"/>
                      <a:pt x="0" y="573820"/>
                    </a:cubicBezTo>
                    <a:close/>
                  </a:path>
                </a:pathLst>
              </a:custGeom>
              <a:solidFill>
                <a:srgbClr val="85B2D3"/>
              </a:solidFill>
              <a:ln w="7600" cap="flat">
                <a:noFill/>
                <a:bevel/>
              </a:ln>
            </p:spPr>
          </p:sp>
          <p:sp>
            <p:nvSpPr>
              <p:cNvPr id="82" name="Freeform 41">
                <a:extLst>
                  <a:ext uri="{FF2B5EF4-FFF2-40B4-BE49-F238E27FC236}">
                    <a16:creationId xmlns:a16="http://schemas.microsoft.com/office/drawing/2014/main" id="{C130C6D8-5173-4994-8DA5-6B90B3C9BF66}"/>
                  </a:ext>
                </a:extLst>
              </p:cNvPr>
              <p:cNvSpPr/>
              <p:nvPr/>
            </p:nvSpPr>
            <p:spPr>
              <a:xfrm flipH="1">
                <a:off x="6012181" y="1474417"/>
                <a:ext cx="1110286" cy="1113616"/>
              </a:xfrm>
              <a:custGeom>
                <a:avLst/>
                <a:gdLst/>
                <a:ahLst/>
                <a:cxnLst/>
                <a:rect l="0" t="0" r="0" b="0"/>
                <a:pathLst>
                  <a:path w="1110286" h="1113616">
                    <a:moveTo>
                      <a:pt x="0" y="554908"/>
                    </a:moveTo>
                    <a:cubicBezTo>
                      <a:pt x="0" y="248289"/>
                      <a:pt x="249127" y="0"/>
                      <a:pt x="556781" y="0"/>
                    </a:cubicBezTo>
                    <a:cubicBezTo>
                      <a:pt x="864177" y="0"/>
                      <a:pt x="1113561" y="248289"/>
                      <a:pt x="1113561" y="554908"/>
                    </a:cubicBezTo>
                    <a:cubicBezTo>
                      <a:pt x="1113561" y="861271"/>
                      <a:pt x="864177" y="1109816"/>
                      <a:pt x="556781" y="1109816"/>
                    </a:cubicBezTo>
                    <a:cubicBezTo>
                      <a:pt x="249127" y="1109816"/>
                      <a:pt x="0" y="861271"/>
                      <a:pt x="0" y="554908"/>
                    </a:cubicBezTo>
                    <a:close/>
                  </a:path>
                </a:pathLst>
              </a:custGeom>
              <a:solidFill>
                <a:srgbClr val="EAF5F9"/>
              </a:solidFill>
              <a:ln w="7600" cap="flat">
                <a:noFill/>
                <a:bevel/>
              </a:ln>
            </p:spPr>
          </p:sp>
          <p:sp>
            <p:nvSpPr>
              <p:cNvPr id="83" name="Freeform 42">
                <a:extLst>
                  <a:ext uri="{FF2B5EF4-FFF2-40B4-BE49-F238E27FC236}">
                    <a16:creationId xmlns:a16="http://schemas.microsoft.com/office/drawing/2014/main" id="{C211639B-785B-416D-8B84-E3A53219081A}"/>
                  </a:ext>
                </a:extLst>
              </p:cNvPr>
              <p:cNvSpPr/>
              <p:nvPr/>
            </p:nvSpPr>
            <p:spPr>
              <a:xfrm>
                <a:off x="6057691" y="1526024"/>
                <a:ext cx="903257" cy="721918"/>
              </a:xfrm>
              <a:custGeom>
                <a:avLst/>
                <a:gdLst/>
                <a:ahLst/>
                <a:cxnLst/>
                <a:rect l="0" t="0" r="0" b="0"/>
                <a:pathLst>
                  <a:path w="903257" h="721918">
                    <a:moveTo>
                      <a:pt x="614962" y="13688"/>
                    </a:moveTo>
                    <a:cubicBezTo>
                      <a:pt x="614962" y="13688"/>
                      <a:pt x="94883" y="411447"/>
                      <a:pt x="285334" y="962631"/>
                    </a:cubicBezTo>
                    <a:cubicBezTo>
                      <a:pt x="285334" y="962631"/>
                      <a:pt x="-84582" y="776470"/>
                      <a:pt x="17969" y="312893"/>
                    </a:cubicBezTo>
                    <a:cubicBezTo>
                      <a:pt x="17969" y="312893"/>
                      <a:pt x="175458" y="-77453"/>
                      <a:pt x="614962" y="136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00" cap="flat">
                <a:noFill/>
                <a:bevel/>
              </a:ln>
            </p:spPr>
          </p:sp>
          <p:sp>
            <p:nvSpPr>
              <p:cNvPr id="84" name="Freeform 43">
                <a:extLst>
                  <a:ext uri="{FF2B5EF4-FFF2-40B4-BE49-F238E27FC236}">
                    <a16:creationId xmlns:a16="http://schemas.microsoft.com/office/drawing/2014/main" id="{6F365480-52D6-46B5-B5CF-2D0CCA88AFB2}"/>
                  </a:ext>
                </a:extLst>
              </p:cNvPr>
              <p:cNvSpPr/>
              <p:nvPr/>
            </p:nvSpPr>
            <p:spPr>
              <a:xfrm rot="2700000">
                <a:off x="6844787" y="2759293"/>
                <a:ext cx="996694" cy="745620"/>
              </a:xfrm>
              <a:custGeom>
                <a:avLst/>
                <a:gdLst/>
                <a:ahLst/>
                <a:cxnLst/>
                <a:rect l="0" t="0" r="0" b="0"/>
                <a:pathLst>
                  <a:path w="996694" h="745620">
                    <a:moveTo>
                      <a:pt x="46641" y="823"/>
                    </a:moveTo>
                    <a:lnTo>
                      <a:pt x="990157" y="0"/>
                    </a:lnTo>
                    <a:cubicBezTo>
                      <a:pt x="1015916" y="0"/>
                      <a:pt x="1037320" y="20028"/>
                      <a:pt x="1037320" y="44863"/>
                    </a:cubicBezTo>
                    <a:lnTo>
                      <a:pt x="1037320" y="235085"/>
                    </a:lnTo>
                    <a:cubicBezTo>
                      <a:pt x="1037320" y="259919"/>
                      <a:pt x="1015917" y="280052"/>
                      <a:pt x="990158" y="280051"/>
                    </a:cubicBezTo>
                    <a:lnTo>
                      <a:pt x="46642" y="280980"/>
                    </a:lnTo>
                    <a:cubicBezTo>
                      <a:pt x="20883" y="280980"/>
                      <a:pt x="0" y="260847"/>
                      <a:pt x="0" y="236012"/>
                    </a:cubicBezTo>
                    <a:lnTo>
                      <a:pt x="0" y="45790"/>
                    </a:lnTo>
                    <a:cubicBezTo>
                      <a:pt x="0" y="20955"/>
                      <a:pt x="20882" y="823"/>
                      <a:pt x="46641" y="8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 scaled="0"/>
              </a:gradFill>
              <a:ln w="7600" cap="flat">
                <a:noFill/>
                <a:bevel/>
              </a:ln>
            </p:spPr>
          </p:sp>
          <p:sp>
            <p:nvSpPr>
              <p:cNvPr id="85" name="Freeform 44">
                <a:extLst>
                  <a:ext uri="{FF2B5EF4-FFF2-40B4-BE49-F238E27FC236}">
                    <a16:creationId xmlns:a16="http://schemas.microsoft.com/office/drawing/2014/main" id="{1442D866-192E-41A2-B0C1-DAD58DF002D3}"/>
                  </a:ext>
                </a:extLst>
              </p:cNvPr>
              <p:cNvSpPr/>
              <p:nvPr/>
            </p:nvSpPr>
            <p:spPr>
              <a:xfrm rot="2700000">
                <a:off x="6916533" y="2747868"/>
                <a:ext cx="897586" cy="583251"/>
              </a:xfrm>
              <a:custGeom>
                <a:avLst/>
                <a:gdLst/>
                <a:ahLst/>
                <a:cxnLst/>
                <a:rect l="0" t="0" r="0" b="0"/>
                <a:pathLst>
                  <a:path w="897586" h="583251">
                    <a:moveTo>
                      <a:pt x="46642" y="822"/>
                    </a:moveTo>
                    <a:lnTo>
                      <a:pt x="990156" y="0"/>
                    </a:lnTo>
                    <a:cubicBezTo>
                      <a:pt x="1015911" y="0"/>
                      <a:pt x="1037320" y="20027"/>
                      <a:pt x="1037320" y="44862"/>
                    </a:cubicBezTo>
                    <a:cubicBezTo>
                      <a:pt x="1037320" y="69692"/>
                      <a:pt x="1015920" y="89825"/>
                      <a:pt x="990154" y="89824"/>
                    </a:cubicBezTo>
                    <a:lnTo>
                      <a:pt x="46641" y="90753"/>
                    </a:lnTo>
                    <a:cubicBezTo>
                      <a:pt x="20881" y="90753"/>
                      <a:pt x="0" y="70619"/>
                      <a:pt x="0" y="45785"/>
                    </a:cubicBezTo>
                    <a:cubicBezTo>
                      <a:pt x="0" y="20955"/>
                      <a:pt x="20882" y="822"/>
                      <a:pt x="46642" y="822"/>
                    </a:cubicBezTo>
                    <a:close/>
                  </a:path>
                </a:pathLst>
              </a:custGeom>
              <a:solidFill>
                <a:srgbClr val="FFFFFF">
                  <a:alpha val="53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86" name="Freeform 45">
                <a:extLst>
                  <a:ext uri="{FF2B5EF4-FFF2-40B4-BE49-F238E27FC236}">
                    <a16:creationId xmlns:a16="http://schemas.microsoft.com/office/drawing/2014/main" id="{F02F68D6-669A-4681-B926-075B333CADF6}"/>
                  </a:ext>
                </a:extLst>
              </p:cNvPr>
              <p:cNvSpPr/>
              <p:nvPr/>
            </p:nvSpPr>
            <p:spPr>
              <a:xfrm>
                <a:off x="6017947" y="1340629"/>
                <a:ext cx="215040" cy="915180"/>
              </a:xfrm>
              <a:custGeom>
                <a:avLst/>
                <a:gdLst/>
                <a:ahLst/>
                <a:cxnLst/>
                <a:rect l="0" t="0" r="0" b="0"/>
                <a:pathLst>
                  <a:path w="215040" h="915180">
                    <a:moveTo>
                      <a:pt x="4818" y="265436"/>
                    </a:moveTo>
                    <a:cubicBezTo>
                      <a:pt x="4818" y="265436"/>
                      <a:pt x="297700" y="-145186"/>
                      <a:pt x="832228" y="53668"/>
                    </a:cubicBezTo>
                    <a:cubicBezTo>
                      <a:pt x="832228" y="53668"/>
                      <a:pt x="935020" y="94989"/>
                      <a:pt x="878484" y="120814"/>
                    </a:cubicBezTo>
                    <a:cubicBezTo>
                      <a:pt x="788541" y="94989"/>
                      <a:pt x="382505" y="-83206"/>
                      <a:pt x="50995" y="296426"/>
                    </a:cubicBezTo>
                    <a:cubicBezTo>
                      <a:pt x="50995" y="296426"/>
                      <a:pt x="-18391" y="332581"/>
                      <a:pt x="4818" y="265436"/>
                    </a:cubicBezTo>
                    <a:close/>
                  </a:path>
                </a:pathLst>
              </a:custGeom>
              <a:solidFill>
                <a:srgbClr val="FFFFFF">
                  <a:alpha val="58000"/>
                </a:srgbClr>
              </a:solidFill>
              <a:ln w="7600" cap="flat">
                <a:noFill/>
                <a:bevel/>
              </a:ln>
            </p:spPr>
          </p:sp>
          <p:sp>
            <p:nvSpPr>
              <p:cNvPr id="87" name="Freeform 46">
                <a:extLst>
                  <a:ext uri="{FF2B5EF4-FFF2-40B4-BE49-F238E27FC236}">
                    <a16:creationId xmlns:a16="http://schemas.microsoft.com/office/drawing/2014/main" id="{BD975047-63BC-4E6E-AA2E-3EDC2922FED6}"/>
                  </a:ext>
                </a:extLst>
              </p:cNvPr>
              <p:cNvSpPr/>
              <p:nvPr/>
            </p:nvSpPr>
            <p:spPr>
              <a:xfrm flipV="1">
                <a:off x="6017949" y="1889742"/>
                <a:ext cx="444403" cy="828257"/>
              </a:xfrm>
              <a:custGeom>
                <a:avLst/>
                <a:gdLst/>
                <a:ahLst/>
                <a:cxnLst/>
                <a:rect l="0" t="0" r="0" b="0"/>
                <a:pathLst>
                  <a:path w="444403" h="828257">
                    <a:moveTo>
                      <a:pt x="4818" y="265436"/>
                    </a:moveTo>
                    <a:cubicBezTo>
                      <a:pt x="4818" y="265436"/>
                      <a:pt x="297700" y="-145186"/>
                      <a:pt x="832228" y="53668"/>
                    </a:cubicBezTo>
                    <a:cubicBezTo>
                      <a:pt x="832228" y="53668"/>
                      <a:pt x="935020" y="94989"/>
                      <a:pt x="878484" y="120814"/>
                    </a:cubicBezTo>
                    <a:cubicBezTo>
                      <a:pt x="788541" y="94989"/>
                      <a:pt x="382505" y="-83206"/>
                      <a:pt x="50995" y="296426"/>
                    </a:cubicBezTo>
                    <a:cubicBezTo>
                      <a:pt x="50995" y="296426"/>
                      <a:pt x="-18391" y="332581"/>
                      <a:pt x="4818" y="265436"/>
                    </a:cubicBezTo>
                    <a:close/>
                  </a:path>
                </a:pathLst>
              </a:custGeom>
              <a:solidFill>
                <a:srgbClr val="FFFFFF">
                  <a:alpha val="31000"/>
                </a:srgbClr>
              </a:solidFill>
              <a:ln w="7600" cap="flat">
                <a:noFill/>
                <a:bevel/>
              </a:ln>
            </p:spPr>
          </p:sp>
        </p:grpSp>
        <p:pic>
          <p:nvPicPr>
            <p:cNvPr id="68" name="Picture 35">
              <a:extLst>
                <a:ext uri="{FF2B5EF4-FFF2-40B4-BE49-F238E27FC236}">
                  <a16:creationId xmlns:a16="http://schemas.microsoft.com/office/drawing/2014/main" id="{3E79E6CE-678D-4153-A4C3-690CCE7EF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927252">
              <a:off x="7753772" y="1443250"/>
              <a:ext cx="1463671" cy="12163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576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06926"/>
            <a:ext cx="9143999" cy="824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dirty="0"/>
              <a:t>The innovative LRC concept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691883"/>
            <a:ext cx="3044825" cy="119062"/>
            <a:chOff x="0" y="0"/>
            <a:chExt cx="1918" cy="75"/>
          </a:xfrm>
          <a:solidFill>
            <a:schemeClr val="bg1">
              <a:lumMod val="65000"/>
            </a:schemeClr>
          </a:solidFill>
        </p:grpSpPr>
        <p:sp>
          <p:nvSpPr>
            <p:cNvPr id="5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3051968" y="691883"/>
            <a:ext cx="6094413" cy="119856"/>
            <a:chOff x="0" y="0"/>
            <a:chExt cx="3839" cy="7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7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149863" y="1255954"/>
            <a:ext cx="7054422" cy="5016273"/>
            <a:chOff x="12042" y="1232193"/>
            <a:chExt cx="10635192" cy="6636846"/>
          </a:xfrm>
        </p:grpSpPr>
        <p:sp>
          <p:nvSpPr>
            <p:cNvPr id="10" name="Abgerundetes Rechteck 9"/>
            <p:cNvSpPr/>
            <p:nvPr/>
          </p:nvSpPr>
          <p:spPr>
            <a:xfrm>
              <a:off x="12042" y="1232193"/>
              <a:ext cx="10451807" cy="6636846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3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250745" y="1556645"/>
              <a:ext cx="10396489" cy="59859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0" dirty="0">
                  <a:solidFill>
                    <a:schemeClr val="tx1"/>
                  </a:solidFill>
                </a:rPr>
                <a:t>Some general features:</a:t>
              </a:r>
            </a:p>
            <a:p>
              <a:endParaRPr lang="en-US" sz="1800" b="0" dirty="0">
                <a:solidFill>
                  <a:schemeClr val="tx1"/>
                </a:solidFill>
              </a:endParaRPr>
            </a:p>
            <a:p>
              <a:pPr marL="1200150" lvl="2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/>
                  </a:solidFill>
                </a:rPr>
                <a:t>Fast</a:t>
              </a:r>
              <a:r>
                <a:rPr lang="en-US" sz="1800" b="0" dirty="0">
                  <a:solidFill>
                    <a:schemeClr val="tx1"/>
                  </a:solidFill>
                </a:rPr>
                <a:t> (milliseconds) </a:t>
              </a:r>
            </a:p>
            <a:p>
              <a:pPr lvl="1"/>
              <a:r>
                <a:rPr lang="en-US" sz="1800" b="0" dirty="0">
                  <a:solidFill>
                    <a:schemeClr val="tx1"/>
                  </a:solidFill>
                  <a:sym typeface="Wingdings" panose="05000000000000000000" pitchFamily="2" charset="2"/>
                </a:rPr>
                <a:t>	 </a:t>
              </a:r>
              <a:r>
                <a:rPr lang="en-US" sz="1800" b="0" dirty="0">
                  <a:solidFill>
                    <a:schemeClr val="tx1"/>
                  </a:solidFill>
                </a:rPr>
                <a:t>No additional preparation stages 	</a:t>
              </a:r>
            </a:p>
            <a:p>
              <a:pPr lvl="1"/>
              <a:r>
                <a:rPr lang="en-US" sz="1800" b="0" dirty="0">
                  <a:solidFill>
                    <a:schemeClr val="tx1"/>
                  </a:solidFill>
                </a:rPr>
                <a:t>	    (e.g. neutralization/</a:t>
              </a:r>
              <a:r>
                <a:rPr lang="en-US" sz="1800" b="0" dirty="0">
                  <a:solidFill>
                    <a:schemeClr val="tx1"/>
                  </a:solidFill>
                  <a:sym typeface="Wingdings" panose="05000000000000000000" pitchFamily="2" charset="2"/>
                </a:rPr>
                <a:t>evaporation of sample atoms)</a:t>
              </a:r>
              <a:endParaRPr lang="en-US" sz="1800" b="0" dirty="0">
                <a:solidFill>
                  <a:schemeClr val="tx1"/>
                </a:solidFill>
              </a:endParaRPr>
            </a:p>
            <a:p>
              <a:pPr lvl="2"/>
              <a:endParaRPr lang="en-US" sz="1800" b="0" dirty="0">
                <a:solidFill>
                  <a:schemeClr val="tx1"/>
                </a:solidFill>
              </a:endParaRPr>
            </a:p>
            <a:p>
              <a:pPr marL="1200150" lvl="2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/>
                  </a:solidFill>
                </a:rPr>
                <a:t>Sensitive</a:t>
              </a:r>
              <a:r>
                <a:rPr lang="en-US" sz="1800" b="0" dirty="0">
                  <a:solidFill>
                    <a:schemeClr val="tx1"/>
                  </a:solidFill>
                </a:rPr>
                <a:t> </a:t>
              </a:r>
            </a:p>
            <a:p>
              <a:pPr lvl="1"/>
              <a:r>
                <a:rPr lang="en-US" sz="1800" b="0" dirty="0">
                  <a:solidFill>
                    <a:schemeClr val="tx1"/>
                  </a:solidFill>
                  <a:sym typeface="Wingdings" panose="05000000000000000000" pitchFamily="2" charset="2"/>
                </a:rPr>
                <a:t>	 </a:t>
              </a:r>
              <a:r>
                <a:rPr lang="en-US" sz="1800" b="0" dirty="0">
                  <a:solidFill>
                    <a:schemeClr val="tx1"/>
                  </a:solidFill>
                </a:rPr>
                <a:t>No need for fluorescence detection</a:t>
              </a:r>
            </a:p>
            <a:p>
              <a:pPr lvl="1"/>
              <a:r>
                <a:rPr lang="en-US" sz="1800" b="0" dirty="0">
                  <a:solidFill>
                    <a:schemeClr val="tx1"/>
                  </a:solidFill>
                </a:rPr>
                <a:t>	</a:t>
              </a:r>
              <a:r>
                <a:rPr lang="en-US" sz="1800" b="0" dirty="0">
                  <a:solidFill>
                    <a:schemeClr val="tx1"/>
                  </a:solidFill>
                  <a:sym typeface="Wingdings" panose="05000000000000000000" pitchFamily="2" charset="2"/>
                </a:rPr>
                <a:t> No need for photoionization</a:t>
              </a:r>
              <a:endParaRPr lang="en-US" sz="1800" b="0" dirty="0">
                <a:solidFill>
                  <a:schemeClr val="tx1"/>
                </a:solidFill>
              </a:endParaRPr>
            </a:p>
            <a:p>
              <a:pPr lvl="2"/>
              <a:r>
                <a:rPr lang="en-US" sz="1800" b="0" dirty="0">
                  <a:solidFill>
                    <a:schemeClr val="tx1"/>
                  </a:solidFill>
                  <a:sym typeface="Wingdings" panose="05000000000000000000" pitchFamily="2" charset="2"/>
                </a:rPr>
                <a:t>	</a:t>
              </a:r>
              <a:endParaRPr lang="en-US" sz="1800" b="0" dirty="0">
                <a:solidFill>
                  <a:schemeClr val="tx1"/>
                </a:solidFill>
              </a:endParaRPr>
            </a:p>
            <a:p>
              <a:pPr marL="1200150" lvl="2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/>
                  </a:solidFill>
                </a:rPr>
                <a:t>Universal</a:t>
              </a:r>
              <a:r>
                <a:rPr lang="en-US" sz="1800" b="0" dirty="0">
                  <a:solidFill>
                    <a:schemeClr val="tx1"/>
                  </a:solidFill>
                </a:rPr>
                <a:t> </a:t>
              </a:r>
            </a:p>
            <a:p>
              <a:pPr lvl="1"/>
              <a:r>
                <a:rPr lang="en-US" sz="1800" b="0" dirty="0">
                  <a:solidFill>
                    <a:schemeClr val="tx1"/>
                  </a:solidFill>
                  <a:sym typeface="Wingdings" panose="05000000000000000000" pitchFamily="2" charset="2"/>
                </a:rPr>
                <a:t>	 </a:t>
              </a:r>
              <a:r>
                <a:rPr lang="en-US" sz="1800" b="0" dirty="0">
                  <a:solidFill>
                    <a:schemeClr val="tx1"/>
                  </a:solidFill>
                </a:rPr>
                <a:t>Insensitive to physicochemical properties </a:t>
              </a:r>
            </a:p>
            <a:p>
              <a:pPr lvl="2"/>
              <a:endParaRPr lang="en-US" sz="1800" b="0" dirty="0">
                <a:solidFill>
                  <a:schemeClr val="tx1"/>
                </a:solidFill>
              </a:endParaRPr>
            </a:p>
            <a:p>
              <a:pPr marL="1200150" lvl="2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tx1"/>
                  </a:solidFill>
                </a:rPr>
                <a:t>Versatile</a:t>
              </a:r>
              <a:r>
                <a:rPr lang="en-US" sz="1800" b="0" dirty="0">
                  <a:solidFill>
                    <a:schemeClr val="tx1"/>
                  </a:solidFill>
                </a:rPr>
                <a:t> </a:t>
              </a:r>
            </a:p>
            <a:p>
              <a:pPr lvl="1"/>
              <a:r>
                <a:rPr lang="en-US" sz="1800" b="0" dirty="0">
                  <a:solidFill>
                    <a:schemeClr val="tx1"/>
                  </a:solidFill>
                  <a:sym typeface="Wingdings" panose="05000000000000000000" pitchFamily="2" charset="2"/>
                </a:rPr>
                <a:t>	</a:t>
              </a:r>
              <a:r>
                <a:rPr lang="en-US" sz="1800" b="0" dirty="0">
                  <a:solidFill>
                    <a:schemeClr val="tx1"/>
                  </a:solidFill>
                </a:rPr>
                <a:t> Broadband initial level search</a:t>
              </a:r>
            </a:p>
            <a:p>
              <a:r>
                <a:rPr lang="en-US" sz="1800" b="0" dirty="0">
                  <a:solidFill>
                    <a:schemeClr val="tx1"/>
                  </a:solidFill>
                </a:rPr>
                <a:t>             </a:t>
              </a:r>
              <a:r>
                <a:rPr lang="en-US" sz="1800" b="0" dirty="0">
                  <a:solidFill>
                    <a:schemeClr val="tx1"/>
                  </a:solidFill>
                  <a:sym typeface="Wingdings" panose="05000000000000000000" pitchFamily="2" charset="2"/>
                </a:rPr>
                <a:t> Precision </a:t>
              </a:r>
              <a:r>
                <a:rPr lang="en-US" sz="1800" b="0" dirty="0">
                  <a:solidFill>
                    <a:schemeClr val="tx1"/>
                  </a:solidFill>
                </a:rPr>
                <a:t>HFS</a:t>
              </a: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7086553" y="2230280"/>
            <a:ext cx="1916821" cy="2386917"/>
            <a:chOff x="7125003" y="2101903"/>
            <a:chExt cx="1916821" cy="2386917"/>
          </a:xfrm>
        </p:grpSpPr>
        <p:sp>
          <p:nvSpPr>
            <p:cNvPr id="13" name="Rechteck 12"/>
            <p:cNvSpPr/>
            <p:nvPr/>
          </p:nvSpPr>
          <p:spPr>
            <a:xfrm>
              <a:off x="7894338" y="2320107"/>
              <a:ext cx="474369" cy="165054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4" name="Gruppieren 13"/>
            <p:cNvGrpSpPr/>
            <p:nvPr/>
          </p:nvGrpSpPr>
          <p:grpSpPr>
            <a:xfrm>
              <a:off x="7125003" y="2101903"/>
              <a:ext cx="1862013" cy="2386917"/>
              <a:chOff x="291800" y="3966276"/>
              <a:chExt cx="2541716" cy="2828069"/>
            </a:xfrm>
          </p:grpSpPr>
          <p:cxnSp>
            <p:nvCxnSpPr>
              <p:cNvPr id="23" name="Gerader Verbinder 22"/>
              <p:cNvCxnSpPr/>
              <p:nvPr/>
            </p:nvCxnSpPr>
            <p:spPr>
              <a:xfrm>
                <a:off x="890289" y="6698827"/>
                <a:ext cx="642837" cy="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Gerader Verbinder 23"/>
              <p:cNvCxnSpPr/>
              <p:nvPr/>
            </p:nvCxnSpPr>
            <p:spPr>
              <a:xfrm>
                <a:off x="1346665" y="5602291"/>
                <a:ext cx="642837" cy="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/>
              <p:cNvCxnSpPr/>
              <p:nvPr/>
            </p:nvCxnSpPr>
            <p:spPr>
              <a:xfrm>
                <a:off x="1791309" y="6336972"/>
                <a:ext cx="642837" cy="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Gerader Verbinder 25"/>
              <p:cNvCxnSpPr/>
              <p:nvPr/>
            </p:nvCxnSpPr>
            <p:spPr>
              <a:xfrm>
                <a:off x="1791308" y="6391487"/>
                <a:ext cx="642837" cy="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/>
              <p:cNvCxnSpPr/>
              <p:nvPr/>
            </p:nvCxnSpPr>
            <p:spPr>
              <a:xfrm>
                <a:off x="1791307" y="6282457"/>
                <a:ext cx="642837" cy="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mit Pfeil 27"/>
              <p:cNvCxnSpPr/>
              <p:nvPr/>
            </p:nvCxnSpPr>
            <p:spPr>
              <a:xfrm flipV="1">
                <a:off x="1211707" y="5602291"/>
                <a:ext cx="456376" cy="109653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feld 28"/>
              <p:cNvSpPr txBox="1"/>
              <p:nvPr/>
            </p:nvSpPr>
            <p:spPr>
              <a:xfrm>
                <a:off x="291800" y="6517347"/>
                <a:ext cx="506869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|1&gt;</a:t>
                </a:r>
              </a:p>
            </p:txBody>
          </p:sp>
          <p:sp>
            <p:nvSpPr>
              <p:cNvPr id="30" name="Textfeld 29"/>
              <p:cNvSpPr txBox="1"/>
              <p:nvPr/>
            </p:nvSpPr>
            <p:spPr>
              <a:xfrm>
                <a:off x="736732" y="5420809"/>
                <a:ext cx="506870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|2&gt;</a:t>
                </a: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2326646" y="6163604"/>
                <a:ext cx="506870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|3&gt;</a:t>
                </a:r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979371" y="6012060"/>
                <a:ext cx="362600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="0" i="1" dirty="0"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el-GR" b="0" i="1" dirty="0"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</a:t>
                </a:r>
                <a:endParaRPr lang="de-DE" b="0" i="1" dirty="0"/>
              </a:p>
            </p:txBody>
          </p:sp>
          <p:cxnSp>
            <p:nvCxnSpPr>
              <p:cNvPr id="33" name="Gerader Verbinder 32"/>
              <p:cNvCxnSpPr/>
              <p:nvPr/>
            </p:nvCxnSpPr>
            <p:spPr>
              <a:xfrm>
                <a:off x="1346665" y="4447633"/>
                <a:ext cx="642837" cy="1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mit Pfeil 33"/>
              <p:cNvCxnSpPr/>
              <p:nvPr/>
            </p:nvCxnSpPr>
            <p:spPr>
              <a:xfrm flipV="1">
                <a:off x="1662596" y="4300819"/>
                <a:ext cx="5487" cy="129643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Freihandform 34"/>
              <p:cNvSpPr/>
              <p:nvPr/>
            </p:nvSpPr>
            <p:spPr>
              <a:xfrm rot="10800000">
                <a:off x="1673618" y="5605151"/>
                <a:ext cx="532015" cy="731821"/>
              </a:xfrm>
              <a:custGeom>
                <a:avLst/>
                <a:gdLst>
                  <a:gd name="connsiteX0" fmla="*/ 0 w 532015"/>
                  <a:gd name="connsiteY0" fmla="*/ 0 h 656705"/>
                  <a:gd name="connsiteX1" fmla="*/ 133004 w 532015"/>
                  <a:gd name="connsiteY1" fmla="*/ 58189 h 656705"/>
                  <a:gd name="connsiteX2" fmla="*/ 74815 w 532015"/>
                  <a:gd name="connsiteY2" fmla="*/ 216131 h 656705"/>
                  <a:gd name="connsiteX3" fmla="*/ 282633 w 532015"/>
                  <a:gd name="connsiteY3" fmla="*/ 224443 h 656705"/>
                  <a:gd name="connsiteX4" fmla="*/ 207819 w 532015"/>
                  <a:gd name="connsiteY4" fmla="*/ 415636 h 656705"/>
                  <a:gd name="connsiteX5" fmla="*/ 423949 w 532015"/>
                  <a:gd name="connsiteY5" fmla="*/ 423949 h 656705"/>
                  <a:gd name="connsiteX6" fmla="*/ 382386 w 532015"/>
                  <a:gd name="connsiteY6" fmla="*/ 581891 h 656705"/>
                  <a:gd name="connsiteX7" fmla="*/ 507077 w 532015"/>
                  <a:gd name="connsiteY7" fmla="*/ 615142 h 656705"/>
                  <a:gd name="connsiteX8" fmla="*/ 532015 w 532015"/>
                  <a:gd name="connsiteY8" fmla="*/ 656705 h 656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2015" h="656705">
                    <a:moveTo>
                      <a:pt x="0" y="0"/>
                    </a:moveTo>
                    <a:cubicBezTo>
                      <a:pt x="60267" y="11083"/>
                      <a:pt x="120535" y="22167"/>
                      <a:pt x="133004" y="58189"/>
                    </a:cubicBezTo>
                    <a:cubicBezTo>
                      <a:pt x="145473" y="94211"/>
                      <a:pt x="49877" y="188422"/>
                      <a:pt x="74815" y="216131"/>
                    </a:cubicBezTo>
                    <a:cubicBezTo>
                      <a:pt x="99753" y="243840"/>
                      <a:pt x="260466" y="191192"/>
                      <a:pt x="282633" y="224443"/>
                    </a:cubicBezTo>
                    <a:cubicBezTo>
                      <a:pt x="304800" y="257694"/>
                      <a:pt x="184266" y="382385"/>
                      <a:pt x="207819" y="415636"/>
                    </a:cubicBezTo>
                    <a:cubicBezTo>
                      <a:pt x="231372" y="448887"/>
                      <a:pt x="394855" y="396240"/>
                      <a:pt x="423949" y="423949"/>
                    </a:cubicBezTo>
                    <a:cubicBezTo>
                      <a:pt x="453043" y="451658"/>
                      <a:pt x="368531" y="550026"/>
                      <a:pt x="382386" y="581891"/>
                    </a:cubicBezTo>
                    <a:cubicBezTo>
                      <a:pt x="396241" y="613756"/>
                      <a:pt x="482139" y="602673"/>
                      <a:pt x="507077" y="615142"/>
                    </a:cubicBezTo>
                    <a:cubicBezTo>
                      <a:pt x="532015" y="627611"/>
                      <a:pt x="532015" y="642158"/>
                      <a:pt x="532015" y="65670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headEnd type="stealth"/>
                <a:tailEnd type="non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Textfeld 35"/>
              <p:cNvSpPr txBox="1"/>
              <p:nvPr/>
            </p:nvSpPr>
            <p:spPr>
              <a:xfrm>
                <a:off x="943078" y="3966276"/>
                <a:ext cx="1407422" cy="328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/>
                  <a:t>Continuum</a:t>
                </a:r>
                <a:endParaRPr lang="de-DE" dirty="0"/>
              </a:p>
            </p:txBody>
          </p:sp>
        </p:grpSp>
        <p:cxnSp>
          <p:nvCxnSpPr>
            <p:cNvPr id="15" name="Gerader Verbinder 14"/>
            <p:cNvCxnSpPr/>
            <p:nvPr/>
          </p:nvCxnSpPr>
          <p:spPr>
            <a:xfrm rot="20329958">
              <a:off x="8669263" y="3493143"/>
              <a:ext cx="324198" cy="126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>
            <a:xfrm rot="20329958" flipV="1">
              <a:off x="8711879" y="3603201"/>
              <a:ext cx="324198" cy="126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llipse 16"/>
            <p:cNvSpPr/>
            <p:nvPr/>
          </p:nvSpPr>
          <p:spPr>
            <a:xfrm rot="20329958">
              <a:off x="8679346" y="3549238"/>
              <a:ext cx="114795" cy="2050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Ellipse 17"/>
            <p:cNvSpPr/>
            <p:nvPr/>
          </p:nvSpPr>
          <p:spPr>
            <a:xfrm rot="20329958">
              <a:off x="8686861" y="3614797"/>
              <a:ext cx="39369" cy="973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9" name="Gerader Verbinder 18"/>
            <p:cNvCxnSpPr>
              <a:endCxn id="35" idx="2"/>
            </p:cNvCxnSpPr>
            <p:nvPr/>
          </p:nvCxnSpPr>
          <p:spPr>
            <a:xfrm flipH="1">
              <a:off x="8569657" y="3356033"/>
              <a:ext cx="472167" cy="56996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>
            <a:xfrm flipH="1" flipV="1">
              <a:off x="8569657" y="3356033"/>
              <a:ext cx="472167" cy="56996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>
            <a:xfrm flipH="1">
              <a:off x="7896540" y="2402634"/>
              <a:ext cx="472167" cy="56996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>
            <a:xfrm flipH="1" flipV="1">
              <a:off x="7896540" y="2402634"/>
              <a:ext cx="472167" cy="56996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17" descr="Logo&#10;&#10;Description automatically generated">
            <a:extLst>
              <a:ext uri="{FF2B5EF4-FFF2-40B4-BE49-F238E27FC236}">
                <a16:creationId xmlns:a16="http://schemas.microsoft.com/office/drawing/2014/main" id="{B8AB3AAE-9F1C-154C-805C-F83EC4D5E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18" y="-4836"/>
            <a:ext cx="1452280" cy="69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74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-175364" y="-125260"/>
            <a:ext cx="9482202" cy="898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06926"/>
            <a:ext cx="9143999" cy="824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dirty="0"/>
              <a:t>Team &amp; network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691883"/>
            <a:ext cx="3044825" cy="119062"/>
            <a:chOff x="0" y="0"/>
            <a:chExt cx="1918" cy="75"/>
          </a:xfrm>
          <a:solidFill>
            <a:schemeClr val="bg1">
              <a:lumMod val="65000"/>
            </a:schemeClr>
          </a:solidFill>
        </p:grpSpPr>
        <p:sp>
          <p:nvSpPr>
            <p:cNvPr id="6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051968" y="691883"/>
            <a:ext cx="6094413" cy="119856"/>
            <a:chOff x="0" y="0"/>
            <a:chExt cx="3839" cy="7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8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sp>
        <p:nvSpPr>
          <p:cNvPr id="10" name="Ellipse 9"/>
          <p:cNvSpPr/>
          <p:nvPr/>
        </p:nvSpPr>
        <p:spPr>
          <a:xfrm>
            <a:off x="354927" y="1278200"/>
            <a:ext cx="8319209" cy="5116517"/>
          </a:xfrm>
          <a:prstGeom prst="ellipse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1326624" y="1321280"/>
            <a:ext cx="6334699" cy="3692031"/>
          </a:xfrm>
          <a:prstGeom prst="ellipse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1433358" y="2501938"/>
            <a:ext cx="59942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u="sng" dirty="0">
              <a:solidFill>
                <a:schemeClr val="tx1"/>
              </a:solidFill>
            </a:endParaRPr>
          </a:p>
          <a:p>
            <a:r>
              <a:rPr lang="en-US" u="sng" dirty="0">
                <a:solidFill>
                  <a:schemeClr val="tx1"/>
                </a:solidFill>
              </a:rPr>
              <a:t>Theo.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b="0" dirty="0">
              <a:solidFill>
                <a:schemeClr val="tx1"/>
              </a:solidFill>
            </a:endParaRPr>
          </a:p>
          <a:p>
            <a:endParaRPr lang="en-US" b="0" dirty="0">
              <a:solidFill>
                <a:schemeClr val="tx1"/>
              </a:solidFill>
            </a:endParaRPr>
          </a:p>
          <a:p>
            <a:r>
              <a:rPr lang="en-US" b="0" dirty="0">
                <a:solidFill>
                  <a:schemeClr val="tx1"/>
                </a:solidFill>
              </a:rPr>
              <a:t>                  University of Groningen                     U. New South Wales, Sydney</a:t>
            </a:r>
          </a:p>
          <a:p>
            <a:endParaRPr lang="en-US" b="0" dirty="0">
              <a:solidFill>
                <a:schemeClr val="tx1"/>
              </a:solidFill>
            </a:endParaRPr>
          </a:p>
          <a:p>
            <a:r>
              <a:rPr lang="en-US" b="0" dirty="0">
                <a:solidFill>
                  <a:schemeClr val="tx1"/>
                </a:solidFill>
              </a:rPr>
              <a:t>                                                </a:t>
            </a:r>
            <a:endParaRPr lang="de-DE" b="0" dirty="0">
              <a:solidFill>
                <a:schemeClr val="tx1"/>
              </a:solidFill>
            </a:endParaRPr>
          </a:p>
          <a:p>
            <a:r>
              <a:rPr lang="de-DE" b="0" dirty="0">
                <a:solidFill>
                  <a:schemeClr val="tx1"/>
                </a:solidFill>
              </a:rPr>
              <a:t>                                              </a:t>
            </a:r>
            <a:r>
              <a:rPr lang="de-DE" b="0" dirty="0" err="1">
                <a:solidFill>
                  <a:schemeClr val="tx1"/>
                </a:solidFill>
              </a:rPr>
              <a:t>Skolkovo</a:t>
            </a:r>
            <a:r>
              <a:rPr lang="de-DE" b="0" dirty="0">
                <a:solidFill>
                  <a:schemeClr val="tx1"/>
                </a:solidFill>
              </a:rPr>
              <a:t> Institute, </a:t>
            </a:r>
            <a:r>
              <a:rPr lang="de-DE" b="0" dirty="0" err="1">
                <a:solidFill>
                  <a:schemeClr val="tx1"/>
                </a:solidFill>
              </a:rPr>
              <a:t>Moscow</a:t>
            </a:r>
            <a:endParaRPr lang="de-DE" b="0" dirty="0">
              <a:solidFill>
                <a:schemeClr val="tx1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2898810" y="1321280"/>
            <a:ext cx="3231446" cy="2125431"/>
          </a:xfrm>
          <a:prstGeom prst="ellipse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Gruppieren 16"/>
          <p:cNvGrpSpPr/>
          <p:nvPr/>
        </p:nvGrpSpPr>
        <p:grpSpPr>
          <a:xfrm>
            <a:off x="4130481" y="851768"/>
            <a:ext cx="896059" cy="1353043"/>
            <a:chOff x="4357807" y="1321069"/>
            <a:chExt cx="694555" cy="1114007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57807" y="1321069"/>
              <a:ext cx="694555" cy="1039843"/>
            </a:xfrm>
            <a:prstGeom prst="rect">
              <a:avLst/>
            </a:prstGeom>
          </p:spPr>
        </p:pic>
        <p:sp>
          <p:nvSpPr>
            <p:cNvPr id="19" name="Rechteck 18"/>
            <p:cNvSpPr/>
            <p:nvPr/>
          </p:nvSpPr>
          <p:spPr>
            <a:xfrm>
              <a:off x="4420724" y="2158077"/>
              <a:ext cx="56872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PI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Rechteck 19"/>
          <p:cNvSpPr/>
          <p:nvPr/>
        </p:nvSpPr>
        <p:spPr>
          <a:xfrm>
            <a:off x="427856" y="3683273"/>
            <a:ext cx="789761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chemeClr val="tx1"/>
                </a:solidFill>
              </a:rPr>
              <a:t>Exp.</a:t>
            </a:r>
          </a:p>
          <a:p>
            <a:endParaRPr lang="en-US" u="sng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b="0" dirty="0">
              <a:solidFill>
                <a:schemeClr val="tx1"/>
              </a:solidFill>
            </a:endParaRPr>
          </a:p>
          <a:p>
            <a:r>
              <a:rPr lang="en-US" b="0" dirty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Maier-Leibnitz Lab</a:t>
            </a:r>
          </a:p>
          <a:p>
            <a:r>
              <a:rPr lang="en-US" b="0" dirty="0">
                <a:solidFill>
                  <a:schemeClr val="tx1"/>
                </a:solidFill>
              </a:rPr>
              <a:t>           Institute for Nuclear Chemistry                                                                        University of Munich</a:t>
            </a:r>
          </a:p>
          <a:p>
            <a:r>
              <a:rPr lang="en-US" b="0" dirty="0">
                <a:solidFill>
                  <a:schemeClr val="tx1"/>
                </a:solidFill>
              </a:rPr>
              <a:t>           &amp; Institute for Nuclear Physics                                                                         </a:t>
            </a:r>
          </a:p>
          <a:p>
            <a:r>
              <a:rPr lang="en-US" b="0" dirty="0">
                <a:solidFill>
                  <a:schemeClr val="tx1"/>
                </a:solidFill>
              </a:rPr>
              <a:t>                   University of Mainz                                             Institute for Applied Physics </a:t>
            </a:r>
          </a:p>
          <a:p>
            <a:r>
              <a:rPr lang="en-US" b="0" dirty="0">
                <a:solidFill>
                  <a:schemeClr val="tx1"/>
                </a:solidFill>
              </a:rPr>
              <a:t>                                                                                                     TU Darmstadt                                   </a:t>
            </a:r>
          </a:p>
          <a:p>
            <a:r>
              <a:rPr lang="en-US" b="0" dirty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                             </a:t>
            </a:r>
          </a:p>
          <a:p>
            <a:r>
              <a:rPr lang="en-US" b="0" dirty="0">
                <a:solidFill>
                  <a:schemeClr val="tx1"/>
                </a:solidFill>
              </a:rPr>
              <a:t>                                                       Institute for Nuclear &amp; Radiation Physics</a:t>
            </a:r>
          </a:p>
          <a:p>
            <a:r>
              <a:rPr lang="en-US" b="0" dirty="0">
                <a:solidFill>
                  <a:schemeClr val="tx1"/>
                </a:solidFill>
              </a:rPr>
              <a:t>                                                                            KU Leuven                                               </a:t>
            </a:r>
            <a:endParaRPr lang="de-DE" b="0" dirty="0">
              <a:solidFill>
                <a:schemeClr val="tx1"/>
              </a:solidFill>
            </a:endParaRPr>
          </a:p>
        </p:txBody>
      </p:sp>
      <p:pic>
        <p:nvPicPr>
          <p:cNvPr id="21" name="Picture 1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720" y="5382175"/>
            <a:ext cx="1198865" cy="5458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60" y="6176263"/>
            <a:ext cx="2066925" cy="466725"/>
          </a:xfrm>
          <a:prstGeom prst="rect">
            <a:avLst/>
          </a:prstGeom>
        </p:spPr>
      </p:pic>
      <p:grpSp>
        <p:nvGrpSpPr>
          <p:cNvPr id="29" name="Gruppieren 28"/>
          <p:cNvGrpSpPr/>
          <p:nvPr/>
        </p:nvGrpSpPr>
        <p:grpSpPr>
          <a:xfrm>
            <a:off x="2490160" y="1614641"/>
            <a:ext cx="1188243" cy="1209330"/>
            <a:chOff x="8485287" y="1834087"/>
            <a:chExt cx="1188243" cy="1209330"/>
          </a:xfrm>
        </p:grpSpPr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5287" y="1834087"/>
              <a:ext cx="1180062" cy="1180062"/>
            </a:xfrm>
            <a:prstGeom prst="rect">
              <a:avLst/>
            </a:prstGeom>
          </p:spPr>
        </p:pic>
        <p:sp>
          <p:nvSpPr>
            <p:cNvPr id="31" name="Rechteck 30"/>
            <p:cNvSpPr/>
            <p:nvPr/>
          </p:nvSpPr>
          <p:spPr>
            <a:xfrm>
              <a:off x="8512186" y="2581752"/>
              <a:ext cx="11613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Elisa R.</a:t>
              </a:r>
            </a:p>
            <a:p>
              <a:pPr algn="ctr"/>
              <a:r>
                <a:rPr lang="en-US" b="0" dirty="0">
                  <a:solidFill>
                    <a:schemeClr val="tx1"/>
                  </a:solidFill>
                </a:rPr>
                <a:t>Postdoc (Exp.)</a:t>
              </a:r>
              <a:endParaRPr lang="de-DE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5490932" y="1864457"/>
            <a:ext cx="1255792" cy="1189622"/>
            <a:chOff x="2962786" y="1470265"/>
            <a:chExt cx="1255792" cy="1189622"/>
          </a:xfrm>
        </p:grpSpPr>
        <p:pic>
          <p:nvPicPr>
            <p:cNvPr id="35" name="Grafik 3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0509" y="1470265"/>
              <a:ext cx="1161038" cy="1161038"/>
            </a:xfrm>
            <a:prstGeom prst="rect">
              <a:avLst/>
            </a:prstGeom>
          </p:spPr>
        </p:pic>
        <p:sp>
          <p:nvSpPr>
            <p:cNvPr id="36" name="Rechteck 35"/>
            <p:cNvSpPr/>
            <p:nvPr/>
          </p:nvSpPr>
          <p:spPr>
            <a:xfrm>
              <a:off x="2962786" y="2198222"/>
              <a:ext cx="12557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Harry R.</a:t>
              </a:r>
            </a:p>
            <a:p>
              <a:pPr algn="ctr"/>
              <a:r>
                <a:rPr lang="en-US" b="0" dirty="0">
                  <a:solidFill>
                    <a:schemeClr val="tx1"/>
                  </a:solidFill>
                </a:rPr>
                <a:t>Postdoc (Theo.)</a:t>
              </a:r>
              <a:endParaRPr lang="de-DE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4051439" y="2388658"/>
            <a:ext cx="1161038" cy="1188297"/>
            <a:chOff x="2990509" y="1470265"/>
            <a:chExt cx="1161038" cy="1188297"/>
          </a:xfrm>
        </p:grpSpPr>
        <p:pic>
          <p:nvPicPr>
            <p:cNvPr id="38" name="Grafik 3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0509" y="1470265"/>
              <a:ext cx="1161038" cy="1161038"/>
            </a:xfrm>
            <a:prstGeom prst="rect">
              <a:avLst/>
            </a:prstGeom>
          </p:spPr>
        </p:pic>
        <p:sp>
          <p:nvSpPr>
            <p:cNvPr id="39" name="Rechteck 38"/>
            <p:cNvSpPr/>
            <p:nvPr/>
          </p:nvSpPr>
          <p:spPr>
            <a:xfrm>
              <a:off x="3134083" y="2196897"/>
              <a:ext cx="9131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Kim E.</a:t>
              </a:r>
            </a:p>
            <a:p>
              <a:pPr algn="ctr"/>
              <a:r>
                <a:rPr lang="en-US" b="0" dirty="0">
                  <a:solidFill>
                    <a:schemeClr val="tx1"/>
                  </a:solidFill>
                </a:rPr>
                <a:t>PhD (Exp.)</a:t>
              </a:r>
              <a:endParaRPr lang="de-DE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10BDE5C4-2BF1-4A68-83C4-87ABE7D1B97A}"/>
              </a:ext>
            </a:extLst>
          </p:cNvPr>
          <p:cNvSpPr txBox="1"/>
          <p:nvPr/>
        </p:nvSpPr>
        <p:spPr>
          <a:xfrm>
            <a:off x="7883697" y="5317788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Germany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D3DEA93-2DD0-4D17-AC32-88D61DA98498}"/>
              </a:ext>
            </a:extLst>
          </p:cNvPr>
          <p:cNvSpPr txBox="1"/>
          <p:nvPr/>
        </p:nvSpPr>
        <p:spPr>
          <a:xfrm>
            <a:off x="6990660" y="5884900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France</a:t>
            </a:r>
          </a:p>
        </p:txBody>
      </p:sp>
    </p:spTree>
    <p:extLst>
      <p:ext uri="{BB962C8B-B14F-4D97-AF65-F5344CB8AC3E}">
        <p14:creationId xmlns:p14="http://schemas.microsoft.com/office/powerpoint/2010/main" val="4121539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9" y="875203"/>
            <a:ext cx="3367770" cy="504611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106926"/>
            <a:ext cx="9143999" cy="824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dirty="0"/>
              <a:t>ERC Grant Application</a:t>
            </a:r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0" y="691883"/>
            <a:ext cx="3044825" cy="119062"/>
            <a:chOff x="0" y="0"/>
            <a:chExt cx="1918" cy="75"/>
          </a:xfrm>
          <a:solidFill>
            <a:schemeClr val="bg1">
              <a:lumMod val="65000"/>
            </a:schemeClr>
          </a:solidFill>
        </p:grpSpPr>
        <p:sp>
          <p:nvSpPr>
            <p:cNvPr id="12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3051968" y="691883"/>
            <a:ext cx="6094413" cy="119856"/>
            <a:chOff x="0" y="0"/>
            <a:chExt cx="3839" cy="7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4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554376" y="803645"/>
            <a:ext cx="5541521" cy="377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June 2017 		Idea formulated (KUL/Be)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July 2017		Calculations/simulations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October 2017		Started writing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February 2018		ERC-</a:t>
            </a:r>
            <a:r>
              <a:rPr lang="en-US" sz="1800" b="0" dirty="0" err="1">
                <a:solidFill>
                  <a:schemeClr val="tx1"/>
                </a:solidFill>
              </a:rPr>
              <a:t>CoG</a:t>
            </a:r>
            <a:r>
              <a:rPr lang="en-US" sz="1800" b="0" dirty="0">
                <a:solidFill>
                  <a:schemeClr val="tx1"/>
                </a:solidFill>
              </a:rPr>
              <a:t> application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Mai 2018		First step results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September 2018	Interview in Brussels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November 2018 	Acceptance notification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January 2019		Grant Agreement signed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June 2019		Project start</a:t>
            </a:r>
          </a:p>
        </p:txBody>
      </p:sp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2016" y="4946838"/>
            <a:ext cx="3116506" cy="1731998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77" y="4946839"/>
            <a:ext cx="1731998" cy="173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71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9" y="875203"/>
            <a:ext cx="3367770" cy="504611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106926"/>
            <a:ext cx="9143999" cy="824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dirty="0"/>
              <a:t>Few words to writing</a:t>
            </a:r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0" y="691883"/>
            <a:ext cx="3044825" cy="119062"/>
            <a:chOff x="0" y="0"/>
            <a:chExt cx="1918" cy="75"/>
          </a:xfrm>
          <a:solidFill>
            <a:schemeClr val="bg1">
              <a:lumMod val="65000"/>
            </a:schemeClr>
          </a:solidFill>
        </p:grpSpPr>
        <p:sp>
          <p:nvSpPr>
            <p:cNvPr id="12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3051968" y="691883"/>
            <a:ext cx="6094413" cy="119856"/>
            <a:chOff x="0" y="0"/>
            <a:chExt cx="3839" cy="7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4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554376" y="803645"/>
            <a:ext cx="5541521" cy="2533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B1 + B2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Lots of proofreading </a:t>
            </a:r>
          </a:p>
          <a:p>
            <a:pPr lvl="1">
              <a:lnSpc>
                <a:spcPct val="150000"/>
              </a:lnSpc>
            </a:pPr>
            <a:r>
              <a:rPr lang="en-US" sz="1800" b="0" dirty="0">
                <a:solidFill>
                  <a:schemeClr val="tx1"/>
                </a:solidFill>
                <a:sym typeface="Wingdings" panose="05000000000000000000" pitchFamily="2" charset="2"/>
              </a:rPr>
              <a:t>	 </a:t>
            </a:r>
            <a:r>
              <a:rPr lang="en-US" sz="1800" b="0" dirty="0">
                <a:solidFill>
                  <a:schemeClr val="tx1"/>
                </a:solidFill>
              </a:rPr>
              <a:t>vers.#10 submitted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Commitment of host institution needed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Requested 2 </a:t>
            </a:r>
            <a:r>
              <a:rPr lang="en-US" sz="1800" b="0" dirty="0" err="1">
                <a:solidFill>
                  <a:schemeClr val="tx1"/>
                </a:solidFill>
              </a:rPr>
              <a:t>MEur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800" b="0" dirty="0">
                <a:solidFill>
                  <a:schemeClr val="tx1"/>
                </a:solidFill>
                <a:sym typeface="Wingdings" panose="05000000000000000000" pitchFamily="2" charset="2"/>
              </a:rPr>
              <a:t>	 team &amp; equipment (5 years)</a:t>
            </a:r>
          </a:p>
        </p:txBody>
      </p:sp>
      <p:pic>
        <p:nvPicPr>
          <p:cNvPr id="3" name="Picture 17">
            <a:extLst>
              <a:ext uri="{FF2B5EF4-FFF2-40B4-BE49-F238E27FC236}">
                <a16:creationId xmlns:a16="http://schemas.microsoft.com/office/drawing/2014/main" id="{CC095927-67EC-4DFF-83A7-BAA88D43A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2016" y="4946838"/>
            <a:ext cx="3116506" cy="1731998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B7D001B-9F23-42FF-BC2D-3AC4F1E26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77" y="4946839"/>
            <a:ext cx="1731998" cy="173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37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9" y="875203"/>
            <a:ext cx="3367770" cy="504611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106926"/>
            <a:ext cx="9143999" cy="824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dirty="0"/>
              <a:t>Content</a:t>
            </a:r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0" y="691883"/>
            <a:ext cx="3044825" cy="119062"/>
            <a:chOff x="0" y="0"/>
            <a:chExt cx="1918" cy="75"/>
          </a:xfrm>
          <a:solidFill>
            <a:schemeClr val="bg1">
              <a:lumMod val="65000"/>
            </a:schemeClr>
          </a:solidFill>
        </p:grpSpPr>
        <p:sp>
          <p:nvSpPr>
            <p:cNvPr id="12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3051968" y="691883"/>
            <a:ext cx="6094413" cy="119856"/>
            <a:chOff x="0" y="0"/>
            <a:chExt cx="3839" cy="7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4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3554376" y="803645"/>
            <a:ext cx="554152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Exciting topic (attracting attention)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Demonstrate excellence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Concise (short and to the point)</a:t>
            </a:r>
          </a:p>
        </p:txBody>
      </p:sp>
      <p:pic>
        <p:nvPicPr>
          <p:cNvPr id="3" name="Picture 17">
            <a:extLst>
              <a:ext uri="{FF2B5EF4-FFF2-40B4-BE49-F238E27FC236}">
                <a16:creationId xmlns:a16="http://schemas.microsoft.com/office/drawing/2014/main" id="{CC095927-67EC-4DFF-83A7-BAA88D43A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2016" y="4946838"/>
            <a:ext cx="3116506" cy="1731998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B7D001B-9F23-42FF-BC2D-3AC4F1E26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77" y="4946839"/>
            <a:ext cx="1731998" cy="173199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3541CAE-EC04-41C9-8768-D63F9285F60F}"/>
              </a:ext>
            </a:extLst>
          </p:cNvPr>
          <p:cNvSpPr txBox="1"/>
          <p:nvPr/>
        </p:nvSpPr>
        <p:spPr>
          <a:xfrm>
            <a:off x="3554376" y="2358646"/>
            <a:ext cx="53641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b="0" i="1" dirty="0"/>
              <a:t>„</a:t>
            </a:r>
            <a:r>
              <a:rPr lang="de-DE" sz="1600" b="0" i="1" dirty="0" err="1"/>
              <a:t>Atomic</a:t>
            </a:r>
            <a:r>
              <a:rPr lang="de-DE" sz="1600" b="0" i="1" dirty="0"/>
              <a:t> </a:t>
            </a:r>
            <a:r>
              <a:rPr lang="de-DE" sz="1600" b="0" i="1" dirty="0" err="1"/>
              <a:t>spectra</a:t>
            </a:r>
            <a:r>
              <a:rPr lang="de-DE" sz="1600" b="0" i="1" dirty="0"/>
              <a:t> </a:t>
            </a:r>
            <a:r>
              <a:rPr lang="de-DE" sz="1600" b="0" i="1" dirty="0" err="1"/>
              <a:t>consisting</a:t>
            </a:r>
            <a:r>
              <a:rPr lang="de-DE" sz="1600" b="0" i="1" dirty="0"/>
              <a:t> </a:t>
            </a:r>
            <a:r>
              <a:rPr lang="de-DE" sz="1600" b="0" i="1" dirty="0" err="1"/>
              <a:t>of</a:t>
            </a:r>
            <a:r>
              <a:rPr lang="de-DE" sz="1600" b="0" i="1" dirty="0"/>
              <a:t> </a:t>
            </a:r>
            <a:r>
              <a:rPr lang="de-DE" sz="1600" b="0" i="1" dirty="0" err="1"/>
              <a:t>discrete</a:t>
            </a:r>
            <a:r>
              <a:rPr lang="de-DE" sz="1600" b="0" i="1" dirty="0"/>
              <a:t> </a:t>
            </a:r>
            <a:r>
              <a:rPr lang="de-DE" sz="1600" b="0" i="1" dirty="0" err="1"/>
              <a:t>lines</a:t>
            </a:r>
            <a:r>
              <a:rPr lang="de-DE" sz="1600" b="0" i="1" dirty="0"/>
              <a:t> </a:t>
            </a:r>
            <a:r>
              <a:rPr lang="de-DE" sz="1600" b="0" i="1" dirty="0" err="1"/>
              <a:t>of</a:t>
            </a:r>
            <a:r>
              <a:rPr lang="de-DE" sz="1600" b="0" i="1" dirty="0"/>
              <a:t> different </a:t>
            </a:r>
            <a:r>
              <a:rPr lang="de-DE" sz="1600" b="0" i="1" dirty="0" err="1"/>
              <a:t>color</a:t>
            </a:r>
            <a:r>
              <a:rPr lang="de-DE" sz="1600" b="0" i="1" dirty="0"/>
              <a:t> … </a:t>
            </a:r>
            <a:r>
              <a:rPr lang="de-DE" sz="1600" b="0" i="1" dirty="0" err="1"/>
              <a:t>have</a:t>
            </a:r>
            <a:r>
              <a:rPr lang="de-DE" sz="1600" b="0" i="1" dirty="0"/>
              <a:t> </a:t>
            </a:r>
            <a:r>
              <a:rPr lang="de-DE" sz="1600" b="0" i="1" dirty="0" err="1"/>
              <a:t>been</a:t>
            </a:r>
            <a:r>
              <a:rPr lang="de-DE" sz="1600" b="0" i="1" dirty="0"/>
              <a:t> </a:t>
            </a:r>
            <a:r>
              <a:rPr lang="de-DE" sz="1600" b="0" i="1" dirty="0" err="1"/>
              <a:t>key</a:t>
            </a:r>
            <a:r>
              <a:rPr lang="de-DE" sz="1600" b="0" i="1" dirty="0"/>
              <a:t> </a:t>
            </a:r>
            <a:r>
              <a:rPr lang="de-DE" sz="1600" b="0" i="1" dirty="0" err="1"/>
              <a:t>ingredients</a:t>
            </a:r>
            <a:r>
              <a:rPr lang="de-DE" sz="1600" b="0" i="1" dirty="0"/>
              <a:t> in </a:t>
            </a:r>
            <a:r>
              <a:rPr lang="de-DE" sz="1600" b="0" i="1" dirty="0" err="1"/>
              <a:t>understanding</a:t>
            </a:r>
            <a:r>
              <a:rPr lang="de-DE" sz="1600" b="0" i="1" dirty="0"/>
              <a:t> </a:t>
            </a:r>
            <a:r>
              <a:rPr lang="de-DE" sz="1600" b="0" i="1" dirty="0" err="1"/>
              <a:t>the</a:t>
            </a:r>
            <a:r>
              <a:rPr lang="de-DE" sz="1600" b="0" i="1" dirty="0"/>
              <a:t> </a:t>
            </a:r>
            <a:r>
              <a:rPr lang="de-DE" sz="1600" b="0" i="1" dirty="0" err="1"/>
              <a:t>cosmic</a:t>
            </a:r>
            <a:r>
              <a:rPr lang="de-DE" sz="1600" b="0" i="1" dirty="0"/>
              <a:t> </a:t>
            </a:r>
            <a:r>
              <a:rPr lang="de-DE" sz="1600" b="0" i="1" dirty="0" err="1"/>
              <a:t>origin</a:t>
            </a:r>
            <a:r>
              <a:rPr lang="de-DE" sz="1600" b="0" i="1" dirty="0"/>
              <a:t> </a:t>
            </a:r>
            <a:r>
              <a:rPr lang="de-DE" sz="1600" b="0" i="1" dirty="0" err="1"/>
              <a:t>of</a:t>
            </a:r>
            <a:r>
              <a:rPr lang="de-DE" sz="1600" b="0" i="1" dirty="0"/>
              <a:t> matter. </a:t>
            </a:r>
            <a:r>
              <a:rPr lang="de-DE" sz="1600" b="0" i="1" dirty="0" err="1"/>
              <a:t>Currently</a:t>
            </a:r>
            <a:r>
              <a:rPr lang="de-DE" sz="1600" b="0" i="1" dirty="0"/>
              <a:t> </a:t>
            </a:r>
            <a:r>
              <a:rPr lang="de-DE" sz="1600" b="0" i="1" dirty="0" err="1"/>
              <a:t>however</a:t>
            </a:r>
            <a:r>
              <a:rPr lang="de-DE" sz="1600" b="0" i="1" dirty="0"/>
              <a:t>, </a:t>
            </a:r>
            <a:r>
              <a:rPr lang="de-DE" sz="1600" b="0" i="1" dirty="0" err="1"/>
              <a:t>optical</a:t>
            </a:r>
            <a:r>
              <a:rPr lang="de-DE" sz="1600" b="0" i="1" dirty="0"/>
              <a:t> </a:t>
            </a:r>
            <a:r>
              <a:rPr lang="de-DE" sz="1600" b="0" i="1" dirty="0" err="1"/>
              <a:t>spectroscopy</a:t>
            </a:r>
            <a:r>
              <a:rPr lang="de-DE" sz="1600" b="0" i="1" dirty="0"/>
              <a:t> </a:t>
            </a:r>
            <a:r>
              <a:rPr lang="de-DE" sz="1600" b="0" i="1" dirty="0" err="1"/>
              <a:t>ends</a:t>
            </a:r>
            <a:r>
              <a:rPr lang="de-DE" sz="1600" b="0" i="1" dirty="0"/>
              <a:t> at </a:t>
            </a:r>
            <a:r>
              <a:rPr lang="de-DE" sz="1600" b="0" i="1" dirty="0" err="1"/>
              <a:t>nobelium</a:t>
            </a:r>
            <a:r>
              <a:rPr lang="de-DE" sz="1600" b="0" i="1" dirty="0"/>
              <a:t> (</a:t>
            </a:r>
            <a:r>
              <a:rPr lang="de-DE" sz="1600" b="0" i="1" dirty="0" err="1"/>
              <a:t>element</a:t>
            </a:r>
            <a:r>
              <a:rPr lang="de-DE" sz="1600" b="0" i="1" dirty="0"/>
              <a:t> 102, No) </a:t>
            </a:r>
            <a:r>
              <a:rPr lang="de-DE" sz="1600" b="0" i="1" dirty="0">
                <a:solidFill>
                  <a:srgbClr val="0000FF"/>
                </a:solidFill>
              </a:rPr>
              <a:t>[1]</a:t>
            </a:r>
            <a:r>
              <a:rPr lang="de-DE" sz="1600" b="0" i="1" dirty="0"/>
              <a:t>. I </a:t>
            </a:r>
            <a:r>
              <a:rPr lang="de-DE" sz="1600" b="0" i="1" dirty="0" err="1"/>
              <a:t>propose</a:t>
            </a:r>
            <a:r>
              <a:rPr lang="de-DE" sz="1600" b="0" i="1" dirty="0"/>
              <a:t> …“</a:t>
            </a:r>
          </a:p>
          <a:p>
            <a:pPr algn="just"/>
            <a:endParaRPr lang="de-DE" sz="1600" b="0" i="1" dirty="0"/>
          </a:p>
          <a:p>
            <a:pPr algn="just"/>
            <a:r>
              <a:rPr lang="de-DE" sz="1400" b="0" i="1" dirty="0">
                <a:solidFill>
                  <a:srgbClr val="0000FF"/>
                </a:solidFill>
              </a:rPr>
              <a:t>[1] </a:t>
            </a:r>
            <a:r>
              <a:rPr lang="de-DE" sz="1400" b="0" i="1" dirty="0"/>
              <a:t>M. Laatiaoui et al., Nature </a:t>
            </a:r>
            <a:r>
              <a:rPr lang="de-DE" sz="1400" i="1" dirty="0"/>
              <a:t>538</a:t>
            </a:r>
            <a:r>
              <a:rPr lang="de-DE" sz="1400" b="0" i="1" dirty="0"/>
              <a:t> (2016) 495.</a:t>
            </a:r>
          </a:p>
        </p:txBody>
      </p:sp>
    </p:spTree>
    <p:extLst>
      <p:ext uri="{BB962C8B-B14F-4D97-AF65-F5344CB8AC3E}">
        <p14:creationId xmlns:p14="http://schemas.microsoft.com/office/powerpoint/2010/main" val="104204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9" y="875203"/>
            <a:ext cx="3367770" cy="504611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106926"/>
            <a:ext cx="9143999" cy="824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dirty="0"/>
              <a:t>Interview</a:t>
            </a:r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0" y="691883"/>
            <a:ext cx="3044825" cy="119062"/>
            <a:chOff x="0" y="0"/>
            <a:chExt cx="1918" cy="75"/>
          </a:xfrm>
          <a:solidFill>
            <a:schemeClr val="bg1">
              <a:lumMod val="65000"/>
            </a:schemeClr>
          </a:solidFill>
        </p:grpSpPr>
        <p:sp>
          <p:nvSpPr>
            <p:cNvPr id="12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3051968" y="691883"/>
            <a:ext cx="6094413" cy="119856"/>
            <a:chOff x="0" y="0"/>
            <a:chExt cx="3839" cy="7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4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pic>
        <p:nvPicPr>
          <p:cNvPr id="3" name="Picture 17">
            <a:extLst>
              <a:ext uri="{FF2B5EF4-FFF2-40B4-BE49-F238E27FC236}">
                <a16:creationId xmlns:a16="http://schemas.microsoft.com/office/drawing/2014/main" id="{2152C89D-DAC6-48F9-88B6-40EFDDAF9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2016" y="4946838"/>
            <a:ext cx="3116506" cy="1731998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9C5482F-CE90-4C0A-A7E4-20980DD4D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77" y="4946839"/>
            <a:ext cx="1731998" cy="1731998"/>
          </a:xfrm>
          <a:prstGeom prst="rect">
            <a:avLst/>
          </a:prstGeom>
        </p:spPr>
      </p:pic>
      <p:sp>
        <p:nvSpPr>
          <p:cNvPr id="37" name="Textfeld 36"/>
          <p:cNvSpPr txBox="1"/>
          <p:nvPr/>
        </p:nvSpPr>
        <p:spPr>
          <a:xfrm>
            <a:off x="3554376" y="803645"/>
            <a:ext cx="5445739" cy="4190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(12 + ~8) minutes for PE2 panel</a:t>
            </a:r>
          </a:p>
          <a:p>
            <a:pPr>
              <a:lnSpc>
                <a:spcPct val="150000"/>
              </a:lnSpc>
            </a:pPr>
            <a:r>
              <a:rPr lang="en-US" sz="1800" b="0" dirty="0">
                <a:sym typeface="Wingdings" panose="05000000000000000000" pitchFamily="2" charset="2"/>
              </a:rPr>
              <a:t>	 No technical details!</a:t>
            </a:r>
            <a:endParaRPr lang="en-US" sz="1800" b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Interview training for German interviewees @European Liaison Office of the German Research Organizations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Practiced my talk ~40 times </a:t>
            </a:r>
          </a:p>
          <a:p>
            <a:pPr>
              <a:lnSpc>
                <a:spcPct val="150000"/>
              </a:lnSpc>
            </a:pPr>
            <a:r>
              <a:rPr lang="en-US" sz="1800" b="0" dirty="0"/>
              <a:t>    (myself + in front of colleagues)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Prepared for general audience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15 panel members (+feedback from 6 reviewers)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/>
              <a:t>Easy questions (scientific + implementation)</a:t>
            </a:r>
          </a:p>
        </p:txBody>
      </p:sp>
    </p:spTree>
    <p:extLst>
      <p:ext uri="{BB962C8B-B14F-4D97-AF65-F5344CB8AC3E}">
        <p14:creationId xmlns:p14="http://schemas.microsoft.com/office/powerpoint/2010/main" val="2286462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A481171-9E46-49C7-8FC4-17B71E9A6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19" y="921429"/>
            <a:ext cx="9144000" cy="36319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A9D31A3-EFB5-4ECD-8F59-BC789019E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5650">
            <a:off x="-6263" y="2396794"/>
            <a:ext cx="9144000" cy="51617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hteck 2"/>
          <p:cNvSpPr/>
          <p:nvPr/>
        </p:nvSpPr>
        <p:spPr>
          <a:xfrm>
            <a:off x="-175364" y="-125260"/>
            <a:ext cx="9482202" cy="898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06926"/>
            <a:ext cx="9143999" cy="824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dirty="0"/>
              <a:t>First LRC results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691883"/>
            <a:ext cx="3044825" cy="119062"/>
            <a:chOff x="0" y="0"/>
            <a:chExt cx="1918" cy="75"/>
          </a:xfrm>
          <a:solidFill>
            <a:schemeClr val="bg1">
              <a:lumMod val="65000"/>
            </a:schemeClr>
          </a:solidFill>
        </p:grpSpPr>
        <p:sp>
          <p:nvSpPr>
            <p:cNvPr id="6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051968" y="691883"/>
            <a:ext cx="6094413" cy="119856"/>
            <a:chOff x="0" y="0"/>
            <a:chExt cx="3839" cy="7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8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pic>
        <p:nvPicPr>
          <p:cNvPr id="15" name="Picture 17" descr="Logo&#10;&#10;Description automatically generated">
            <a:extLst>
              <a:ext uri="{FF2B5EF4-FFF2-40B4-BE49-F238E27FC236}">
                <a16:creationId xmlns:a16="http://schemas.microsoft.com/office/drawing/2014/main" id="{B8AB3AAE-9F1C-154C-805C-F83EC4D5E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18" y="-4836"/>
            <a:ext cx="1452280" cy="69671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EEA11E6-6297-43E0-BDCD-FF675DABE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64856">
            <a:off x="432303" y="3062596"/>
            <a:ext cx="9144000" cy="34767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140BFF79-6870-439C-A581-3368DB0F1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20620">
            <a:off x="217529" y="2924552"/>
            <a:ext cx="9144000" cy="30960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03AAE5E-01F0-4A7B-B1A6-946A0C737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3661">
            <a:off x="2914347" y="916981"/>
            <a:ext cx="6267418" cy="3675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D24B4FC-E588-48DD-A619-C06F0218CB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48596">
            <a:off x="2717058" y="3158557"/>
            <a:ext cx="6661995" cy="34908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556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0" y="691883"/>
            <a:ext cx="3044825" cy="119062"/>
            <a:chOff x="0" y="0"/>
            <a:chExt cx="1918" cy="75"/>
          </a:xfrm>
          <a:solidFill>
            <a:schemeClr val="bg1">
              <a:lumMod val="65000"/>
            </a:schemeClr>
          </a:solidFill>
        </p:grpSpPr>
        <p:sp>
          <p:nvSpPr>
            <p:cNvPr id="4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3051968" y="691883"/>
            <a:ext cx="6094413" cy="119856"/>
            <a:chOff x="0" y="0"/>
            <a:chExt cx="3839" cy="7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6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0" y="106926"/>
            <a:ext cx="9143999" cy="824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dirty="0"/>
              <a:t>The lab</a:t>
            </a:r>
          </a:p>
        </p:txBody>
      </p:sp>
      <p:pic>
        <p:nvPicPr>
          <p:cNvPr id="13" name="Picture 17" descr="Logo&#10;&#10;Description automatically generated">
            <a:extLst>
              <a:ext uri="{FF2B5EF4-FFF2-40B4-BE49-F238E27FC236}">
                <a16:creationId xmlns:a16="http://schemas.microsoft.com/office/drawing/2014/main" id="{B8AB3AAE-9F1C-154C-805C-F83EC4D5E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18" y="-4836"/>
            <a:ext cx="1452280" cy="696719"/>
          </a:xfrm>
          <a:prstGeom prst="rect">
            <a:avLst/>
          </a:prstGeom>
        </p:spPr>
      </p:pic>
      <p:pic>
        <p:nvPicPr>
          <p:cNvPr id="2" name="Picture 5" descr="A picture containing indoor, floor, worktable&#10;&#10;Description automatically generated">
            <a:extLst>
              <a:ext uri="{FF2B5EF4-FFF2-40B4-BE49-F238E27FC236}">
                <a16:creationId xmlns:a16="http://schemas.microsoft.com/office/drawing/2014/main" id="{C2C2BA71-74EB-4FF2-8D08-A7E9C983D3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4" b="18456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6A3FDC1-A6BC-4FC5-B4D0-C87BBB5CF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56963">
            <a:off x="3308234" y="2108221"/>
            <a:ext cx="6586945" cy="53456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CB975D08-6823-4AE3-A5AF-37B491E2C58E}"/>
              </a:ext>
            </a:extLst>
          </p:cNvPr>
          <p:cNvSpPr txBox="1"/>
          <p:nvPr/>
        </p:nvSpPr>
        <p:spPr>
          <a:xfrm>
            <a:off x="542612" y="5934672"/>
            <a:ext cx="2703006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www.lrc-project.eu</a:t>
            </a:r>
            <a:r>
              <a:rPr lang="en-GB" sz="1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  <a:hlinkClick r:id="rId6"/>
              </a:rPr>
              <a:t>twitter.com/</a:t>
            </a:r>
            <a:r>
              <a:rPr kumimoji="0" lang="de-DE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  <a:hlinkClick r:id="rId6"/>
              </a:rPr>
              <a:t>LRC_Mainz</a:t>
            </a: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EC3B4DA-2F1E-458B-924E-D9E9DCFA15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18920">
            <a:off x="4613418" y="4923390"/>
            <a:ext cx="3747641" cy="2485453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3A96CB65-287F-4BF2-8E61-0F16EF3EE5EC}"/>
              </a:ext>
            </a:extLst>
          </p:cNvPr>
          <p:cNvSpPr/>
          <p:nvPr/>
        </p:nvSpPr>
        <p:spPr>
          <a:xfrm>
            <a:off x="2479071" y="-196932"/>
            <a:ext cx="3617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</a:t>
            </a:r>
            <a:r>
              <a:rPr lang="de-DE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de-DE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you</a:t>
            </a:r>
            <a:r>
              <a:rPr lang="de-DE" sz="5400" b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!</a:t>
            </a:r>
            <a:endParaRPr lang="de-DE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047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3C44CB03-0CA8-491B-B413-44660DD6EFA4}"/>
              </a:ext>
            </a:extLst>
          </p:cNvPr>
          <p:cNvGrpSpPr/>
          <p:nvPr/>
        </p:nvGrpSpPr>
        <p:grpSpPr>
          <a:xfrm>
            <a:off x="6899611" y="1211131"/>
            <a:ext cx="2376477" cy="3482823"/>
            <a:chOff x="6899611" y="1211131"/>
            <a:chExt cx="2376477" cy="3482823"/>
          </a:xfrm>
        </p:grpSpPr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86D092E9-FCC2-453D-9D30-131C16760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6899611" y="1211131"/>
              <a:ext cx="2244387" cy="3300412"/>
            </a:xfrm>
            <a:prstGeom prst="rect">
              <a:avLst/>
            </a:prstGeom>
          </p:spPr>
        </p:pic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84F9D24B-0E63-47CE-AA0F-4D7974529CEC}"/>
                </a:ext>
              </a:extLst>
            </p:cNvPr>
            <p:cNvSpPr txBox="1"/>
            <p:nvPr/>
          </p:nvSpPr>
          <p:spPr>
            <a:xfrm rot="5226522">
              <a:off x="7208821" y="2896678"/>
              <a:ext cx="21354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0" dirty="0"/>
                <a:t>New </a:t>
              </a:r>
              <a:r>
                <a:rPr lang="de-DE" sz="1800" b="0" dirty="0" err="1"/>
                <a:t>Collaborations</a:t>
              </a:r>
              <a:endParaRPr lang="de-DE" sz="1800" b="0" dirty="0"/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3D106B01-9FD0-4947-8624-4D53B1854AB7}"/>
                </a:ext>
              </a:extLst>
            </p:cNvPr>
            <p:cNvSpPr txBox="1"/>
            <p:nvPr/>
          </p:nvSpPr>
          <p:spPr>
            <a:xfrm rot="5216492">
              <a:off x="6672967" y="2734084"/>
              <a:ext cx="20685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0" dirty="0" err="1"/>
                <a:t>Expand</a:t>
              </a:r>
              <a:r>
                <a:rPr lang="de-DE" sz="2000" b="0" dirty="0"/>
                <a:t> Horizons</a:t>
              </a:r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996AA5B4-C56B-4FF6-8592-B569CB675780}"/>
                </a:ext>
              </a:extLst>
            </p:cNvPr>
            <p:cNvSpPr txBox="1"/>
            <p:nvPr/>
          </p:nvSpPr>
          <p:spPr>
            <a:xfrm rot="5400000">
              <a:off x="8303830" y="3181708"/>
              <a:ext cx="1203663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700" b="0" dirty="0"/>
                <a:t>New </a:t>
              </a:r>
              <a:r>
                <a:rPr lang="de-DE" sz="1700" b="0" dirty="0" err="1"/>
                <a:t>Ideas</a:t>
              </a:r>
              <a:endParaRPr lang="de-DE" sz="1700" b="0" dirty="0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70502969-D401-4E91-8F64-4C425800CD6C}"/>
                </a:ext>
              </a:extLst>
            </p:cNvPr>
            <p:cNvSpPr/>
            <p:nvPr/>
          </p:nvSpPr>
          <p:spPr>
            <a:xfrm>
              <a:off x="7753587" y="4199452"/>
              <a:ext cx="1522501" cy="494502"/>
            </a:xfrm>
            <a:prstGeom prst="ellipse">
              <a:avLst/>
            </a:prstGeom>
            <a:solidFill>
              <a:srgbClr val="ECC1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b="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Mobility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0" y="106926"/>
            <a:ext cx="9143999" cy="824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dirty="0"/>
              <a:t>Brief CV</a:t>
            </a:r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0" y="691883"/>
            <a:ext cx="3044825" cy="119062"/>
            <a:chOff x="0" y="0"/>
            <a:chExt cx="1918" cy="75"/>
          </a:xfrm>
          <a:solidFill>
            <a:schemeClr val="bg1">
              <a:lumMod val="65000"/>
            </a:schemeClr>
          </a:solidFill>
        </p:grpSpPr>
        <p:sp>
          <p:nvSpPr>
            <p:cNvPr id="12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3051968" y="691883"/>
            <a:ext cx="6094413" cy="119856"/>
            <a:chOff x="0" y="0"/>
            <a:chExt cx="3839" cy="7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4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sp>
        <p:nvSpPr>
          <p:cNvPr id="37" name="Textfeld 36"/>
          <p:cNvSpPr txBox="1"/>
          <p:nvPr/>
        </p:nvSpPr>
        <p:spPr>
          <a:xfrm>
            <a:off x="604683" y="865150"/>
            <a:ext cx="7934632" cy="377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43; born &amp; raised in Morocco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Came to Germany with 16</a:t>
            </a:r>
            <a:r>
              <a:rPr lang="en-US" sz="1800" b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High School in Dortmund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Studied Physics (</a:t>
            </a:r>
            <a:r>
              <a:rPr lang="en-US" sz="1800" b="0" dirty="0" err="1">
                <a:solidFill>
                  <a:schemeClr val="tx1"/>
                </a:solidFill>
              </a:rPr>
              <a:t>BSc+MSc</a:t>
            </a:r>
            <a:r>
              <a:rPr lang="en-US" sz="1800" b="0" dirty="0">
                <a:solidFill>
                  <a:schemeClr val="tx1"/>
                </a:solidFill>
              </a:rPr>
              <a:t>) at TUM in Munich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2010		PhD, LMU Munich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2010-2016 	Postdoc GSI Helmholtz Center, Darmstadt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2017		Postdoc, KU Leuven (Belgium)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2018		Senior Researcher, JGU Mainz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2019		Junior Research Group leader and lecturer, JGU</a:t>
            </a:r>
          </a:p>
        </p:txBody>
      </p:sp>
      <p:pic>
        <p:nvPicPr>
          <p:cNvPr id="55" name="Picture 17">
            <a:extLst>
              <a:ext uri="{FF2B5EF4-FFF2-40B4-BE49-F238E27FC236}">
                <a16:creationId xmlns:a16="http://schemas.microsoft.com/office/drawing/2014/main" id="{FCE88E65-E802-4524-ABFD-A64BB9229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2016" y="4946838"/>
            <a:ext cx="3116506" cy="1731998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19496559-7C0E-437E-AE28-B23C2C240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77" y="4946839"/>
            <a:ext cx="1731998" cy="173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1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106926"/>
            <a:ext cx="9143999" cy="824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dirty="0"/>
              <a:t>The Project</a:t>
            </a:r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0" y="691883"/>
            <a:ext cx="3044825" cy="119062"/>
            <a:chOff x="0" y="0"/>
            <a:chExt cx="1918" cy="75"/>
          </a:xfrm>
          <a:solidFill>
            <a:schemeClr val="bg1">
              <a:lumMod val="65000"/>
            </a:schemeClr>
          </a:solidFill>
        </p:grpSpPr>
        <p:sp>
          <p:nvSpPr>
            <p:cNvPr id="12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3051968" y="691883"/>
            <a:ext cx="6094413" cy="119856"/>
            <a:chOff x="0" y="0"/>
            <a:chExt cx="3839" cy="7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4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pic>
        <p:nvPicPr>
          <p:cNvPr id="35" name="Picture 17" descr="Logo&#10;&#10;Description automatically generated">
            <a:extLst>
              <a:ext uri="{FF2B5EF4-FFF2-40B4-BE49-F238E27FC236}">
                <a16:creationId xmlns:a16="http://schemas.microsoft.com/office/drawing/2014/main" id="{B8AB3AAE-9F1C-154C-805C-F83EC4D5E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74" y="1516114"/>
            <a:ext cx="7008568" cy="3362301"/>
          </a:xfrm>
          <a:prstGeom prst="rect">
            <a:avLst/>
          </a:prstGeom>
        </p:spPr>
      </p:pic>
      <p:pic>
        <p:nvPicPr>
          <p:cNvPr id="2" name="Picture 17">
            <a:extLst>
              <a:ext uri="{FF2B5EF4-FFF2-40B4-BE49-F238E27FC236}">
                <a16:creationId xmlns:a16="http://schemas.microsoft.com/office/drawing/2014/main" id="{B312B108-5AC2-4701-B142-8AA750B83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2016" y="4946838"/>
            <a:ext cx="3116506" cy="1731998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24E5E18-43B7-4397-96AD-D738C045F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77" y="4946839"/>
            <a:ext cx="1731998" cy="173199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523B5C4-7B4C-4C1E-8BE7-012492A942C6}"/>
              </a:ext>
            </a:extLst>
          </p:cNvPr>
          <p:cNvSpPr txBox="1"/>
          <p:nvPr/>
        </p:nvSpPr>
        <p:spPr>
          <a:xfrm>
            <a:off x="602301" y="864356"/>
            <a:ext cx="5541521" cy="4190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Excellent idea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</a:rPr>
              <a:t>“Laser Resonance Chromatography 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</a:rPr>
              <a:t>of Superheavy Metals”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</a:endParaRP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1800" b="0" dirty="0">
                <a:solidFill>
                  <a:schemeClr val="tx1"/>
                </a:solidFill>
              </a:rPr>
              <a:t>High-risk/high-gain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1800" b="0" dirty="0">
                <a:solidFill>
                  <a:schemeClr val="tx1"/>
                </a:solidFill>
              </a:rPr>
              <a:t>Feasible </a:t>
            </a:r>
          </a:p>
        </p:txBody>
      </p:sp>
    </p:spTree>
    <p:extLst>
      <p:ext uri="{BB962C8B-B14F-4D97-AF65-F5344CB8AC3E}">
        <p14:creationId xmlns:p14="http://schemas.microsoft.com/office/powerpoint/2010/main" val="2401048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691883"/>
            <a:ext cx="3044825" cy="119062"/>
            <a:chOff x="0" y="0"/>
            <a:chExt cx="1918" cy="75"/>
          </a:xfrm>
          <a:solidFill>
            <a:schemeClr val="bg1">
              <a:lumMod val="65000"/>
            </a:schemeClr>
          </a:solidFill>
        </p:grpSpPr>
        <p:sp>
          <p:nvSpPr>
            <p:cNvPr id="6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051968" y="691883"/>
            <a:ext cx="6094413" cy="119856"/>
            <a:chOff x="0" y="0"/>
            <a:chExt cx="3839" cy="7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8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pic>
        <p:nvPicPr>
          <p:cNvPr id="15" name="Picture 17" descr="Logo&#10;&#10;Description automatically generated">
            <a:extLst>
              <a:ext uri="{FF2B5EF4-FFF2-40B4-BE49-F238E27FC236}">
                <a16:creationId xmlns:a16="http://schemas.microsoft.com/office/drawing/2014/main" id="{B8AB3AAE-9F1C-154C-805C-F83EC4D5E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18" y="-4836"/>
            <a:ext cx="1452280" cy="6967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355275-1E4E-4CD0-9B9B-29BEAF987A5B}"/>
              </a:ext>
            </a:extLst>
          </p:cNvPr>
          <p:cNvSpPr txBox="1">
            <a:spLocks/>
          </p:cNvSpPr>
          <p:nvPr/>
        </p:nvSpPr>
        <p:spPr>
          <a:xfrm>
            <a:off x="0" y="106926"/>
            <a:ext cx="9143999" cy="824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dirty="0"/>
              <a:t>The superheavy elements</a:t>
            </a:r>
          </a:p>
        </p:txBody>
      </p:sp>
      <p:pic>
        <p:nvPicPr>
          <p:cNvPr id="4" name="Picture 22" descr="A close up of a computer keyboard&#10;&#10;Description automatically generated">
            <a:extLst>
              <a:ext uri="{FF2B5EF4-FFF2-40B4-BE49-F238E27FC236}">
                <a16:creationId xmlns:a16="http://schemas.microsoft.com/office/drawing/2014/main" id="{C7F8BE31-37EC-4B51-BDF5-563C908E8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5" y="828462"/>
            <a:ext cx="7401228" cy="381163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B50626F-75D6-457E-9EA1-EF3E044C945B}"/>
              </a:ext>
            </a:extLst>
          </p:cNvPr>
          <p:cNvSpPr txBox="1"/>
          <p:nvPr/>
        </p:nvSpPr>
        <p:spPr>
          <a:xfrm>
            <a:off x="665165" y="4784001"/>
            <a:ext cx="81130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</a:rPr>
              <a:t>What is the heaviest element that can exist?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</a:rPr>
              <a:t>What chemical, atomic &amp; nuclear properties do </a:t>
            </a:r>
            <a:r>
              <a:rPr lang="en-US" sz="1600" b="0" dirty="0" err="1">
                <a:solidFill>
                  <a:schemeClr val="tx1"/>
                </a:solidFill>
              </a:rPr>
              <a:t>SuperHeavy</a:t>
            </a:r>
            <a:r>
              <a:rPr lang="en-US" sz="1600" b="0" dirty="0">
                <a:solidFill>
                  <a:schemeClr val="tx1"/>
                </a:solidFill>
              </a:rPr>
              <a:t> Elements (SHEs) have?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How robust are atomic &amp; nuclear structure models in the region of the SHEs?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Are these elements being produced in the universe?</a:t>
            </a:r>
          </a:p>
        </p:txBody>
      </p:sp>
    </p:spTree>
    <p:extLst>
      <p:ext uri="{BB962C8B-B14F-4D97-AF65-F5344CB8AC3E}">
        <p14:creationId xmlns:p14="http://schemas.microsoft.com/office/powerpoint/2010/main" val="1276179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" y="810944"/>
            <a:ext cx="8062740" cy="604705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06926"/>
            <a:ext cx="9143999" cy="824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dirty="0"/>
              <a:t>The superheavy elements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691883"/>
            <a:ext cx="3044825" cy="119062"/>
            <a:chOff x="0" y="0"/>
            <a:chExt cx="1918" cy="75"/>
          </a:xfrm>
          <a:solidFill>
            <a:schemeClr val="bg1">
              <a:lumMod val="65000"/>
            </a:schemeClr>
          </a:solidFill>
        </p:grpSpPr>
        <p:sp>
          <p:nvSpPr>
            <p:cNvPr id="6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051968" y="691883"/>
            <a:ext cx="6094413" cy="119856"/>
            <a:chOff x="0" y="0"/>
            <a:chExt cx="3839" cy="7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8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pic>
        <p:nvPicPr>
          <p:cNvPr id="15" name="Picture 17" descr="Logo&#10;&#10;Description automatically generated">
            <a:extLst>
              <a:ext uri="{FF2B5EF4-FFF2-40B4-BE49-F238E27FC236}">
                <a16:creationId xmlns:a16="http://schemas.microsoft.com/office/drawing/2014/main" id="{B8AB3AAE-9F1C-154C-805C-F83EC4D5E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18" y="-4836"/>
            <a:ext cx="1452280" cy="696719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4835F8D4-D5F7-4D08-A8C2-432D686CCC7E}"/>
              </a:ext>
            </a:extLst>
          </p:cNvPr>
          <p:cNvGrpSpPr/>
          <p:nvPr/>
        </p:nvGrpSpPr>
        <p:grpSpPr>
          <a:xfrm>
            <a:off x="3441295" y="3722871"/>
            <a:ext cx="5575128" cy="2205477"/>
            <a:chOff x="157668" y="1366691"/>
            <a:chExt cx="13556643" cy="2426539"/>
          </a:xfrm>
        </p:grpSpPr>
        <p:sp>
          <p:nvSpPr>
            <p:cNvPr id="17" name="Abgerundetes Rechteck 11">
              <a:extLst>
                <a:ext uri="{FF2B5EF4-FFF2-40B4-BE49-F238E27FC236}">
                  <a16:creationId xmlns:a16="http://schemas.microsoft.com/office/drawing/2014/main" id="{A431A4EA-F5D0-4D3C-BB70-10C7509BFACB}"/>
                </a:ext>
              </a:extLst>
            </p:cNvPr>
            <p:cNvSpPr/>
            <p:nvPr/>
          </p:nvSpPr>
          <p:spPr>
            <a:xfrm>
              <a:off x="157668" y="1366691"/>
              <a:ext cx="13426799" cy="242653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06902CE1-C0D9-4A4A-AB33-A8328960D831}"/>
                </a:ext>
              </a:extLst>
            </p:cNvPr>
            <p:cNvSpPr/>
            <p:nvPr/>
          </p:nvSpPr>
          <p:spPr>
            <a:xfrm>
              <a:off x="477075" y="1558299"/>
              <a:ext cx="13237236" cy="2234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0" dirty="0">
                  <a:solidFill>
                    <a:schemeClr val="tx1"/>
                  </a:solidFill>
                </a:rPr>
                <a:t>Superheavy elements:</a:t>
              </a:r>
              <a:endParaRPr lang="en-US" sz="1800" b="0" u="sng" dirty="0">
                <a:solidFill>
                  <a:schemeClr val="tx1"/>
                </a:solidFill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800" b="0" dirty="0">
                  <a:solidFill>
                    <a:schemeClr val="tx1"/>
                  </a:solidFill>
                </a:rPr>
                <a:t>Short lived (max. a few seconds)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800" b="0" dirty="0">
                  <a:solidFill>
                    <a:schemeClr val="tx1"/>
                  </a:solidFill>
                </a:rPr>
                <a:t>Extremely low production yields </a:t>
              </a:r>
            </a:p>
            <a:p>
              <a:pPr lvl="1"/>
              <a:r>
                <a:rPr lang="en-US" sz="1800" b="0" dirty="0">
                  <a:solidFill>
                    <a:schemeClr val="tx1"/>
                  </a:solidFill>
                </a:rPr>
                <a:t>    (1/s – 1/week)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800" b="0" dirty="0">
                  <a:solidFill>
                    <a:schemeClr val="tx1"/>
                  </a:solidFill>
                </a:rPr>
                <a:t>Only basic nuclear properties are known (e.g. decay modes)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sz="1800" b="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6058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2" y="810944"/>
            <a:ext cx="8062740" cy="604705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06926"/>
            <a:ext cx="9143999" cy="824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dirty="0"/>
              <a:t>Objectives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691883"/>
            <a:ext cx="3044825" cy="119062"/>
            <a:chOff x="0" y="0"/>
            <a:chExt cx="1918" cy="75"/>
          </a:xfrm>
          <a:solidFill>
            <a:schemeClr val="bg1">
              <a:lumMod val="65000"/>
            </a:schemeClr>
          </a:solidFill>
        </p:grpSpPr>
        <p:sp>
          <p:nvSpPr>
            <p:cNvPr id="6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051968" y="691883"/>
            <a:ext cx="6094413" cy="119856"/>
            <a:chOff x="0" y="0"/>
            <a:chExt cx="3839" cy="7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8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sp>
        <p:nvSpPr>
          <p:cNvPr id="12" name="Rechteck 11"/>
          <p:cNvSpPr/>
          <p:nvPr/>
        </p:nvSpPr>
        <p:spPr>
          <a:xfrm>
            <a:off x="3552914" y="3534291"/>
            <a:ext cx="5521730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Explore the atomic structure (</a:t>
            </a:r>
            <a:r>
              <a:rPr lang="en-US" sz="1800" dirty="0">
                <a:solidFill>
                  <a:schemeClr val="tx1"/>
                </a:solidFill>
              </a:rPr>
              <a:t>Theo. &amp; Exp.</a:t>
            </a:r>
            <a:r>
              <a:rPr lang="en-US" sz="1800" b="0" dirty="0">
                <a:solidFill>
                  <a:schemeClr val="tx1"/>
                </a:solidFill>
              </a:rPr>
              <a:t>) of superheavy transition metals starting with lawrencium (element 103, </a:t>
            </a:r>
            <a:r>
              <a:rPr lang="en-US" sz="1800" b="0" baseline="30000" dirty="0">
                <a:solidFill>
                  <a:schemeClr val="tx1"/>
                </a:solidFill>
              </a:rPr>
              <a:t>255</a:t>
            </a:r>
            <a:r>
              <a:rPr lang="en-US" sz="1800" b="0" dirty="0">
                <a:solidFill>
                  <a:schemeClr val="tx1"/>
                </a:solidFill>
              </a:rPr>
              <a:t>Lr)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Delineate optical spectral lines for the search for SHEs in the universe</a:t>
            </a:r>
          </a:p>
        </p:txBody>
      </p:sp>
      <p:sp>
        <p:nvSpPr>
          <p:cNvPr id="13" name="Rechteck 12"/>
          <p:cNvSpPr/>
          <p:nvPr/>
        </p:nvSpPr>
        <p:spPr>
          <a:xfrm>
            <a:off x="3552914" y="5334644"/>
            <a:ext cx="552173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Generate powerful </a:t>
            </a:r>
            <a:r>
              <a:rPr lang="en-US" sz="1800" dirty="0">
                <a:solidFill>
                  <a:schemeClr val="tx1"/>
                </a:solidFill>
              </a:rPr>
              <a:t>benchmarks</a:t>
            </a:r>
            <a:r>
              <a:rPr lang="en-US" sz="1800" b="0" dirty="0">
                <a:solidFill>
                  <a:schemeClr val="tx1"/>
                </a:solidFill>
              </a:rPr>
              <a:t> for state-of-the-art atomic modeling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Extract nuclear properties of SHEs </a:t>
            </a:r>
            <a:r>
              <a:rPr lang="en-US" sz="1800" dirty="0">
                <a:solidFill>
                  <a:schemeClr val="tx1"/>
                </a:solidFill>
              </a:rPr>
              <a:t>independent</a:t>
            </a:r>
            <a:r>
              <a:rPr lang="en-US" sz="1800" b="0" dirty="0">
                <a:solidFill>
                  <a:schemeClr val="tx1"/>
                </a:solidFill>
              </a:rPr>
              <a:t> of nuclear models</a:t>
            </a:r>
          </a:p>
        </p:txBody>
      </p:sp>
      <p:sp>
        <p:nvSpPr>
          <p:cNvPr id="14" name="Trapezoid 13"/>
          <p:cNvSpPr/>
          <p:nvPr/>
        </p:nvSpPr>
        <p:spPr>
          <a:xfrm>
            <a:off x="1018478" y="1910575"/>
            <a:ext cx="5330283" cy="1279141"/>
          </a:xfrm>
          <a:prstGeom prst="trapezoid">
            <a:avLst>
              <a:gd name="adj" fmla="val 3162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Picture 17" descr="Logo&#10;&#10;Description automatically generated">
            <a:extLst>
              <a:ext uri="{FF2B5EF4-FFF2-40B4-BE49-F238E27FC236}">
                <a16:creationId xmlns:a16="http://schemas.microsoft.com/office/drawing/2014/main" id="{B8AB3AAE-9F1C-154C-805C-F83EC4D5E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18" y="-4836"/>
            <a:ext cx="1452280" cy="69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60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945"/>
            <a:ext cx="8062740" cy="60470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06926"/>
            <a:ext cx="9143999" cy="824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dirty="0"/>
              <a:t>State-of-the-art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691883"/>
            <a:ext cx="3044825" cy="119062"/>
            <a:chOff x="0" y="0"/>
            <a:chExt cx="1918" cy="75"/>
          </a:xfrm>
          <a:solidFill>
            <a:schemeClr val="bg1">
              <a:lumMod val="65000"/>
            </a:schemeClr>
          </a:solidFill>
        </p:grpSpPr>
        <p:sp>
          <p:nvSpPr>
            <p:cNvPr id="7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3051968" y="691883"/>
            <a:ext cx="6094413" cy="119856"/>
            <a:chOff x="0" y="0"/>
            <a:chExt cx="3839" cy="7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9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sp>
        <p:nvSpPr>
          <p:cNvPr id="12" name="Trapezoid 11"/>
          <p:cNvSpPr/>
          <p:nvPr/>
        </p:nvSpPr>
        <p:spPr>
          <a:xfrm>
            <a:off x="1018478" y="1910575"/>
            <a:ext cx="5330283" cy="1279141"/>
          </a:xfrm>
          <a:prstGeom prst="trapezoid">
            <a:avLst>
              <a:gd name="adj" fmla="val 3162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Picture 17" descr="Logo&#10;&#10;Description automatically generated">
            <a:extLst>
              <a:ext uri="{FF2B5EF4-FFF2-40B4-BE49-F238E27FC236}">
                <a16:creationId xmlns:a16="http://schemas.microsoft.com/office/drawing/2014/main" id="{B8AB3AAE-9F1C-154C-805C-F83EC4D5E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18" y="-4836"/>
            <a:ext cx="1452280" cy="69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68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945"/>
            <a:ext cx="8062740" cy="60470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06926"/>
            <a:ext cx="9143999" cy="824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dirty="0"/>
              <a:t>State-of-the-art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691883"/>
            <a:ext cx="3044825" cy="119062"/>
            <a:chOff x="0" y="0"/>
            <a:chExt cx="1918" cy="75"/>
          </a:xfrm>
          <a:solidFill>
            <a:schemeClr val="bg1">
              <a:lumMod val="65000"/>
            </a:schemeClr>
          </a:solidFill>
        </p:grpSpPr>
        <p:sp>
          <p:nvSpPr>
            <p:cNvPr id="7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3051968" y="691883"/>
            <a:ext cx="6094413" cy="119856"/>
            <a:chOff x="0" y="0"/>
            <a:chExt cx="3839" cy="7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9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168651" y="872992"/>
            <a:ext cx="7802230" cy="984583"/>
            <a:chOff x="157668" y="1362332"/>
            <a:chExt cx="13713980" cy="2247260"/>
          </a:xfrm>
        </p:grpSpPr>
        <p:sp>
          <p:nvSpPr>
            <p:cNvPr id="16" name="Abgerundetes Rechteck 15"/>
            <p:cNvSpPr/>
            <p:nvPr/>
          </p:nvSpPr>
          <p:spPr>
            <a:xfrm>
              <a:off x="157668" y="1366691"/>
              <a:ext cx="13426799" cy="224290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178470" y="1362332"/>
              <a:ext cx="13693178" cy="2107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0" dirty="0">
                  <a:solidFill>
                    <a:schemeClr val="tx1"/>
                  </a:solidFill>
                </a:rPr>
                <a:t>Atomic experimental data completely missing</a:t>
              </a:r>
            </a:p>
            <a:p>
              <a:pPr marL="742950" lvl="1" indent="-285750">
                <a:buFont typeface="Wingdings" panose="05000000000000000000" pitchFamily="2" charset="2"/>
                <a:buChar char="è"/>
              </a:pPr>
              <a:r>
                <a:rPr lang="en-US" sz="1800" dirty="0">
                  <a:solidFill>
                    <a:schemeClr val="tx1"/>
                  </a:solidFill>
                </a:rPr>
                <a:t>High-accuracy</a:t>
              </a:r>
              <a:r>
                <a:rPr lang="en-US" sz="1800" b="0" dirty="0">
                  <a:solidFill>
                    <a:schemeClr val="tx1"/>
                  </a:solidFill>
                </a:rPr>
                <a:t> atomic modeling &amp;</a:t>
              </a:r>
            </a:p>
            <a:p>
              <a:pPr marL="742950" lvl="1" indent="-285750">
                <a:buFont typeface="Wingdings" panose="05000000000000000000" pitchFamily="2" charset="2"/>
                <a:buChar char="è"/>
              </a:pPr>
              <a:r>
                <a:rPr lang="en-US" sz="1800" dirty="0">
                  <a:solidFill>
                    <a:schemeClr val="tx1"/>
                  </a:solidFill>
                </a:rPr>
                <a:t>Extremely-sensitive</a:t>
              </a:r>
              <a:r>
                <a:rPr lang="en-US" sz="1800" b="0" dirty="0">
                  <a:solidFill>
                    <a:schemeClr val="tx1"/>
                  </a:solidFill>
                </a:rPr>
                <a:t> experiments (one-atom-at-a-time) required</a:t>
              </a:r>
            </a:p>
          </p:txBody>
        </p:sp>
      </p:grpSp>
      <p:sp>
        <p:nvSpPr>
          <p:cNvPr id="19" name="Trapezoid 18"/>
          <p:cNvSpPr/>
          <p:nvPr/>
        </p:nvSpPr>
        <p:spPr>
          <a:xfrm>
            <a:off x="1018478" y="1910575"/>
            <a:ext cx="5330283" cy="1279141"/>
          </a:xfrm>
          <a:prstGeom prst="trapezoid">
            <a:avLst>
              <a:gd name="adj" fmla="val 3162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17" descr="Logo&#10;&#10;Description automatically generated">
            <a:extLst>
              <a:ext uri="{FF2B5EF4-FFF2-40B4-BE49-F238E27FC236}">
                <a16:creationId xmlns:a16="http://schemas.microsoft.com/office/drawing/2014/main" id="{B8AB3AAE-9F1C-154C-805C-F83EC4D5E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18" y="-4836"/>
            <a:ext cx="1452280" cy="69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42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945"/>
            <a:ext cx="8062740" cy="60470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06926"/>
            <a:ext cx="9143999" cy="824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0" dirty="0"/>
              <a:t>State-of-the-art</a:t>
            </a: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0" y="691883"/>
            <a:ext cx="3044825" cy="119062"/>
            <a:chOff x="0" y="0"/>
            <a:chExt cx="1918" cy="75"/>
          </a:xfrm>
          <a:solidFill>
            <a:schemeClr val="bg1">
              <a:lumMod val="65000"/>
            </a:schemeClr>
          </a:solidFill>
        </p:grpSpPr>
        <p:sp>
          <p:nvSpPr>
            <p:cNvPr id="7" name="Rectangle 5"/>
            <p:cNvSpPr>
              <a:spLocks/>
            </p:cNvSpPr>
            <p:nvPr/>
          </p:nvSpPr>
          <p:spPr bwMode="auto">
            <a:xfrm>
              <a:off x="0" y="0"/>
              <a:ext cx="1918" cy="75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3051968" y="691883"/>
            <a:ext cx="6094413" cy="119856"/>
            <a:chOff x="0" y="0"/>
            <a:chExt cx="3839" cy="7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9" name="Rectangle 7"/>
            <p:cNvSpPr>
              <a:spLocks/>
            </p:cNvSpPr>
            <p:nvPr/>
          </p:nvSpPr>
          <p:spPr bwMode="auto">
            <a:xfrm>
              <a:off x="0" y="0"/>
              <a:ext cx="3839" cy="7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 b="0">
                <a:latin typeface="Arial" pitchFamily="34" charset="0"/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168651" y="872992"/>
            <a:ext cx="7802230" cy="984583"/>
            <a:chOff x="157668" y="1362332"/>
            <a:chExt cx="13713980" cy="2247260"/>
          </a:xfrm>
        </p:grpSpPr>
        <p:sp>
          <p:nvSpPr>
            <p:cNvPr id="16" name="Abgerundetes Rechteck 15"/>
            <p:cNvSpPr/>
            <p:nvPr/>
          </p:nvSpPr>
          <p:spPr>
            <a:xfrm>
              <a:off x="157668" y="1366691"/>
              <a:ext cx="13426799" cy="2242901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178470" y="1362332"/>
              <a:ext cx="13693178" cy="2107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0" dirty="0">
                  <a:solidFill>
                    <a:schemeClr val="tx1"/>
                  </a:solidFill>
                </a:rPr>
                <a:t>Atomic experimental data completely missing</a:t>
              </a:r>
            </a:p>
            <a:p>
              <a:pPr marL="742950" lvl="1" indent="-285750">
                <a:buFont typeface="Wingdings" panose="05000000000000000000" pitchFamily="2" charset="2"/>
                <a:buChar char="è"/>
              </a:pPr>
              <a:r>
                <a:rPr lang="en-US" sz="1800" dirty="0">
                  <a:solidFill>
                    <a:schemeClr val="tx1"/>
                  </a:solidFill>
                </a:rPr>
                <a:t>High-accuracy</a:t>
              </a:r>
              <a:r>
                <a:rPr lang="en-US" sz="1800" b="0" dirty="0">
                  <a:solidFill>
                    <a:schemeClr val="tx1"/>
                  </a:solidFill>
                </a:rPr>
                <a:t> atomic modeling &amp;</a:t>
              </a:r>
            </a:p>
            <a:p>
              <a:pPr marL="742950" lvl="1" indent="-285750">
                <a:buFont typeface="Wingdings" panose="05000000000000000000" pitchFamily="2" charset="2"/>
                <a:buChar char="è"/>
              </a:pPr>
              <a:r>
                <a:rPr lang="en-US" sz="1800" dirty="0">
                  <a:solidFill>
                    <a:schemeClr val="tx1"/>
                  </a:solidFill>
                </a:rPr>
                <a:t>Extremely-sensitive</a:t>
              </a:r>
              <a:r>
                <a:rPr lang="en-US" sz="1800" b="0" dirty="0">
                  <a:solidFill>
                    <a:schemeClr val="tx1"/>
                  </a:solidFill>
                </a:rPr>
                <a:t> experiments (one-atom-at-a-time) required</a:t>
              </a:r>
            </a:p>
          </p:txBody>
        </p:sp>
      </p:grpSp>
      <p:sp>
        <p:nvSpPr>
          <p:cNvPr id="19" name="Trapezoid 18"/>
          <p:cNvSpPr/>
          <p:nvPr/>
        </p:nvSpPr>
        <p:spPr>
          <a:xfrm>
            <a:off x="1018478" y="1910575"/>
            <a:ext cx="5330283" cy="1279141"/>
          </a:xfrm>
          <a:prstGeom prst="trapezoid">
            <a:avLst>
              <a:gd name="adj" fmla="val 31627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0" name="Gruppieren 19"/>
          <p:cNvGrpSpPr/>
          <p:nvPr/>
        </p:nvGrpSpPr>
        <p:grpSpPr>
          <a:xfrm>
            <a:off x="364273" y="3138946"/>
            <a:ext cx="7285464" cy="369332"/>
            <a:chOff x="364273" y="3138946"/>
            <a:chExt cx="7285464" cy="369332"/>
          </a:xfrm>
        </p:grpSpPr>
        <p:sp>
          <p:nvSpPr>
            <p:cNvPr id="21" name="Rechteck 20"/>
            <p:cNvSpPr/>
            <p:nvPr/>
          </p:nvSpPr>
          <p:spPr>
            <a:xfrm>
              <a:off x="1866726" y="3138946"/>
              <a:ext cx="47019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b-NO" sz="1800" b="0" dirty="0">
                  <a:ea typeface="Tahoma" panose="020B0604030504040204" pitchFamily="34" charset="0"/>
                  <a:cs typeface="Tahoma" panose="020B0604030504040204" pitchFamily="34" charset="0"/>
                </a:rPr>
                <a:t>Laatiaoui </a:t>
              </a:r>
              <a:r>
                <a:rPr lang="nb-NO" sz="1800" b="0" i="1" dirty="0">
                  <a:ea typeface="Tahoma" panose="020B0604030504040204" pitchFamily="34" charset="0"/>
                  <a:cs typeface="Tahoma" panose="020B0604030504040204" pitchFamily="34" charset="0"/>
                </a:rPr>
                <a:t>et al</a:t>
              </a:r>
              <a:r>
                <a:rPr lang="nb-NO" sz="1800" b="0" dirty="0">
                  <a:ea typeface="Tahoma" panose="020B0604030504040204" pitchFamily="34" charset="0"/>
                  <a:cs typeface="Tahoma" panose="020B0604030504040204" pitchFamily="34" charset="0"/>
                </a:rPr>
                <a:t>., Nature, </a:t>
              </a:r>
              <a:r>
                <a:rPr lang="nb-NO" sz="1800" dirty="0">
                  <a:ea typeface="Tahoma" panose="020B0604030504040204" pitchFamily="34" charset="0"/>
                  <a:cs typeface="Tahoma" panose="020B0604030504040204" pitchFamily="34" charset="0"/>
                </a:rPr>
                <a:t>538</a:t>
              </a:r>
              <a:r>
                <a:rPr lang="nb-NO" sz="1800" b="0" dirty="0">
                  <a:ea typeface="Tahoma" panose="020B0604030504040204" pitchFamily="34" charset="0"/>
                  <a:cs typeface="Tahoma" panose="020B0604030504040204" pitchFamily="34" charset="0"/>
                </a:rPr>
                <a:t>:495 (2016)</a:t>
              </a:r>
            </a:p>
          </p:txBody>
        </p:sp>
        <p:cxnSp>
          <p:nvCxnSpPr>
            <p:cNvPr id="22" name="Gerader Verbinder 21"/>
            <p:cNvCxnSpPr/>
            <p:nvPr/>
          </p:nvCxnSpPr>
          <p:spPr>
            <a:xfrm>
              <a:off x="364273" y="3173741"/>
              <a:ext cx="7285464" cy="0"/>
            </a:xfrm>
            <a:prstGeom prst="line">
              <a:avLst/>
            </a:prstGeom>
            <a:ln w="508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hteck 23"/>
          <p:cNvSpPr/>
          <p:nvPr/>
        </p:nvSpPr>
        <p:spPr>
          <a:xfrm>
            <a:off x="7743259" y="3002759"/>
            <a:ext cx="86273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rgbClr val="3C689E"/>
                </a:solidFill>
              </a:rPr>
              <a:t>Z=102</a:t>
            </a:r>
            <a:endParaRPr lang="de-DE" sz="1800" dirty="0">
              <a:solidFill>
                <a:srgbClr val="3C689E"/>
              </a:solidFill>
            </a:endParaRPr>
          </a:p>
        </p:txBody>
      </p:sp>
      <p:pic>
        <p:nvPicPr>
          <p:cNvPr id="23" name="Picture 17" descr="Logo&#10;&#10;Description automatically generated">
            <a:extLst>
              <a:ext uri="{FF2B5EF4-FFF2-40B4-BE49-F238E27FC236}">
                <a16:creationId xmlns:a16="http://schemas.microsoft.com/office/drawing/2014/main" id="{B8AB3AAE-9F1C-154C-805C-F83EC4D5E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18" y="-4836"/>
            <a:ext cx="1452280" cy="69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94522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4_Office-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lnDef>
  </a:objectDefaults>
  <a:extraClrSchemeLst>
    <a:extraClrScheme>
      <a:clrScheme name="4_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-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Rahme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ahmen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ahm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5_Office-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lnDef>
  </a:objectDefaults>
  <a:extraClrSchemeLst>
    <a:extraClrScheme>
      <a:clrScheme name="5_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6_Office-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lnDef>
  </a:objectDefaults>
  <a:extraClrSchemeLst>
    <a:extraClrScheme>
      <a:clrScheme name="6_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7_Office-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lnDef>
  </a:objectDefaults>
  <a:extraClrSchemeLst>
    <a:extraClrScheme>
      <a:clrScheme name="7_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8_Office-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lnDef>
  </a:objectDefaults>
  <a:extraClrSchemeLst>
    <a:extraClrScheme>
      <a:clrScheme name="8_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9_Office-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lnDef>
  </a:objectDefaults>
  <a:extraClrSchemeLst>
    <a:extraClrScheme>
      <a:clrScheme name="9_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10_Office-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lnDef>
  </a:objectDefaults>
  <a:extraClrSchemeLst>
    <a:extraClrScheme>
      <a:clrScheme name="10_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1_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11_Office-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lnDef>
  </a:objectDefaults>
  <a:extraClrSchemeLst>
    <a:extraClrScheme>
      <a:clrScheme name="11_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enutzerdefiniertes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4F81BD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-128"/>
            <a:cs typeface="ヒラギノ角ゴ ProN W3" charset="-128"/>
            <a:sym typeface="Arial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791</Words>
  <Characters>0</Characters>
  <Application>Microsoft Office PowerPoint</Application>
  <PresentationFormat>Bildschirmpräsentation (4:3)</PresentationFormat>
  <Lines>0</Lines>
  <Paragraphs>181</Paragraphs>
  <Slides>19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11</vt:i4>
      </vt:variant>
      <vt:variant>
        <vt:lpstr>Folientitel</vt:lpstr>
      </vt:variant>
      <vt:variant>
        <vt:i4>19</vt:i4>
      </vt:variant>
    </vt:vector>
  </HeadingPairs>
  <TitlesOfParts>
    <vt:vector size="38" baseType="lpstr">
      <vt:lpstr>AR BLANCA</vt:lpstr>
      <vt:lpstr>Arial</vt:lpstr>
      <vt:lpstr>Arial Italic</vt:lpstr>
      <vt:lpstr>Calibri</vt:lpstr>
      <vt:lpstr>Corbel</vt:lpstr>
      <vt:lpstr>Tahoma</vt:lpstr>
      <vt:lpstr>Wingdings</vt:lpstr>
      <vt:lpstr>Wingdings 2</vt:lpstr>
      <vt:lpstr>4_Office-Design</vt:lpstr>
      <vt:lpstr>5_Office-Design</vt:lpstr>
      <vt:lpstr>6_Office-Design</vt:lpstr>
      <vt:lpstr>7_Office-Design</vt:lpstr>
      <vt:lpstr>8_Office-Design</vt:lpstr>
      <vt:lpstr>9_Office-Design</vt:lpstr>
      <vt:lpstr>10_Office-Design</vt:lpstr>
      <vt:lpstr>11_Office-Design</vt:lpstr>
      <vt:lpstr>1_Benutzerdefiniertes Design</vt:lpstr>
      <vt:lpstr>Office-Design</vt:lpstr>
      <vt:lpstr>Rahmen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Folie 1</dc:title>
  <dc:creator>Carola Pomplun</dc:creator>
  <cp:lastModifiedBy>Laatiaoui, Mustapha</cp:lastModifiedBy>
  <cp:revision>928</cp:revision>
  <cp:lastPrinted>2018-09-07T11:48:28Z</cp:lastPrinted>
  <dcterms:modified xsi:type="dcterms:W3CDTF">2020-11-10T10:08:39Z</dcterms:modified>
</cp:coreProperties>
</file>