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5" r:id="rId5"/>
  </p:sldMasterIdLst>
  <p:notesMasterIdLst>
    <p:notesMasterId r:id="rId14"/>
  </p:notesMasterIdLst>
  <p:handoutMasterIdLst>
    <p:handoutMasterId r:id="rId15"/>
  </p:handoutMasterIdLst>
  <p:sldIdLst>
    <p:sldId id="725" r:id="rId6"/>
    <p:sldId id="657" r:id="rId7"/>
    <p:sldId id="662" r:id="rId8"/>
    <p:sldId id="705" r:id="rId9"/>
    <p:sldId id="708" r:id="rId10"/>
    <p:sldId id="724" r:id="rId11"/>
    <p:sldId id="677" r:id="rId12"/>
    <p:sldId id="689" r:id="rId13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2140"/>
    <a:srgbClr val="669900"/>
    <a:srgbClr val="008000"/>
    <a:srgbClr val="FFFFFF"/>
    <a:srgbClr val="5791D7"/>
    <a:srgbClr val="1F497D"/>
    <a:srgbClr val="FAF5F5"/>
    <a:srgbClr val="83AEE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0" autoAdjust="0"/>
    <p:restoredTop sz="90599" autoAdjust="0"/>
  </p:normalViewPr>
  <p:slideViewPr>
    <p:cSldViewPr showGuides="1">
      <p:cViewPr varScale="1">
        <p:scale>
          <a:sx n="148" d="100"/>
          <a:sy n="148" d="100"/>
        </p:scale>
        <p:origin x="132" y="156"/>
      </p:cViewPr>
      <p:guideLst>
        <p:guide orient="horz" pos="1620"/>
        <p:guide pos="2925"/>
      </p:guideLst>
    </p:cSldViewPr>
  </p:slideViewPr>
  <p:outlineViewPr>
    <p:cViewPr>
      <p:scale>
        <a:sx n="33" d="100"/>
        <a:sy n="33" d="100"/>
      </p:scale>
      <p:origin x="0" y="-17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992"/>
    </p:cViewPr>
  </p:sorterViewPr>
  <p:notesViewPr>
    <p:cSldViewPr showGuides="1">
      <p:cViewPr>
        <p:scale>
          <a:sx n="110" d="100"/>
          <a:sy n="110" d="100"/>
        </p:scale>
        <p:origin x="-2208" y="-5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6797675" cy="1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ctr" anchorCtr="0" compatLnSpc="1">
            <a:prstTxWarp prst="textNoShape">
              <a:avLst/>
            </a:prstTxWarp>
          </a:bodyPr>
          <a:lstStyle>
            <a:lvl1pPr algn="ctr" defTabSz="899562">
              <a:defRPr sz="2400" b="1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BE"/>
              <a:t>European Research Council</a:t>
            </a:r>
            <a:endParaRPr lang="en-US" sz="12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922292"/>
            <a:ext cx="6796070" cy="100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ctr" anchorCtr="0" compatLnSpc="1">
            <a:prstTxWarp prst="textNoShape">
              <a:avLst/>
            </a:prstTxWarp>
          </a:bodyPr>
          <a:lstStyle>
            <a:lvl1pPr algn="ctr" defTabSz="899562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C5E6965-B652-44DC-ABCE-ED0A4C9AC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>
            <a:lvl1pPr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03" y="6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>
            <a:lvl1pPr algn="r"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6234"/>
            <a:ext cx="5438783" cy="44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262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b" anchorCtr="0" compatLnSpc="1">
            <a:prstTxWarp prst="textNoShape">
              <a:avLst/>
            </a:prstTxWarp>
          </a:bodyPr>
          <a:lstStyle>
            <a:lvl1pPr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03" y="9429262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b" anchorCtr="0" compatLnSpc="1">
            <a:prstTxWarp prst="textNoShape">
              <a:avLst/>
            </a:prstTxWarp>
          </a:bodyPr>
          <a:lstStyle>
            <a:lvl1pPr algn="r" defTabSz="899562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0C349A3-44AF-4E97-9945-9F0AB40C2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8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1E722-0C6B-74A9-8BD2-9BAD02BCC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220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88" y="719138"/>
            <a:ext cx="6654801" cy="3744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0211" y="3287357"/>
            <a:ext cx="2317877" cy="5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438"/>
            <a:endParaRPr lang="en-GB" altLang="en-US" sz="600" dirty="0">
              <a:solidFill>
                <a:prstClr val="black"/>
              </a:solidFill>
            </a:endParaRPr>
          </a:p>
          <a:p>
            <a:pPr defTabSz="907438" eaLnBrk="0" hangingPunct="0"/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 b="0" baseline="0" dirty="0"/>
          </a:p>
        </p:txBody>
      </p:sp>
    </p:spTree>
    <p:extLst>
      <p:ext uri="{BB962C8B-B14F-4D97-AF65-F5344CB8AC3E}">
        <p14:creationId xmlns:p14="http://schemas.microsoft.com/office/powerpoint/2010/main" val="86221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88" y="719138"/>
            <a:ext cx="6654801" cy="3744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0211" y="3287357"/>
            <a:ext cx="2317877" cy="5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438"/>
            <a:endParaRPr lang="en-GB" altLang="en-US" sz="600" dirty="0">
              <a:solidFill>
                <a:prstClr val="black"/>
              </a:solidFill>
            </a:endParaRPr>
          </a:p>
          <a:p>
            <a:pPr defTabSz="907438" eaLnBrk="0" hangingPunct="0"/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416981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68" indent="-287064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58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61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64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67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70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773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4077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FC0189-8E27-42E0-AC54-74B31597245C}" type="slidenum">
              <a:rPr lang="en-US" smtClean="0"/>
              <a:pPr eaLnBrk="1" hangingPunct="1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3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68" indent="-287064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58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61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64" indent="-229652" defTabSz="91222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67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70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773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4077" indent="-229652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FC0189-8E27-42E0-AC54-74B31597245C}" type="slidenum">
              <a:rPr lang="en-US" smtClean="0"/>
              <a:pPr eaLnBrk="1" hangingPunct="1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2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BFE1799-D149-6747-83AE-B3A0B8BB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7D68A-120C-3B4C-A19A-EC7DCD37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5214"/>
            <a:ext cx="560898" cy="3893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3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9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  <a:lvl2pPr>
              <a:defRPr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E5407-72F7-9549-A5F8-3B9CF198E71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2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4" y="1356123"/>
            <a:ext cx="4198937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6123"/>
            <a:ext cx="4198938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2664A05F-6391-44A8-9EE0-905741D0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8211E414-6681-4A24-9B19-65E4581F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BFE1799-D149-6747-83AE-B3A0B8BB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7D68A-120C-3B4C-A19A-EC7DCD37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5214"/>
            <a:ext cx="560898" cy="3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  <a:lvl2pPr>
              <a:defRPr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E5407-72F7-9549-A5F8-3B9CF198E71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338D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4" y="1356123"/>
            <a:ext cx="4198937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6123"/>
            <a:ext cx="4198938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2664A05F-6391-44A8-9EE0-905741D0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5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8211E414-6681-4A24-9B19-65E4581F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4" y="4731544"/>
            <a:ext cx="611187" cy="411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60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4" y="1356122"/>
            <a:ext cx="8550275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3EDD2B9-815B-BC45-99E5-778454CC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00A7DD-DA51-9C42-9EFA-B19E5A6512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" y="4515973"/>
            <a:ext cx="551652" cy="527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A0C689-D4FE-9645-B28C-742CA12A96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" y="4654455"/>
            <a:ext cx="560898" cy="38938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42AAF-2C48-1B47-A918-AEE17B0580B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EEA168-78FA-5142-9E4D-890AFC953B4B}"/>
              </a:ext>
            </a:extLst>
          </p:cNvPr>
          <p:cNvCxnSpPr/>
          <p:nvPr userDrawn="1"/>
        </p:nvCxnSpPr>
        <p:spPr bwMode="auto">
          <a:xfrm>
            <a:off x="9144000" y="0"/>
            <a:ext cx="0" cy="5143500"/>
          </a:xfrm>
          <a:prstGeom prst="line">
            <a:avLst/>
          </a:prstGeom>
          <a:ln w="22225"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4" r:id="rId3"/>
    <p:sldLayoutId id="2147483706" r:id="rId4"/>
    <p:sldLayoutId id="2147483707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None/>
        <a:defRPr sz="1800">
          <a:solidFill>
            <a:srgbClr val="FF6600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2pPr>
      <a:lvl3pPr marL="1309688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Char char="•"/>
        <a:defRPr sz="1600">
          <a:solidFill>
            <a:srgbClr val="002140"/>
          </a:solidFill>
          <a:latin typeface="+mn-lt"/>
          <a:ea typeface="ＭＳ Ｐゴシック" charset="0"/>
        </a:defRPr>
      </a:lvl3pPr>
      <a:lvl4pPr marL="1717675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1600">
          <a:solidFill>
            <a:srgbClr val="002140"/>
          </a:solidFill>
          <a:latin typeface="+mn-lt"/>
          <a:ea typeface="ＭＳ Ｐゴシック" charset="0"/>
        </a:defRPr>
      </a:lvl4pPr>
      <a:lvl5pPr marL="21256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5pPr>
      <a:lvl6pPr marL="25828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4" y="4731544"/>
            <a:ext cx="611187" cy="411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60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52FA292-C976-4E94-A319-278EC64951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4" y="1356122"/>
            <a:ext cx="8550275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3EDD2B9-815B-BC45-99E5-778454CC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00A7DD-DA51-9C42-9EFA-B19E5A6512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" y="4515973"/>
            <a:ext cx="551652" cy="527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A0C689-D4FE-9645-B28C-742CA12A96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" y="4654455"/>
            <a:ext cx="560898" cy="38938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42AAF-2C48-1B47-A918-AEE17B0580B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EEA168-78FA-5142-9E4D-890AFC953B4B}"/>
              </a:ext>
            </a:extLst>
          </p:cNvPr>
          <p:cNvCxnSpPr/>
          <p:nvPr userDrawn="1"/>
        </p:nvCxnSpPr>
        <p:spPr bwMode="auto">
          <a:xfrm>
            <a:off x="9144000" y="0"/>
            <a:ext cx="0" cy="5143500"/>
          </a:xfrm>
          <a:prstGeom prst="line">
            <a:avLst/>
          </a:prstGeom>
          <a:ln w="22225"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None/>
        <a:defRPr sz="1800">
          <a:solidFill>
            <a:srgbClr val="FF6600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2pPr>
      <a:lvl3pPr marL="1309688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Char char="•"/>
        <a:defRPr sz="1600">
          <a:solidFill>
            <a:srgbClr val="002140"/>
          </a:solidFill>
          <a:latin typeface="+mn-lt"/>
          <a:ea typeface="ＭＳ Ｐゴシック" charset="0"/>
        </a:defRPr>
      </a:lvl3pPr>
      <a:lvl4pPr marL="1717675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1600">
          <a:solidFill>
            <a:srgbClr val="002140"/>
          </a:solidFill>
          <a:latin typeface="+mn-lt"/>
          <a:ea typeface="ＭＳ Ｐゴシック" charset="0"/>
        </a:defRPr>
      </a:lvl4pPr>
      <a:lvl5pPr marL="21256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5pPr>
      <a:lvl6pPr marL="25828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homepa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-and-innovation.ec.europa.eu/contact-us/research-enquiry-service_en" TargetMode="External"/><Relationship Id="rId5" Type="http://schemas.openxmlformats.org/officeDocument/2006/relationships/hyperlink" Target="https://ec.europa.eu/info/funding-tenders/opportunities/portal/screen/opportunities/calls-for-proposals?order=DESC&amp;pageNumber=1&amp;pageSize=50&amp;sortBy=startDate&amp;status=31094501,31094502&amp;programmePart=43108406&amp;frameworkProgramme=43108390" TargetMode="External"/><Relationship Id="rId4" Type="http://schemas.openxmlformats.org/officeDocument/2006/relationships/hyperlink" Target="https://erc.europa.eu/support/national-contact-point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rc_research/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s://erc.europa.eu/homepage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whatsapp.com/channel/0029VaDpZdr6hENkgBdbWQ1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www.linkedin.com/company/european-research-council/mycompany/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s://www.facebook.com/EuropeanResearchCouncil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channel/UC7_ZP8emRUxHXv-JU4PZp8g" TargetMode="External"/><Relationship Id="rId14" Type="http://schemas.openxmlformats.org/officeDocument/2006/relationships/hyperlink" Target="https://x.com/ERC_Re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213"/>
          <p:cNvSpPr>
            <a:spLocks noChangeAspect="1" noChangeShapeType="1"/>
          </p:cNvSpPr>
          <p:nvPr/>
        </p:nvSpPr>
        <p:spPr bwMode="gray">
          <a:xfrm>
            <a:off x="6300192" y="1945393"/>
            <a:ext cx="0" cy="2371813"/>
          </a:xfrm>
          <a:prstGeom prst="line">
            <a:avLst/>
          </a:prstGeom>
          <a:noFill/>
          <a:ln w="9525">
            <a:solidFill>
              <a:srgbClr val="00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4" name="Rectangle 215"/>
          <p:cNvSpPr>
            <a:spLocks noChangeArrowheads="1"/>
          </p:cNvSpPr>
          <p:nvPr/>
        </p:nvSpPr>
        <p:spPr bwMode="gray">
          <a:xfrm>
            <a:off x="296863" y="267494"/>
            <a:ext cx="6878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The European Research Council</a:t>
            </a:r>
          </a:p>
          <a:p>
            <a:endParaRPr lang="en-GB" sz="2400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20" y="2090011"/>
            <a:ext cx="2224144" cy="222414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0295B4C-D652-2D4F-A8AA-86883FE957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9147" y="1237620"/>
            <a:ext cx="6559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685800"/>
            <a:r>
              <a:rPr lang="en-US" altLang="en-US" sz="2400" b="1" dirty="0">
                <a:solidFill>
                  <a:srgbClr val="F16521"/>
                </a:solidFill>
                <a:latin typeface="Arial"/>
                <a:ea typeface="ＭＳ Ｐゴシック" charset="-128"/>
                <a:cs typeface="Arial" charset="0"/>
              </a:rPr>
              <a:t>    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37DB25B-06C9-7447-9B0B-2420316A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6533510"/>
            <a:ext cx="40954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/>
            <a:r>
              <a:rPr lang="en-US" sz="1100" dirty="0">
                <a:solidFill>
                  <a:srgbClr val="FFFFFF"/>
                </a:solidFill>
              </a:rPr>
              <a:t>© Art &amp; Build Architect / Montois Partners / credits: S. Brison</a:t>
            </a: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11B26-A92C-454C-B988-3D07C4063149}"/>
              </a:ext>
            </a:extLst>
          </p:cNvPr>
          <p:cNvSpPr txBox="1"/>
          <p:nvPr/>
        </p:nvSpPr>
        <p:spPr>
          <a:xfrm>
            <a:off x="6069993" y="2996005"/>
            <a:ext cx="682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A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5DF1A-B112-C241-A369-5326B0D00EA7}"/>
              </a:ext>
            </a:extLst>
          </p:cNvPr>
          <p:cNvSpPr/>
          <p:nvPr/>
        </p:nvSpPr>
        <p:spPr>
          <a:xfrm>
            <a:off x="1143000" y="4812905"/>
            <a:ext cx="68580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1950" b="1" dirty="0">
                <a:solidFill>
                  <a:srgbClr val="FAF5F5"/>
                </a:solidFill>
              </a:rPr>
              <a:t> </a:t>
            </a:r>
          </a:p>
        </p:txBody>
      </p:sp>
      <p:sp>
        <p:nvSpPr>
          <p:cNvPr id="11" name="Line 213">
            <a:extLst>
              <a:ext uri="{FF2B5EF4-FFF2-40B4-BE49-F238E27FC236}">
                <a16:creationId xmlns:a16="http://schemas.microsoft.com/office/drawing/2014/main" id="{04896AD4-2E4B-8D4D-B971-E4702DFF7257}"/>
              </a:ext>
            </a:extLst>
          </p:cNvPr>
          <p:cNvSpPr>
            <a:spLocks noChangeAspect="1" noChangeShapeType="1"/>
          </p:cNvSpPr>
          <p:nvPr/>
        </p:nvSpPr>
        <p:spPr bwMode="gray">
          <a:xfrm rot="5400000">
            <a:off x="4572000" y="-3584426"/>
            <a:ext cx="0" cy="9144000"/>
          </a:xfrm>
          <a:prstGeom prst="line">
            <a:avLst/>
          </a:prstGeom>
          <a:noFill/>
          <a:ln w="9525">
            <a:solidFill>
              <a:srgbClr val="00214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74" name="Rectangle 214"/>
          <p:cNvSpPr>
            <a:spLocks noChangeArrowheads="1"/>
          </p:cNvSpPr>
          <p:nvPr/>
        </p:nvSpPr>
        <p:spPr bwMode="gray">
          <a:xfrm>
            <a:off x="395536" y="2867484"/>
            <a:ext cx="5737422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FB510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ERC Grants: overview of 2025 calls</a:t>
            </a: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Martin Penny</a:t>
            </a:r>
            <a:endParaRPr lang="en-GB" sz="1600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0021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gray">
          <a:xfrm>
            <a:off x="287760" y="267494"/>
            <a:ext cx="7458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olidFill>
                  <a:srgbClr val="FF6600"/>
                </a:solidFill>
              </a:rPr>
              <a:t>ERC is part of Horizon Europe</a:t>
            </a:r>
            <a:endParaRPr lang="en-GB" altLang="en-US" b="0" kern="0" dirty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8" b="78343"/>
          <a:stretch/>
        </p:blipFill>
        <p:spPr>
          <a:xfrm>
            <a:off x="7077427" y="2775223"/>
            <a:ext cx="802333" cy="484652"/>
          </a:xfrm>
          <a:prstGeom prst="rect">
            <a:avLst/>
          </a:prstGeom>
          <a:solidFill>
            <a:srgbClr val="EEA42B"/>
          </a:solidFill>
        </p:spPr>
      </p:pic>
      <p:sp>
        <p:nvSpPr>
          <p:cNvPr id="11" name="Rectangle 10"/>
          <p:cNvSpPr/>
          <p:nvPr/>
        </p:nvSpPr>
        <p:spPr>
          <a:xfrm>
            <a:off x="6206504" y="1976282"/>
            <a:ext cx="2324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2140"/>
                </a:solidFill>
                <a:ea typeface="ＭＳ Ｐゴシック" charset="-128"/>
              </a:rPr>
              <a:t>EUR 16 billion</a:t>
            </a:r>
          </a:p>
          <a:p>
            <a:pPr algn="ctr"/>
            <a:r>
              <a:rPr lang="en-US" sz="1000" dirty="0">
                <a:solidFill>
                  <a:srgbClr val="002140"/>
                </a:solidFill>
                <a:ea typeface="ＭＳ Ｐゴシック" charset="-128"/>
              </a:rPr>
              <a:t>ERC budget in Horizon Europe</a:t>
            </a:r>
            <a:endParaRPr lang="en-US" sz="1000" dirty="0">
              <a:solidFill>
                <a:srgbClr val="00214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9560" y="3259875"/>
            <a:ext cx="2668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2140"/>
                </a:solidFill>
                <a:ea typeface="ＭＳ Ｐゴシック" charset="-128"/>
              </a:rPr>
              <a:t>17%</a:t>
            </a:r>
          </a:p>
          <a:p>
            <a:pPr algn="ctr"/>
            <a:r>
              <a:rPr lang="en-US" sz="1000" dirty="0">
                <a:solidFill>
                  <a:srgbClr val="002140"/>
                </a:solidFill>
                <a:ea typeface="ＭＳ Ｐゴシック" charset="-128"/>
              </a:rPr>
              <a:t>of the entire </a:t>
            </a:r>
            <a:br>
              <a:rPr lang="en-US" sz="1000" dirty="0">
                <a:solidFill>
                  <a:srgbClr val="002140"/>
                </a:solidFill>
                <a:ea typeface="ＭＳ Ｐゴシック" charset="-128"/>
              </a:rPr>
            </a:br>
            <a:r>
              <a:rPr lang="en-US" sz="1000" dirty="0">
                <a:solidFill>
                  <a:srgbClr val="002140"/>
                </a:solidFill>
                <a:ea typeface="ＭＳ Ｐゴシック" charset="-128"/>
              </a:rPr>
              <a:t>Horizon Europe budget</a:t>
            </a:r>
            <a:endParaRPr lang="en-US" sz="1000" dirty="0">
              <a:solidFill>
                <a:srgbClr val="00214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375" r="69968" b="77968"/>
          <a:stretch/>
        </p:blipFill>
        <p:spPr>
          <a:xfrm>
            <a:off x="6868717" y="1491630"/>
            <a:ext cx="875581" cy="484652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A6F8EC2-819F-68E4-2B1F-E56925F095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4" y="4731544"/>
            <a:ext cx="611187" cy="411956"/>
          </a:xfrm>
        </p:spPr>
        <p:txBody>
          <a:bodyPr/>
          <a:lstStyle/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D4781730-827E-4A1A-AEB6-1728DF945E2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1" y="1635646"/>
            <a:ext cx="5570619" cy="212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gray">
          <a:xfrm>
            <a:off x="3077834" y="4001463"/>
            <a:ext cx="82809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400" b="0" kern="0" dirty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287760" y="267494"/>
            <a:ext cx="7458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olidFill>
                  <a:srgbClr val="FF6600"/>
                </a:solidFill>
              </a:rPr>
              <a:t>ERC basics</a:t>
            </a:r>
            <a:endParaRPr lang="en-GB" altLang="en-US" b="0" kern="0" dirty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/>
        </p:blipFill>
        <p:spPr bwMode="auto">
          <a:xfrm>
            <a:off x="3049986" y="1345598"/>
            <a:ext cx="5697066" cy="338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20-04-21 at 14.46.5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0" y="1493368"/>
            <a:ext cx="2531724" cy="284782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EE492E6-60E8-9B63-627D-1A4AC7936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4" y="4731544"/>
            <a:ext cx="611187" cy="411956"/>
          </a:xfrm>
        </p:spPr>
        <p:txBody>
          <a:bodyPr/>
          <a:lstStyle/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D4781730-827E-4A1A-AEB6-1728DF945E2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5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D4781730-827E-4A1A-AEB6-1728DF945E2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el 4"/>
          <p:cNvSpPr txBox="1">
            <a:spLocks/>
          </p:cNvSpPr>
          <p:nvPr/>
        </p:nvSpPr>
        <p:spPr bwMode="gray">
          <a:xfrm>
            <a:off x="252251" y="120539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Individual grants</a:t>
            </a:r>
            <a:endParaRPr lang="de-AT" altLang="en-US" b="0" dirty="0">
              <a:solidFill>
                <a:srgbClr val="FF66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1756031"/>
            <a:ext cx="26642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Starting Grants </a:t>
            </a: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2-7 years after PhD </a:t>
            </a: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up to €1.5 M </a:t>
            </a:r>
          </a:p>
          <a:p>
            <a:pPr marL="342900" indent="-342900" algn="ctr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sz="12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5777" y="1756031"/>
            <a:ext cx="30243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Consolidator Grants</a:t>
            </a:r>
            <a:endParaRPr lang="en-GB" sz="14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/>
            <a:endParaRPr lang="en-GB" sz="12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7-12 years after PhD </a:t>
            </a:r>
          </a:p>
          <a:p>
            <a:pPr marL="342900" indent="-342900" algn="ctr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up to €2 M </a:t>
            </a:r>
          </a:p>
          <a:p>
            <a:pPr marL="342900" indent="-342900" algn="ctr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sz="12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680" y="2186918"/>
            <a:ext cx="30243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Advanced Grants </a:t>
            </a: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track-record of significant </a:t>
            </a: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research achievements  </a:t>
            </a: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up to €2.5 M </a:t>
            </a: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sz="12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73" y="1275606"/>
            <a:ext cx="79555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98" y="1275606"/>
            <a:ext cx="80296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9" y="1279896"/>
            <a:ext cx="739147" cy="7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D4781730-827E-4A1A-AEB6-1728DF945E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el 4"/>
          <p:cNvSpPr txBox="1">
            <a:spLocks/>
          </p:cNvSpPr>
          <p:nvPr/>
        </p:nvSpPr>
        <p:spPr bwMode="gray">
          <a:xfrm>
            <a:off x="251520" y="123478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Other grants </a:t>
            </a:r>
            <a:endParaRPr lang="de-AT" altLang="en-US" b="0" dirty="0">
              <a:solidFill>
                <a:srgbClr val="FF66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756031"/>
            <a:ext cx="3707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1" y="175603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2571750"/>
            <a:ext cx="3600399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IE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Synergy Grants</a:t>
            </a:r>
          </a:p>
          <a:p>
            <a:pPr marL="342900" indent="-342900" algn="ctr" eaLnBrk="0" hangingPunct="0"/>
            <a:endParaRPr lang="en-IE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IE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2 – 4 Principal Investigators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IE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up to €10.0 M for 6 years</a:t>
            </a:r>
            <a:br>
              <a:rPr lang="en-IE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IE" sz="1200" dirty="0">
                <a:solidFill>
                  <a:srgbClr val="002140"/>
                </a:solidFill>
                <a:latin typeface="+mj-lt"/>
              </a:rPr>
              <a:t>1 PI can be based outside EU/Associated Countries</a:t>
            </a:r>
            <a:endParaRPr lang="en-IE" sz="12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5977" y="2571750"/>
            <a:ext cx="36724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Proof-of-Concept </a:t>
            </a: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bridging gap between research - earliest stage of marketable innovation </a:t>
            </a:r>
            <a:b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lump sum </a:t>
            </a:r>
            <a:r>
              <a:rPr lang="de-DE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€150,000 </a:t>
            </a:r>
            <a:r>
              <a:rPr lang="de-DE" sz="1200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for</a:t>
            </a:r>
            <a:r>
              <a:rPr lang="de-DE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1.5 </a:t>
            </a:r>
            <a:r>
              <a:rPr lang="de-DE" sz="1200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years</a:t>
            </a:r>
            <a:endParaRPr lang="de-DE" sz="12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GB" sz="12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for ERC grant holders</a:t>
            </a:r>
            <a:endParaRPr lang="en-GB" sz="12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55880"/>
            <a:ext cx="722966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13" y="1491630"/>
            <a:ext cx="7259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6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C62-5C8A-1205-337F-4EBFE500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/>
            <a:br>
              <a:rPr lang="en-GB" b="0" dirty="0">
                <a:solidFill>
                  <a:srgbClr val="FF6600"/>
                </a:solidFill>
                <a:latin typeface="Arial (Heading)"/>
              </a:rPr>
            </a:br>
            <a:r>
              <a:rPr lang="en-GB" b="0" dirty="0">
                <a:solidFill>
                  <a:srgbClr val="FF6600"/>
                </a:solidFill>
                <a:latin typeface="Arial (Heading)"/>
              </a:rPr>
              <a:t>ERC Work Programme 2025:</a:t>
            </a:r>
            <a:br>
              <a:rPr lang="en-GB" b="0" dirty="0">
                <a:solidFill>
                  <a:srgbClr val="FF6600"/>
                </a:solidFill>
                <a:latin typeface="Arial (Heading)"/>
              </a:rPr>
            </a:br>
            <a:r>
              <a:rPr lang="en-GB" b="0" dirty="0">
                <a:solidFill>
                  <a:srgbClr val="FF6600"/>
                </a:solidFill>
                <a:latin typeface="Arial (Heading)"/>
              </a:rPr>
              <a:t>Provisional Call Calendar</a:t>
            </a:r>
            <a:br>
              <a:rPr lang="en-GB" b="0" dirty="0">
                <a:solidFill>
                  <a:srgbClr val="FF6600"/>
                </a:solidFill>
                <a:latin typeface="Arial (Heading)"/>
              </a:rPr>
            </a:br>
            <a:endParaRPr lang="en-IE" dirty="0"/>
          </a:p>
        </p:txBody>
      </p:sp>
      <p:pic>
        <p:nvPicPr>
          <p:cNvPr id="6" name="Content Placeholder 5" descr="A table with numbers and text&#10;&#10;Description automatically generated">
            <a:extLst>
              <a:ext uri="{FF2B5EF4-FFF2-40B4-BE49-F238E27FC236}">
                <a16:creationId xmlns:a16="http://schemas.microsoft.com/office/drawing/2014/main" id="{732E1454-B3C1-44C3-D128-D9430965A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2" y="1131590"/>
            <a:ext cx="8372414" cy="33041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43052-FF73-3F8D-1603-DA629801D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gray">
          <a:xfrm>
            <a:off x="287761" y="267494"/>
            <a:ext cx="5940424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nl-BE" b="0" dirty="0" err="1">
                <a:solidFill>
                  <a:srgbClr val="FF6600"/>
                </a:solidFill>
                <a:ea typeface="ＭＳ Ｐゴシック" charset="-128"/>
                <a:cs typeface="Arial" charset="0"/>
              </a:rPr>
              <a:t>Where</a:t>
            </a:r>
            <a:r>
              <a:rPr lang="nl-BE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 </a:t>
            </a:r>
            <a:r>
              <a:rPr lang="nl-BE" b="0" dirty="0" err="1">
                <a:solidFill>
                  <a:srgbClr val="FF6600"/>
                </a:solidFill>
                <a:ea typeface="ＭＳ Ｐゴシック" charset="-128"/>
                <a:cs typeface="Arial" charset="0"/>
              </a:rPr>
              <a:t>can</a:t>
            </a:r>
            <a:r>
              <a:rPr lang="nl-BE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 </a:t>
            </a:r>
            <a:r>
              <a:rPr lang="nl-BE" b="0" dirty="0" err="1">
                <a:solidFill>
                  <a:srgbClr val="FF6600"/>
                </a:solidFill>
                <a:ea typeface="ＭＳ Ｐゴシック" charset="-128"/>
                <a:cs typeface="Arial" charset="0"/>
              </a:rPr>
              <a:t>you</a:t>
            </a:r>
            <a:r>
              <a:rPr lang="nl-BE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 </a:t>
            </a:r>
            <a:r>
              <a:rPr lang="nl-BE" b="0" dirty="0" err="1">
                <a:solidFill>
                  <a:srgbClr val="FF6600"/>
                </a:solidFill>
                <a:ea typeface="ＭＳ Ｐゴシック" charset="-128"/>
                <a:cs typeface="Arial" charset="0"/>
              </a:rPr>
              <a:t>find</a:t>
            </a:r>
            <a:r>
              <a:rPr lang="nl-BE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 more information?</a:t>
            </a:r>
            <a:endParaRPr lang="en-US" altLang="en-US" sz="2000" b="0" dirty="0">
              <a:solidFill>
                <a:srgbClr val="FF66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436096" y="1563638"/>
            <a:ext cx="3528392" cy="32403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002140"/>
              </a:solidFill>
              <a:ea typeface="ＭＳ Ｐゴシック" pitchFamily="34" charset="-128"/>
            </a:endParaRPr>
          </a:p>
          <a:p>
            <a:endParaRPr lang="en-GB" altLang="en-US" sz="1400" dirty="0">
              <a:solidFill>
                <a:schemeClr val="tx2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altLang="en-US" sz="1600" dirty="0">
                <a:solidFill>
                  <a:schemeClr val="tx2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	</a:t>
            </a:r>
            <a:endParaRPr lang="en-GB" altLang="en-US" sz="1600" dirty="0">
              <a:ea typeface="ＭＳ Ｐゴシック" pitchFamily="34" charset="-128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135E74-A769-D1F5-648A-2ED9CED94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4" y="4731544"/>
            <a:ext cx="611187" cy="411956"/>
          </a:xfrm>
        </p:spPr>
        <p:txBody>
          <a:bodyPr/>
          <a:lstStyle/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D4781730-827E-4A1A-AEB6-1728DF945E2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B75F9-681A-0C58-A28F-681D84617174}"/>
              </a:ext>
            </a:extLst>
          </p:cNvPr>
          <p:cNvSpPr txBox="1"/>
          <p:nvPr/>
        </p:nvSpPr>
        <p:spPr>
          <a:xfrm>
            <a:off x="179513" y="1224137"/>
            <a:ext cx="896448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FF66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ERC website</a:t>
            </a:r>
            <a:r>
              <a:rPr lang="en-US" sz="1600" dirty="0">
                <a:solidFill>
                  <a:srgbClr val="00CC99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rgbClr val="00CC99"/>
              </a:solidFill>
              <a:latin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660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ERC National Contact Points</a:t>
            </a:r>
            <a:r>
              <a:rPr lang="en-US" sz="1600" dirty="0">
                <a:solidFill>
                  <a:schemeClr val="accent4"/>
                </a:solidFill>
                <a:latin typeface="+mn-lt"/>
              </a:rPr>
              <a:t>:</a:t>
            </a:r>
            <a:r>
              <a:rPr lang="en-US" sz="160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your first point of contact</a:t>
            </a:r>
          </a:p>
          <a:p>
            <a:pPr marL="0" indent="0">
              <a:buNone/>
            </a:pPr>
            <a:endParaRPr lang="en-US" sz="1600" dirty="0">
              <a:solidFill>
                <a:srgbClr val="FF6600"/>
              </a:solidFill>
              <a:latin typeface="+mn-lt"/>
            </a:endParaRPr>
          </a:p>
          <a:p>
            <a:r>
              <a:rPr lang="en-IE" sz="1600" u="sng" kern="100" dirty="0">
                <a:solidFill>
                  <a:srgbClr val="FF66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Funding &amp; Tenders Portal</a:t>
            </a:r>
            <a:r>
              <a:rPr lang="en-IE" sz="1600" kern="100" dirty="0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E" sz="1600" kern="100" dirty="0">
                <a:solidFill>
                  <a:srgbClr val="FF66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1600" kern="100" dirty="0">
                <a:solidFill>
                  <a:srgbClr val="00214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ERC calls are published in this portal</a:t>
            </a:r>
            <a:endParaRPr lang="en-IE" sz="1600" kern="100" dirty="0">
              <a:solidFill>
                <a:srgbClr val="00214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rgbClr val="FF660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Enquiry Service (europa.eu</a:t>
            </a:r>
            <a:r>
              <a:rPr lang="en-US" sz="1600" dirty="0">
                <a:solidFill>
                  <a:srgbClr val="FF6600"/>
                </a:solidFill>
                <a:latin typeface="+mn-lt"/>
              </a:rPr>
              <a:t>)</a:t>
            </a:r>
            <a:r>
              <a:rPr lang="en-US" sz="1600" dirty="0">
                <a:solidFill>
                  <a:schemeClr val="accent4"/>
                </a:solidFill>
                <a:latin typeface="+mn-lt"/>
              </a:rPr>
              <a:t>: </a:t>
            </a:r>
            <a:r>
              <a:rPr lang="en-US" sz="160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for</a:t>
            </a:r>
            <a:r>
              <a:rPr lang="en-US" sz="1600" b="0" i="0" dirty="0">
                <a:solidFill>
                  <a:srgbClr val="26324B"/>
                </a:solidFill>
                <a:effectLst/>
                <a:latin typeface="+mn-lt"/>
              </a:rPr>
              <a:t> questions regarding 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Horizon Europe, </a:t>
            </a:r>
            <a:r>
              <a:rPr lang="en-US" sz="1600" b="0" i="0" dirty="0">
                <a:solidFill>
                  <a:srgbClr val="26324B"/>
                </a:solidFill>
                <a:effectLst/>
                <a:latin typeface="+mn-lt"/>
              </a:rPr>
              <a:t>funding instruments </a:t>
            </a:r>
            <a:r>
              <a:rPr lang="en-US" sz="1600" dirty="0">
                <a:solidFill>
                  <a:srgbClr val="26324B"/>
                </a:solidFill>
                <a:latin typeface="+mn-lt"/>
              </a:rPr>
              <a:t>available and </a:t>
            </a:r>
            <a:r>
              <a:rPr lang="en-US" sz="1600" b="0" i="0" dirty="0">
                <a:solidFill>
                  <a:srgbClr val="26324B"/>
                </a:solidFill>
                <a:effectLst/>
                <a:latin typeface="+mn-lt"/>
              </a:rPr>
              <a:t>validation process of participants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9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2478" y="353383"/>
            <a:ext cx="1724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altLang="en-US" sz="2400" dirty="0">
                <a:solidFill>
                  <a:srgbClr val="FF6600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34" y="1059582"/>
            <a:ext cx="8799046" cy="1944216"/>
          </a:xfrm>
        </p:spPr>
        <p:txBody>
          <a:bodyPr/>
          <a:lstStyle/>
          <a:p>
            <a:pPr algn="ctr"/>
            <a:r>
              <a:rPr lang="de-DE" altLang="en-US" sz="1600" dirty="0">
                <a:solidFill>
                  <a:srgbClr val="002140"/>
                </a:solidFill>
                <a:ea typeface="ＭＳ Ｐゴシック" pitchFamily="34" charset="-128"/>
              </a:rPr>
              <a:t>More </a:t>
            </a:r>
            <a:r>
              <a:rPr lang="de-DE" altLang="en-US" sz="1600" dirty="0" err="1">
                <a:solidFill>
                  <a:srgbClr val="002140"/>
                </a:solidFill>
                <a:ea typeface="ＭＳ Ｐゴシック" pitchFamily="34" charset="-128"/>
              </a:rPr>
              <a:t>information</a:t>
            </a:r>
            <a:r>
              <a:rPr lang="de-DE" altLang="en-US" sz="1600" dirty="0">
                <a:solidFill>
                  <a:srgbClr val="002140"/>
                </a:solidFill>
                <a:ea typeface="ＭＳ Ｐゴシック" pitchFamily="34" charset="-128"/>
              </a:rPr>
              <a:t>: </a:t>
            </a:r>
            <a:r>
              <a:rPr lang="de-DE" altLang="en-US" sz="1600" dirty="0"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erc.europa.eu</a:t>
            </a:r>
            <a:endParaRPr lang="de-DE" altLang="en-US" sz="1600" dirty="0">
              <a:ea typeface="ＭＳ Ｐゴシック" pitchFamily="34" charset="-128"/>
            </a:endParaRPr>
          </a:p>
          <a:p>
            <a:pPr algn="ctr"/>
            <a:endParaRPr lang="de-DE" altLang="en-US" sz="1400" dirty="0">
              <a:ea typeface="ＭＳ Ｐゴシック" pitchFamily="34" charset="-128"/>
            </a:endParaRPr>
          </a:p>
          <a:p>
            <a:pPr algn="ctr"/>
            <a:endParaRPr lang="de-DE" altLang="en-US" sz="1400" dirty="0">
              <a:ea typeface="ＭＳ Ｐゴシック" pitchFamily="34" charset="-128"/>
            </a:endParaRPr>
          </a:p>
          <a:p>
            <a:pPr algn="ctr"/>
            <a:endParaRPr lang="en-GB" altLang="en-US" sz="1400" dirty="0">
              <a:ea typeface="ＭＳ Ｐゴシック" pitchFamily="34" charset="-128"/>
            </a:endParaRPr>
          </a:p>
          <a:p>
            <a:pPr algn="ctr"/>
            <a:endParaRPr lang="de-DE" altLang="en-US" sz="1400" dirty="0"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CEE19-73C5-C247-BCBB-8CABB39B3E83}"/>
              </a:ext>
            </a:extLst>
          </p:cNvPr>
          <p:cNvSpPr/>
          <p:nvPr/>
        </p:nvSpPr>
        <p:spPr bwMode="auto">
          <a:xfrm>
            <a:off x="323528" y="915566"/>
            <a:ext cx="1800200" cy="14401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EC48B6-F127-458E-99FA-815DBB6A3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51" y="1586836"/>
            <a:ext cx="679172" cy="679172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96F44CAB-A79C-94A3-C287-C90D34BD6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EE8E36F5-71FF-6982-BAC8-0B8F06221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49" y="3884214"/>
            <a:ext cx="562198" cy="56219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6E5354EC-6D30-5CE3-08EF-F8E3AB5FB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3" y="3967073"/>
            <a:ext cx="1314318" cy="29499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01FC5D3-6216-2DDE-8C0D-E68B6A188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98" y="3046552"/>
            <a:ext cx="490528" cy="49052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DCA149-BED9-DF72-D937-9D123B5B8F44}"/>
              </a:ext>
            </a:extLst>
          </p:cNvPr>
          <p:cNvSpPr/>
          <p:nvPr/>
        </p:nvSpPr>
        <p:spPr>
          <a:xfrm>
            <a:off x="3036808" y="2531680"/>
            <a:ext cx="3193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altLang="en-US" sz="2000" dirty="0">
                <a:solidFill>
                  <a:srgbClr val="FF6600"/>
                </a:solidFill>
              </a:rPr>
              <a:t>Follow us on social media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77228-59F3-1A3C-84FA-B238EEDAFA15}"/>
              </a:ext>
            </a:extLst>
          </p:cNvPr>
          <p:cNvSpPr txBox="1"/>
          <p:nvPr/>
        </p:nvSpPr>
        <p:spPr>
          <a:xfrm>
            <a:off x="3793632" y="3569606"/>
            <a:ext cx="1395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rgbClr val="FF66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@ERC_Research</a:t>
            </a:r>
            <a:endParaRPr lang="en-IE" sz="1000" dirty="0">
              <a:solidFill>
                <a:srgbClr val="FF66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7F0A6F-D4DE-618E-AD89-B155DC494DCB}"/>
              </a:ext>
            </a:extLst>
          </p:cNvPr>
          <p:cNvSpPr txBox="1"/>
          <p:nvPr/>
        </p:nvSpPr>
        <p:spPr>
          <a:xfrm>
            <a:off x="5706222" y="4475896"/>
            <a:ext cx="1875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Research Council</a:t>
            </a:r>
            <a:endParaRPr lang="en-IE" sz="1000" dirty="0">
              <a:solidFill>
                <a:srgbClr val="FF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286BF-2E44-56F1-C1B3-A2BE997AD793}"/>
              </a:ext>
            </a:extLst>
          </p:cNvPr>
          <p:cNvSpPr txBox="1"/>
          <p:nvPr/>
        </p:nvSpPr>
        <p:spPr>
          <a:xfrm>
            <a:off x="1259678" y="4500790"/>
            <a:ext cx="18521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Research Council</a:t>
            </a:r>
            <a:endParaRPr lang="en-IE" sz="1000" dirty="0">
              <a:solidFill>
                <a:srgbClr val="FF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BD99C-A96C-5D44-4C3E-60E8BBDCED66}"/>
              </a:ext>
            </a:extLst>
          </p:cNvPr>
          <p:cNvSpPr txBox="1"/>
          <p:nvPr/>
        </p:nvSpPr>
        <p:spPr>
          <a:xfrm>
            <a:off x="4931803" y="3569605"/>
            <a:ext cx="3424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European-Research-Council</a:t>
            </a:r>
            <a:endParaRPr lang="en-IE" sz="1000" dirty="0">
              <a:solidFill>
                <a:srgbClr val="FF66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B1091E-6687-C484-872F-17840004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84" y="3021552"/>
            <a:ext cx="548054" cy="5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New Twitter Logo Probably Not Stolen Just Bad – Mother Jones">
            <a:extLst>
              <a:ext uri="{FF2B5EF4-FFF2-40B4-BE49-F238E27FC236}">
                <a16:creationId xmlns:a16="http://schemas.microsoft.com/office/drawing/2014/main" id="{52F4F049-3963-3A8C-F795-BFFABD880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9B0BED8-3398-D9D9-0788-6341609A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72" y="3096970"/>
            <a:ext cx="488952" cy="4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29ECBB-0FAA-2055-272F-F169A6694039}"/>
              </a:ext>
            </a:extLst>
          </p:cNvPr>
          <p:cNvSpPr txBox="1"/>
          <p:nvPr/>
        </p:nvSpPr>
        <p:spPr>
          <a:xfrm>
            <a:off x="1549161" y="3569604"/>
            <a:ext cx="1395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rgbClr val="FF660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@ERC_Research</a:t>
            </a:r>
            <a:endParaRPr lang="en-IE" sz="1000" dirty="0">
              <a:solidFill>
                <a:srgbClr val="FF6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FDCE76-0EBE-7746-7318-8A8AC103AD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6098" y="3870401"/>
            <a:ext cx="656825" cy="651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107C0C-4552-1AC4-A777-A8D48F2D04E1}"/>
              </a:ext>
            </a:extLst>
          </p:cNvPr>
          <p:cNvSpPr txBox="1"/>
          <p:nvPr/>
        </p:nvSpPr>
        <p:spPr>
          <a:xfrm>
            <a:off x="2736178" y="4504982"/>
            <a:ext cx="3424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en-US" sz="1000" dirty="0">
                <a:solidFill>
                  <a:srgbClr val="FF660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Research Council - ERC</a:t>
            </a:r>
            <a:endParaRPr lang="en-IE" sz="1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6405"/>
      </p:ext>
    </p:extLst>
  </p:cSld>
  <p:clrMapOvr>
    <a:masterClrMapping/>
  </p:clrMapOvr>
</p:sld>
</file>

<file path=ppt/theme/theme1.xml><?xml version="1.0" encoding="utf-8"?>
<a:theme xmlns:a="http://schemas.openxmlformats.org/drawingml/2006/main" name="erc-standard-presentation">
  <a:themeElements>
    <a:clrScheme name="ERCEA">
      <a:dk1>
        <a:srgbClr val="FE6600"/>
      </a:dk1>
      <a:lt1>
        <a:srgbClr val="FAF5F5"/>
      </a:lt1>
      <a:dk2>
        <a:srgbClr val="7F7F7E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_slides_A1_NEW_selection (003).pptx [Read-Only]" id="{5F4F9CD3-C138-4149-9194-728F70CAD828}" vid="{45F40A68-F43A-4169-A2F2-18EBCB122C32}"/>
    </a:ext>
  </a:extLst>
</a:theme>
</file>

<file path=ppt/theme/theme2.xml><?xml version="1.0" encoding="utf-8"?>
<a:theme xmlns:a="http://schemas.openxmlformats.org/drawingml/2006/main" name="1_erc-standard-presentation">
  <a:themeElements>
    <a:clrScheme name="ERCEA">
      <a:dk1>
        <a:srgbClr val="FE6600"/>
      </a:dk1>
      <a:lt1>
        <a:srgbClr val="FAF5F5"/>
      </a:lt1>
      <a:dk2>
        <a:srgbClr val="7F7F7E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ac84a34c-e85d-4e7a-b80a-b6fd7c88c36e">Template</Documenttype>
    <lcf76f155ced4ddcb4097134ff3c332f xmlns="ac84a34c-e85d-4e7a-b80a-b6fd7c88c36e">
      <Terms xmlns="http://schemas.microsoft.com/office/infopath/2007/PartnerControls"/>
    </lcf76f155ced4ddcb4097134ff3c332f>
    <Topic xmlns="ac84a34c-e85d-4e7a-b80a-b6fd7c88c36e">Visual identity</Topic>
    <TaxCatchAll xmlns="92c0be8b-c8d9-4d71-862b-436b854680ba" xsi:nil="true"/>
    <Internal_x002f_Externalcommunication xmlns="ac84a34c-e85d-4e7a-b80a-b6fd7c88c36e">
      <Value>Internal Communication</Value>
    </Internal_x002f_Externalcommun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3A85F1DE9CE448784E5E8CF801D20" ma:contentTypeVersion="13" ma:contentTypeDescription="Create a new document." ma:contentTypeScope="" ma:versionID="1feb70c2fb0e9c4869490e9d7657835e">
  <xsd:schema xmlns:xsd="http://www.w3.org/2001/XMLSchema" xmlns:xs="http://www.w3.org/2001/XMLSchema" xmlns:p="http://schemas.microsoft.com/office/2006/metadata/properties" xmlns:ns2="ac84a34c-e85d-4e7a-b80a-b6fd7c88c36e" xmlns:ns3="92c0be8b-c8d9-4d71-862b-436b854680ba" targetNamespace="http://schemas.microsoft.com/office/2006/metadata/properties" ma:root="true" ma:fieldsID="46b68c047a09cfb85f7a4d73fa729cec" ns2:_="" ns3:_="">
    <xsd:import namespace="ac84a34c-e85d-4e7a-b80a-b6fd7c88c36e"/>
    <xsd:import namespace="92c0be8b-c8d9-4d71-862b-436b854680ba"/>
    <xsd:element name="properties">
      <xsd:complexType>
        <xsd:sequence>
          <xsd:element name="documentManagement">
            <xsd:complexType>
              <xsd:all>
                <xsd:element ref="ns2:Internal_x002f_Externalcommunication" minOccurs="0"/>
                <xsd:element ref="ns2:Documenttype"/>
                <xsd:element ref="ns2:Topi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4a34c-e85d-4e7a-b80a-b6fd7c88c36e" elementFormDefault="qualified">
    <xsd:import namespace="http://schemas.microsoft.com/office/2006/documentManagement/types"/>
    <xsd:import namespace="http://schemas.microsoft.com/office/infopath/2007/PartnerControls"/>
    <xsd:element name="Internal_x002f_Externalcommunication" ma:index="8" nillable="true" ma:displayName="Internal / External communication" ma:format="Dropdown" ma:internalName="Internal_x002f_Externalcommunicat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al Communication"/>
                    <xsd:enumeration value="External Communication"/>
                    <xsd:enumeration value="Internal-External Communication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9" ma:displayName="Document type" ma:format="Dropdown" ma:internalName="Documenttype">
      <xsd:simpleType>
        <xsd:restriction base="dms:Choice">
          <xsd:enumeration value="Procedure"/>
          <xsd:enumeration value="Template"/>
          <xsd:enumeration value="Guidelines"/>
          <xsd:enumeration value="Other"/>
          <xsd:enumeration value="Logo"/>
        </xsd:restriction>
      </xsd:simpleType>
    </xsd:element>
    <xsd:element name="Topic" ma:index="10" nillable="true" ma:displayName="Topic" ma:format="Dropdown" ma:internalName="Topic">
      <xsd:simpleType>
        <xsd:restriction base="dms:Choice">
          <xsd:enumeration value="Visual identity"/>
          <xsd:enumeration value="Choice 2"/>
          <xsd:enumeration value="Choice 3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0be8b-c8d9-4d71-862b-436b854680b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c2d1fc3-6207-4354-b25f-a49b2b073f7b}" ma:internalName="TaxCatchAll" ma:showField="CatchAllData" ma:web="92c0be8b-c8d9-4d71-862b-436b85468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40ED9-5925-4167-B408-0E297DCD1317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ac84a34c-e85d-4e7a-b80a-b6fd7c88c36e"/>
    <ds:schemaRef ds:uri="92c0be8b-c8d9-4d71-862b-436b854680ba"/>
  </ds:schemaRefs>
</ds:datastoreItem>
</file>

<file path=customXml/itemProps2.xml><?xml version="1.0" encoding="utf-8"?>
<ds:datastoreItem xmlns:ds="http://schemas.openxmlformats.org/officeDocument/2006/customXml" ds:itemID="{691C750F-8FA7-41BC-9820-F885E66506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4EAE1A-BEA8-4CFA-8AFD-824940857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4a34c-e85d-4e7a-b80a-b6fd7c88c36e"/>
    <ds:schemaRef ds:uri="92c0be8b-c8d9-4d71-862b-436b85468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standard_slides_A1_NEW_selection (003)</Template>
  <TotalTime>4696</TotalTime>
  <Words>276</Words>
  <Application>Microsoft Office PowerPoint</Application>
  <PresentationFormat>On-screen Show (16:9)</PresentationFormat>
  <Paragraphs>84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(Heading)</vt:lpstr>
      <vt:lpstr>Calibri Light</vt:lpstr>
      <vt:lpstr>Wingdings</vt:lpstr>
      <vt:lpstr>erc-standard-presentation</vt:lpstr>
      <vt:lpstr>1_erc-standard-presentation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ERC Work Programme 2025: Provisional Call Calendar </vt:lpstr>
      <vt:lpstr>PowerPoint Presentation</vt:lpstr>
      <vt:lpstr>PowerPoint Presentation</vt:lpstr>
    </vt:vector>
  </TitlesOfParts>
  <Manager>Fabio.VELARDO@ec.europa.eu</Manager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ERC presentation</dc:subject>
  <dc:creator>KARANASOS Ioannis (ERCEA)</dc:creator>
  <cp:lastModifiedBy>BEUF-REIG Laura (ERCEA)</cp:lastModifiedBy>
  <cp:revision>144</cp:revision>
  <cp:lastPrinted>2020-02-21T16:06:24Z</cp:lastPrinted>
  <dcterms:created xsi:type="dcterms:W3CDTF">2022-05-03T15:14:16Z</dcterms:created>
  <dcterms:modified xsi:type="dcterms:W3CDTF">2024-07-09T13:02:23Z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0x01010009C3A85F1DE9CE448784E5E8CF801D20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2022-10-11T12:01:32Z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7a059771-5fdf-441f-82f4-0887da34c674</vt:lpwstr>
  </property>
  <property fmtid="{D5CDD505-2E9C-101B-9397-08002B2CF9AE}" pid="9" name="MSIP_Label_6bd9ddd1-4d20-43f6-abfa-fc3c07406f94_ContentBits">
    <vt:lpwstr>0</vt:lpwstr>
  </property>
</Properties>
</file>