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710" r:id="rId5"/>
    <p:sldId id="709" r:id="rId6"/>
    <p:sldId id="693" r:id="rId7"/>
    <p:sldId id="694" r:id="rId8"/>
    <p:sldId id="695" r:id="rId9"/>
    <p:sldId id="696" r:id="rId10"/>
    <p:sldId id="697" r:id="rId11"/>
    <p:sldId id="698" r:id="rId12"/>
    <p:sldId id="702" r:id="rId13"/>
    <p:sldId id="703" r:id="rId14"/>
    <p:sldId id="704" r:id="rId15"/>
    <p:sldId id="706" r:id="rId16"/>
    <p:sldId id="707" r:id="rId17"/>
    <p:sldId id="708" r:id="rId18"/>
    <p:sldId id="689" r:id="rId19"/>
  </p:sldIdLst>
  <p:sldSz cx="9144000" cy="5143500" type="screen16x9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0"/>
    <a:srgbClr val="FFFFFF"/>
    <a:srgbClr val="FF6600"/>
    <a:srgbClr val="1F497D"/>
    <a:srgbClr val="FAF5F5"/>
    <a:srgbClr val="5791D7"/>
    <a:srgbClr val="83AEE1"/>
    <a:srgbClr val="003399"/>
    <a:srgbClr val="FBCBA3"/>
    <a:srgbClr val="D5B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405" autoAdjust="0"/>
  </p:normalViewPr>
  <p:slideViewPr>
    <p:cSldViewPr showGuides="1">
      <p:cViewPr varScale="1">
        <p:scale>
          <a:sx n="147" d="100"/>
          <a:sy n="147" d="100"/>
        </p:scale>
        <p:origin x="108" y="108"/>
      </p:cViewPr>
      <p:guideLst>
        <p:guide orient="horz" pos="1620"/>
        <p:guide pos="2925"/>
      </p:guideLst>
    </p:cSldViewPr>
  </p:slideViewPr>
  <p:outlineViewPr>
    <p:cViewPr>
      <p:scale>
        <a:sx n="33" d="100"/>
        <a:sy n="33" d="100"/>
      </p:scale>
      <p:origin x="0" y="-17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992"/>
    </p:cViewPr>
  </p:sorterViewPr>
  <p:notesViewPr>
    <p:cSldViewPr showGuides="1">
      <p:cViewPr>
        <p:scale>
          <a:sx n="110" d="100"/>
          <a:sy n="110" d="100"/>
        </p:scale>
        <p:origin x="-2208" y="-58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5"/>
            <a:ext cx="6797675" cy="100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18" tIns="44959" rIns="89918" bIns="44959" numCol="1" anchor="ctr" anchorCtr="0" compatLnSpc="1">
            <a:prstTxWarp prst="textNoShape">
              <a:avLst/>
            </a:prstTxWarp>
          </a:bodyPr>
          <a:lstStyle>
            <a:lvl1pPr algn="ctr" defTabSz="899562">
              <a:defRPr sz="2400" b="1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BE"/>
              <a:t>European Research Council</a:t>
            </a:r>
            <a:endParaRPr lang="en-US" sz="120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922292"/>
            <a:ext cx="6796070" cy="100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18" tIns="44959" rIns="89918" bIns="44959" numCol="1" anchor="ctr" anchorCtr="0" compatLnSpc="1">
            <a:prstTxWarp prst="textNoShape">
              <a:avLst/>
            </a:prstTxWarp>
          </a:bodyPr>
          <a:lstStyle>
            <a:lvl1pPr algn="ctr" defTabSz="899562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DC5E6965-B652-44DC-ABCE-ED0A4C9AC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80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6"/>
            <a:ext cx="2945873" cy="49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18" tIns="44959" rIns="89918" bIns="44959" numCol="1" anchor="t" anchorCtr="0" compatLnSpc="1">
            <a:prstTxWarp prst="textNoShape">
              <a:avLst/>
            </a:prstTxWarp>
          </a:bodyPr>
          <a:lstStyle>
            <a:lvl1pPr defTabSz="899562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03" y="6"/>
            <a:ext cx="2945873" cy="49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18" tIns="44959" rIns="89918" bIns="44959" numCol="1" anchor="t" anchorCtr="0" compatLnSpc="1">
            <a:prstTxWarp prst="textNoShape">
              <a:avLst/>
            </a:prstTxWarp>
          </a:bodyPr>
          <a:lstStyle>
            <a:lvl1pPr algn="r" defTabSz="899562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716234"/>
            <a:ext cx="5438783" cy="446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18" tIns="44959" rIns="89918" bIns="449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9262"/>
            <a:ext cx="2945873" cy="49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18" tIns="44959" rIns="89918" bIns="44959" numCol="1" anchor="b" anchorCtr="0" compatLnSpc="1">
            <a:prstTxWarp prst="textNoShape">
              <a:avLst/>
            </a:prstTxWarp>
          </a:bodyPr>
          <a:lstStyle>
            <a:lvl1pPr defTabSz="899562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03" y="9429262"/>
            <a:ext cx="2945873" cy="49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18" tIns="44959" rIns="89918" bIns="44959" numCol="1" anchor="b" anchorCtr="0" compatLnSpc="1">
            <a:prstTxWarp prst="textNoShape">
              <a:avLst/>
            </a:prstTxWarp>
          </a:bodyPr>
          <a:lstStyle>
            <a:lvl1pPr algn="r" defTabSz="899562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80C349A3-44AF-4E97-9945-9F0AB40C2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8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349A3-44AF-4E97-9945-9F0AB40C2E4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71E722-0C6B-74A9-8BD2-9BAD02BCC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82201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2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6368" indent="-287064" defTabSz="91222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8258" indent="-229652" defTabSz="91222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7561" indent="-229652" defTabSz="91222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6864" indent="-229652" defTabSz="91222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26167" indent="-229652" defTabSz="912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85470" indent="-229652" defTabSz="912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44773" indent="-229652" defTabSz="912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04077" indent="-229652" defTabSz="912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0FC0189-8E27-42E0-AC54-74B31597245C}" type="slidenum">
              <a:rPr lang="en-US" smtClean="0"/>
              <a:pPr eaLnBrk="1" hangingPunct="1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2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3BFE1799-D149-6747-83AE-B3A0B8BBB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09564" y="175023"/>
            <a:ext cx="745807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552FA292-C976-4E94-A319-278EC64951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B551B4-5709-1B46-AF6A-6FAC009F86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864" y="1356122"/>
            <a:ext cx="8550275" cy="330874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002140"/>
                </a:solidFill>
              </a:defRPr>
            </a:lvl1pPr>
            <a:lvl2pPr marL="457200" indent="0">
              <a:buClr>
                <a:schemeClr val="tx1"/>
              </a:buClr>
              <a:buFont typeface="Arial" panose="020B0604020202020204" pitchFamily="34" charset="0"/>
              <a:buNone/>
              <a:defRPr sz="1400">
                <a:solidFill>
                  <a:srgbClr val="002140"/>
                </a:solidFill>
              </a:defRPr>
            </a:lvl2pPr>
            <a:lvl3pPr>
              <a:defRPr>
                <a:solidFill>
                  <a:srgbClr val="002140"/>
                </a:solidFill>
              </a:defRPr>
            </a:lvl3pPr>
            <a:lvl4pPr>
              <a:defRPr>
                <a:solidFill>
                  <a:srgbClr val="002140"/>
                </a:solidFill>
              </a:defRPr>
            </a:lvl4pPr>
            <a:lvl5pPr>
              <a:defRPr>
                <a:solidFill>
                  <a:srgbClr val="00214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128EB7-5288-054B-9062-50C097A1F10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95536" y="987574"/>
            <a:ext cx="1656184" cy="0"/>
          </a:xfrm>
          <a:prstGeom prst="line">
            <a:avLst/>
          </a:prstGeom>
          <a:ln>
            <a:solidFill>
              <a:srgbClr val="00214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D7EAFB9-1E7D-521D-125B-7204BA0700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7" y="4515973"/>
            <a:ext cx="551652" cy="5278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C7CA8A-F9E0-E0DC-EE4B-0421E977AB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2" y="4654455"/>
            <a:ext cx="560898" cy="38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3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3BFE1799-D149-6747-83AE-B3A0B8BBB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09564" y="175023"/>
            <a:ext cx="745807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27D68A-120C-3B4C-A19A-EC7DCD37A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85214"/>
            <a:ext cx="560898" cy="38938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552FA292-C976-4E94-A319-278EC64951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6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B1AD0BE-149F-F145-89D1-EF8FC76E22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95388" y="0"/>
            <a:ext cx="4151788" cy="5145088"/>
          </a:xfrm>
          <a:solidFill>
            <a:schemeClr val="bg1"/>
          </a:solidFill>
        </p:spPr>
        <p:txBody>
          <a:bodyPr tIns="1800000"/>
          <a:lstStyle>
            <a:lvl1pPr algn="ctr"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4" y="175023"/>
            <a:ext cx="7458075" cy="678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5" y="1356122"/>
            <a:ext cx="4491159" cy="3308747"/>
          </a:xfrm>
        </p:spPr>
        <p:txBody>
          <a:bodyPr/>
          <a:lstStyle>
            <a:lvl1pPr>
              <a:defRPr sz="1400">
                <a:solidFill>
                  <a:srgbClr val="002140"/>
                </a:solidFill>
              </a:defRPr>
            </a:lvl1pPr>
            <a:lvl2pPr marL="966788" indent="-509588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2140"/>
                </a:solidFill>
              </a:defRPr>
            </a:lvl2pPr>
            <a:lvl3pPr>
              <a:defRPr>
                <a:solidFill>
                  <a:srgbClr val="002140"/>
                </a:solidFill>
              </a:defRPr>
            </a:lvl3pPr>
            <a:lvl4pPr>
              <a:defRPr>
                <a:solidFill>
                  <a:srgbClr val="002140"/>
                </a:solidFill>
              </a:defRPr>
            </a:lvl4pPr>
            <a:lvl5pPr>
              <a:defRPr>
                <a:solidFill>
                  <a:srgbClr val="0021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ECDB6CD9-F0C4-48B3-BB06-3EB0C6FFE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DE5407-72F7-9549-A5F8-3B9CF198E71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95536" y="987574"/>
            <a:ext cx="1656184" cy="0"/>
          </a:xfrm>
          <a:prstGeom prst="line">
            <a:avLst/>
          </a:prstGeom>
          <a:ln>
            <a:solidFill>
              <a:srgbClr val="00214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62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4" y="175023"/>
            <a:ext cx="7458075" cy="6786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864" y="1356123"/>
            <a:ext cx="4198937" cy="3612356"/>
          </a:xfrm>
        </p:spPr>
        <p:txBody>
          <a:bodyPr/>
          <a:lstStyle>
            <a:lvl1pPr>
              <a:defRPr sz="1400">
                <a:solidFill>
                  <a:srgbClr val="002140"/>
                </a:solidFill>
              </a:defRPr>
            </a:lvl1pPr>
            <a:lvl2pPr marL="457200" indent="0">
              <a:buClr>
                <a:schemeClr val="tx1"/>
              </a:buClr>
              <a:buFontTx/>
              <a:buNone/>
              <a:defRPr sz="1600">
                <a:solidFill>
                  <a:srgbClr val="002140"/>
                </a:solidFill>
              </a:defRPr>
            </a:lvl2pPr>
            <a:lvl3pPr>
              <a:defRPr sz="1600">
                <a:solidFill>
                  <a:srgbClr val="002140"/>
                </a:solidFill>
              </a:defRPr>
            </a:lvl3pPr>
            <a:lvl4pPr>
              <a:defRPr sz="1600">
                <a:solidFill>
                  <a:srgbClr val="002140"/>
                </a:solidFill>
              </a:defRPr>
            </a:lvl4pPr>
            <a:lvl5pPr>
              <a:defRPr sz="1600">
                <a:solidFill>
                  <a:srgbClr val="0021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6123"/>
            <a:ext cx="4198938" cy="3612356"/>
          </a:xfrm>
        </p:spPr>
        <p:txBody>
          <a:bodyPr/>
          <a:lstStyle>
            <a:lvl1pPr>
              <a:defRPr sz="1400">
                <a:solidFill>
                  <a:srgbClr val="002140"/>
                </a:solidFill>
              </a:defRPr>
            </a:lvl1pPr>
            <a:lvl2pPr marL="966788" indent="-509588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2140"/>
                </a:solidFill>
              </a:defRPr>
            </a:lvl2pPr>
            <a:lvl3pPr>
              <a:defRPr sz="1600">
                <a:solidFill>
                  <a:srgbClr val="002140"/>
                </a:solidFill>
              </a:defRPr>
            </a:lvl3pPr>
            <a:lvl4pPr>
              <a:defRPr sz="1600">
                <a:solidFill>
                  <a:srgbClr val="002140"/>
                </a:solidFill>
              </a:defRPr>
            </a:lvl4pPr>
            <a:lvl5pPr>
              <a:defRPr sz="1600">
                <a:solidFill>
                  <a:srgbClr val="0021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2664A05F-6391-44A8-9EE0-905741D04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4" y="175023"/>
            <a:ext cx="7458075" cy="6786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8211E414-6681-4A24-9B19-65E4581FB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6320EA-C884-1F46-A00B-4C874B7C9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65" y="1356123"/>
            <a:ext cx="4275136" cy="3087836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002140"/>
                </a:solidFill>
              </a:defRPr>
            </a:lvl1pPr>
            <a:lvl2pPr marL="457200" indent="0">
              <a:buClr>
                <a:schemeClr val="tx1"/>
              </a:buClr>
              <a:buFontTx/>
              <a:buNone/>
              <a:defRPr>
                <a:solidFill>
                  <a:srgbClr val="002140"/>
                </a:solidFill>
              </a:defRPr>
            </a:lvl2pPr>
            <a:lvl3pPr>
              <a:defRPr>
                <a:solidFill>
                  <a:srgbClr val="002140"/>
                </a:solidFill>
              </a:defRPr>
            </a:lvl3pPr>
            <a:lvl4pPr>
              <a:defRPr>
                <a:solidFill>
                  <a:srgbClr val="002140"/>
                </a:solidFill>
              </a:defRPr>
            </a:lvl4pPr>
            <a:lvl5pPr>
              <a:defRPr>
                <a:solidFill>
                  <a:srgbClr val="0021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27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>
            <a:extLst>
              <a:ext uri="{FF2B5EF4-FFF2-40B4-BE49-F238E27FC236}">
                <a16:creationId xmlns:a16="http://schemas.microsoft.com/office/drawing/2014/main" id="{D6DC8E0C-69ED-884B-ABBC-7367DAC0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64" y="175023"/>
            <a:ext cx="7458075" cy="678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5" name="Rectangle 6">
            <a:extLst>
              <a:ext uri="{FF2B5EF4-FFF2-40B4-BE49-F238E27FC236}">
                <a16:creationId xmlns:a16="http://schemas.microsoft.com/office/drawing/2014/main" id="{55D371E0-DC3A-5D40-8EAB-7B894B7B64D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2814" y="4731544"/>
            <a:ext cx="611187" cy="41195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ECDB6CD9-F0C4-48B3-BB06-3EB0C6FFE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DCCD3A6-EF2A-FB46-9A22-EB24D17105A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95536" y="987574"/>
            <a:ext cx="1656184" cy="0"/>
          </a:xfrm>
          <a:prstGeom prst="line">
            <a:avLst/>
          </a:prstGeom>
          <a:ln>
            <a:solidFill>
              <a:srgbClr val="00214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5347516F-4053-9F4C-8675-1BC3D97A6E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8917" y="2509152"/>
            <a:ext cx="950703" cy="124371"/>
          </a:xfrm>
        </p:spPr>
        <p:txBody>
          <a:bodyPr anchor="t"/>
          <a:lstStyle>
            <a:lvl1pPr>
              <a:spcAft>
                <a:spcPts val="0"/>
              </a:spcAft>
              <a:defRPr sz="650" b="0" i="0">
                <a:solidFill>
                  <a:srgbClr val="0021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516B5911-927E-D64F-A0BE-68C71E3944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917" y="2411049"/>
            <a:ext cx="950703" cy="97891"/>
          </a:xfrm>
        </p:spPr>
        <p:txBody>
          <a:bodyPr anchor="t"/>
          <a:lstStyle>
            <a:lvl1pPr>
              <a:spcAft>
                <a:spcPts val="0"/>
              </a:spcAft>
              <a:defRPr sz="650">
                <a:solidFill>
                  <a:srgbClr val="002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206D1494-B8A8-DF42-8098-186DD5554D3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58918" y="1410365"/>
            <a:ext cx="950702" cy="962113"/>
          </a:xfrm>
          <a:solidFill>
            <a:schemeClr val="bg1">
              <a:lumMod val="90000"/>
            </a:schemeClr>
          </a:solidFill>
        </p:spPr>
        <p:txBody>
          <a:bodyPr tIns="108000"/>
          <a:lstStyle>
            <a:lvl1pPr algn="ctr">
              <a:defRPr sz="8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5D02B127-089F-3045-AC44-6D050469F5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04071" y="2509152"/>
            <a:ext cx="950703" cy="124371"/>
          </a:xfrm>
        </p:spPr>
        <p:txBody>
          <a:bodyPr anchor="t"/>
          <a:lstStyle>
            <a:lvl1pPr>
              <a:spcAft>
                <a:spcPts val="0"/>
              </a:spcAft>
              <a:defRPr sz="650" b="0" i="0">
                <a:solidFill>
                  <a:srgbClr val="0021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</a:t>
            </a:r>
            <a:endParaRPr lang="en-US" dirty="0"/>
          </a:p>
        </p:txBody>
      </p:sp>
      <p:sp>
        <p:nvSpPr>
          <p:cNvPr id="51" name="Text Placeholder 16">
            <a:extLst>
              <a:ext uri="{FF2B5EF4-FFF2-40B4-BE49-F238E27FC236}">
                <a16:creationId xmlns:a16="http://schemas.microsoft.com/office/drawing/2014/main" id="{47606AB4-17BC-7A4B-837E-9A53155F7A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04071" y="2411049"/>
            <a:ext cx="950703" cy="97891"/>
          </a:xfrm>
        </p:spPr>
        <p:txBody>
          <a:bodyPr anchor="t"/>
          <a:lstStyle>
            <a:lvl1pPr>
              <a:spcAft>
                <a:spcPts val="0"/>
              </a:spcAft>
              <a:defRPr sz="650">
                <a:solidFill>
                  <a:srgbClr val="002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1A7CBBC6-5CA4-F24B-96F4-86C7136DC29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04071" y="1410365"/>
            <a:ext cx="950702" cy="962113"/>
          </a:xfrm>
          <a:solidFill>
            <a:schemeClr val="bg1">
              <a:lumMod val="90000"/>
            </a:schemeClr>
          </a:solidFill>
        </p:spPr>
        <p:txBody>
          <a:bodyPr tIns="10800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 sz="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12395E90-7A20-924B-AB3D-F7D22CB758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7028" y="2509152"/>
            <a:ext cx="950703" cy="124371"/>
          </a:xfrm>
        </p:spPr>
        <p:txBody>
          <a:bodyPr anchor="t"/>
          <a:lstStyle>
            <a:lvl1pPr>
              <a:spcAft>
                <a:spcPts val="0"/>
              </a:spcAft>
              <a:defRPr sz="650" b="0" i="0">
                <a:solidFill>
                  <a:srgbClr val="0021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</a:t>
            </a:r>
            <a:endParaRPr lang="en-US" dirty="0"/>
          </a:p>
        </p:txBody>
      </p:sp>
      <p:sp>
        <p:nvSpPr>
          <p:cNvPr id="54" name="Text Placeholder 16">
            <a:extLst>
              <a:ext uri="{FF2B5EF4-FFF2-40B4-BE49-F238E27FC236}">
                <a16:creationId xmlns:a16="http://schemas.microsoft.com/office/drawing/2014/main" id="{1B717A05-88A7-0E4A-AE6C-A5577A4229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47028" y="2411049"/>
            <a:ext cx="950703" cy="97891"/>
          </a:xfrm>
        </p:spPr>
        <p:txBody>
          <a:bodyPr anchor="t"/>
          <a:lstStyle>
            <a:lvl1pPr>
              <a:spcAft>
                <a:spcPts val="0"/>
              </a:spcAft>
              <a:defRPr sz="650">
                <a:solidFill>
                  <a:srgbClr val="002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55" name="Picture Placeholder 5">
            <a:extLst>
              <a:ext uri="{FF2B5EF4-FFF2-40B4-BE49-F238E27FC236}">
                <a16:creationId xmlns:a16="http://schemas.microsoft.com/office/drawing/2014/main" id="{8F786EE9-291A-8048-998E-CB92EFF41B0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547028" y="1410365"/>
            <a:ext cx="950702" cy="962113"/>
          </a:xfrm>
          <a:solidFill>
            <a:schemeClr val="bg1">
              <a:lumMod val="90000"/>
            </a:schemeClr>
          </a:solidFill>
        </p:spPr>
        <p:txBody>
          <a:bodyPr tIns="10800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 sz="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D7D8A5E6-B26C-F541-9F79-4562CB1DED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94381" y="2509152"/>
            <a:ext cx="950703" cy="124371"/>
          </a:xfrm>
        </p:spPr>
        <p:txBody>
          <a:bodyPr anchor="t"/>
          <a:lstStyle>
            <a:lvl1pPr>
              <a:spcAft>
                <a:spcPts val="0"/>
              </a:spcAft>
              <a:defRPr sz="650" b="0" i="0">
                <a:solidFill>
                  <a:srgbClr val="0021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7" name="Text Placeholder 16">
            <a:extLst>
              <a:ext uri="{FF2B5EF4-FFF2-40B4-BE49-F238E27FC236}">
                <a16:creationId xmlns:a16="http://schemas.microsoft.com/office/drawing/2014/main" id="{157A0719-F3AA-524D-9993-6FC8D1D2BE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94381" y="2411049"/>
            <a:ext cx="950703" cy="97891"/>
          </a:xfrm>
        </p:spPr>
        <p:txBody>
          <a:bodyPr anchor="t"/>
          <a:lstStyle>
            <a:lvl1pPr>
              <a:spcAft>
                <a:spcPts val="0"/>
              </a:spcAft>
              <a:defRPr sz="650">
                <a:solidFill>
                  <a:srgbClr val="002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38AD3EBB-2484-D640-8C65-5D3E46352AB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694381" y="1410365"/>
            <a:ext cx="950702" cy="962113"/>
          </a:xfrm>
          <a:solidFill>
            <a:schemeClr val="bg1">
              <a:lumMod val="90000"/>
            </a:schemeClr>
          </a:solidFill>
        </p:spPr>
        <p:txBody>
          <a:bodyPr tIns="10800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 sz="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9" name="Text Placeholder 11">
            <a:extLst>
              <a:ext uri="{FF2B5EF4-FFF2-40B4-BE49-F238E27FC236}">
                <a16:creationId xmlns:a16="http://schemas.microsoft.com/office/drawing/2014/main" id="{D971552A-11DE-1C49-BC79-2EC9049BD0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36416" y="2509152"/>
            <a:ext cx="950703" cy="124371"/>
          </a:xfrm>
        </p:spPr>
        <p:txBody>
          <a:bodyPr anchor="t"/>
          <a:lstStyle>
            <a:lvl1pPr>
              <a:spcAft>
                <a:spcPts val="0"/>
              </a:spcAft>
              <a:defRPr sz="650" b="0" i="0">
                <a:solidFill>
                  <a:srgbClr val="0021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60" name="Text Placeholder 16">
            <a:extLst>
              <a:ext uri="{FF2B5EF4-FFF2-40B4-BE49-F238E27FC236}">
                <a16:creationId xmlns:a16="http://schemas.microsoft.com/office/drawing/2014/main" id="{4FA53A88-D7F9-2746-A6F6-A2226333BC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36416" y="2411049"/>
            <a:ext cx="950703" cy="97891"/>
          </a:xfrm>
        </p:spPr>
        <p:txBody>
          <a:bodyPr anchor="t"/>
          <a:lstStyle>
            <a:lvl1pPr>
              <a:spcAft>
                <a:spcPts val="0"/>
              </a:spcAft>
              <a:defRPr sz="650">
                <a:solidFill>
                  <a:srgbClr val="002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61" name="Picture Placeholder 5">
            <a:extLst>
              <a:ext uri="{FF2B5EF4-FFF2-40B4-BE49-F238E27FC236}">
                <a16:creationId xmlns:a16="http://schemas.microsoft.com/office/drawing/2014/main" id="{BAE661A1-6999-B94A-BF6F-0F665954171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836417" y="1410365"/>
            <a:ext cx="950702" cy="962113"/>
          </a:xfrm>
          <a:solidFill>
            <a:schemeClr val="bg1">
              <a:lumMod val="90000"/>
            </a:schemeClr>
          </a:solidFill>
        </p:spPr>
        <p:txBody>
          <a:bodyPr tIns="10800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 sz="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62" name="Text Placeholder 11">
            <a:extLst>
              <a:ext uri="{FF2B5EF4-FFF2-40B4-BE49-F238E27FC236}">
                <a16:creationId xmlns:a16="http://schemas.microsoft.com/office/drawing/2014/main" id="{0C604A80-15B5-BC49-9D06-E253A30565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74053" y="2509152"/>
            <a:ext cx="950703" cy="124371"/>
          </a:xfrm>
        </p:spPr>
        <p:txBody>
          <a:bodyPr anchor="t"/>
          <a:lstStyle>
            <a:lvl1pPr>
              <a:spcAft>
                <a:spcPts val="0"/>
              </a:spcAft>
              <a:defRPr sz="650" b="0" i="0">
                <a:solidFill>
                  <a:srgbClr val="0021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</a:t>
            </a:r>
            <a:endParaRPr lang="en-US" dirty="0"/>
          </a:p>
        </p:txBody>
      </p:sp>
      <p:sp>
        <p:nvSpPr>
          <p:cNvPr id="63" name="Text Placeholder 16">
            <a:extLst>
              <a:ext uri="{FF2B5EF4-FFF2-40B4-BE49-F238E27FC236}">
                <a16:creationId xmlns:a16="http://schemas.microsoft.com/office/drawing/2014/main" id="{4C5D7E8D-E2C8-E84F-913B-9DB58A01EC2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74053" y="2411049"/>
            <a:ext cx="950703" cy="97891"/>
          </a:xfrm>
        </p:spPr>
        <p:txBody>
          <a:bodyPr anchor="t"/>
          <a:lstStyle>
            <a:lvl1pPr>
              <a:spcAft>
                <a:spcPts val="0"/>
              </a:spcAft>
              <a:defRPr sz="650">
                <a:solidFill>
                  <a:srgbClr val="002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64" name="Picture Placeholder 5">
            <a:extLst>
              <a:ext uri="{FF2B5EF4-FFF2-40B4-BE49-F238E27FC236}">
                <a16:creationId xmlns:a16="http://schemas.microsoft.com/office/drawing/2014/main" id="{576EBB63-5920-AC4E-B8AE-E9260406BCF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974054" y="1410365"/>
            <a:ext cx="950702" cy="962113"/>
          </a:xfrm>
          <a:solidFill>
            <a:schemeClr val="bg1">
              <a:lumMod val="90000"/>
            </a:schemeClr>
          </a:solidFill>
        </p:spPr>
        <p:txBody>
          <a:bodyPr tIns="10800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 sz="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65" name="Text Placeholder 11">
            <a:extLst>
              <a:ext uri="{FF2B5EF4-FFF2-40B4-BE49-F238E27FC236}">
                <a16:creationId xmlns:a16="http://schemas.microsoft.com/office/drawing/2014/main" id="{9C900700-DC8D-B044-BCF1-235C33E232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58917" y="3955179"/>
            <a:ext cx="950703" cy="124371"/>
          </a:xfrm>
        </p:spPr>
        <p:txBody>
          <a:bodyPr anchor="t"/>
          <a:lstStyle>
            <a:lvl1pPr>
              <a:spcAft>
                <a:spcPts val="0"/>
              </a:spcAft>
              <a:defRPr sz="650" b="0" i="0">
                <a:solidFill>
                  <a:srgbClr val="0021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</a:t>
            </a:r>
            <a:endParaRPr lang="en-US" dirty="0"/>
          </a:p>
        </p:txBody>
      </p:sp>
      <p:sp>
        <p:nvSpPr>
          <p:cNvPr id="66" name="Text Placeholder 16">
            <a:extLst>
              <a:ext uri="{FF2B5EF4-FFF2-40B4-BE49-F238E27FC236}">
                <a16:creationId xmlns:a16="http://schemas.microsoft.com/office/drawing/2014/main" id="{DF6B5E95-E85C-5744-A0B3-CD1AD0FCE06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58917" y="3857075"/>
            <a:ext cx="950703" cy="97891"/>
          </a:xfrm>
        </p:spPr>
        <p:txBody>
          <a:bodyPr anchor="t"/>
          <a:lstStyle>
            <a:lvl1pPr>
              <a:spcAft>
                <a:spcPts val="0"/>
              </a:spcAft>
              <a:defRPr sz="650">
                <a:solidFill>
                  <a:srgbClr val="002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67" name="Picture Placeholder 5">
            <a:extLst>
              <a:ext uri="{FF2B5EF4-FFF2-40B4-BE49-F238E27FC236}">
                <a16:creationId xmlns:a16="http://schemas.microsoft.com/office/drawing/2014/main" id="{7D71F168-D0B3-874D-A193-85A69398753B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258918" y="2856392"/>
            <a:ext cx="950702" cy="962113"/>
          </a:xfrm>
          <a:solidFill>
            <a:schemeClr val="bg1">
              <a:lumMod val="90000"/>
            </a:schemeClr>
          </a:solidFill>
        </p:spPr>
        <p:txBody>
          <a:bodyPr tIns="10800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 sz="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68" name="Text Placeholder 11">
            <a:extLst>
              <a:ext uri="{FF2B5EF4-FFF2-40B4-BE49-F238E27FC236}">
                <a16:creationId xmlns:a16="http://schemas.microsoft.com/office/drawing/2014/main" id="{7A4E4F72-3230-F04A-84EE-616FA04B25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404071" y="3955179"/>
            <a:ext cx="950703" cy="124371"/>
          </a:xfrm>
        </p:spPr>
        <p:txBody>
          <a:bodyPr anchor="t"/>
          <a:lstStyle>
            <a:lvl1pPr>
              <a:spcAft>
                <a:spcPts val="0"/>
              </a:spcAft>
              <a:defRPr sz="650" b="0" i="0">
                <a:solidFill>
                  <a:srgbClr val="0021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</a:t>
            </a:r>
            <a:endParaRPr lang="en-US" dirty="0"/>
          </a:p>
        </p:txBody>
      </p:sp>
      <p:sp>
        <p:nvSpPr>
          <p:cNvPr id="69" name="Text Placeholder 16">
            <a:extLst>
              <a:ext uri="{FF2B5EF4-FFF2-40B4-BE49-F238E27FC236}">
                <a16:creationId xmlns:a16="http://schemas.microsoft.com/office/drawing/2014/main" id="{FD73F895-916A-B04C-8BF8-D55F11D2B48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04071" y="3857075"/>
            <a:ext cx="950703" cy="97891"/>
          </a:xfrm>
        </p:spPr>
        <p:txBody>
          <a:bodyPr anchor="t"/>
          <a:lstStyle>
            <a:lvl1pPr>
              <a:spcAft>
                <a:spcPts val="0"/>
              </a:spcAft>
              <a:defRPr sz="650">
                <a:solidFill>
                  <a:srgbClr val="002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70" name="Picture Placeholder 5">
            <a:extLst>
              <a:ext uri="{FF2B5EF4-FFF2-40B4-BE49-F238E27FC236}">
                <a16:creationId xmlns:a16="http://schemas.microsoft.com/office/drawing/2014/main" id="{ABC7FBCE-D162-924F-80DB-2D89B333646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404071" y="2856392"/>
            <a:ext cx="950702" cy="962113"/>
          </a:xfrm>
          <a:solidFill>
            <a:schemeClr val="bg1">
              <a:lumMod val="90000"/>
            </a:schemeClr>
          </a:solidFill>
        </p:spPr>
        <p:txBody>
          <a:bodyPr tIns="10800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 sz="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1" name="Text Placeholder 11">
            <a:extLst>
              <a:ext uri="{FF2B5EF4-FFF2-40B4-BE49-F238E27FC236}">
                <a16:creationId xmlns:a16="http://schemas.microsoft.com/office/drawing/2014/main" id="{B89F02EC-5E3B-C346-B8F2-80DC9334EF4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7028" y="3955179"/>
            <a:ext cx="950703" cy="124371"/>
          </a:xfrm>
        </p:spPr>
        <p:txBody>
          <a:bodyPr anchor="t"/>
          <a:lstStyle>
            <a:lvl1pPr>
              <a:spcAft>
                <a:spcPts val="0"/>
              </a:spcAft>
              <a:defRPr sz="650" b="0" i="0">
                <a:solidFill>
                  <a:srgbClr val="0021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</a:t>
            </a:r>
            <a:endParaRPr lang="en-US" dirty="0"/>
          </a:p>
        </p:txBody>
      </p:sp>
      <p:sp>
        <p:nvSpPr>
          <p:cNvPr id="72" name="Text Placeholder 16">
            <a:extLst>
              <a:ext uri="{FF2B5EF4-FFF2-40B4-BE49-F238E27FC236}">
                <a16:creationId xmlns:a16="http://schemas.microsoft.com/office/drawing/2014/main" id="{CBC6225A-CDD3-A648-A55B-9E23320FA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47028" y="3857075"/>
            <a:ext cx="950703" cy="97891"/>
          </a:xfrm>
        </p:spPr>
        <p:txBody>
          <a:bodyPr anchor="t"/>
          <a:lstStyle>
            <a:lvl1pPr>
              <a:spcAft>
                <a:spcPts val="0"/>
              </a:spcAft>
              <a:defRPr sz="650">
                <a:solidFill>
                  <a:srgbClr val="002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73" name="Picture Placeholder 5">
            <a:extLst>
              <a:ext uri="{FF2B5EF4-FFF2-40B4-BE49-F238E27FC236}">
                <a16:creationId xmlns:a16="http://schemas.microsoft.com/office/drawing/2014/main" id="{26598280-7FAF-DB44-A9A3-EA48BFC1745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547028" y="2856392"/>
            <a:ext cx="950702" cy="962113"/>
          </a:xfrm>
          <a:solidFill>
            <a:schemeClr val="bg1">
              <a:lumMod val="90000"/>
            </a:schemeClr>
          </a:solidFill>
        </p:spPr>
        <p:txBody>
          <a:bodyPr tIns="10800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 sz="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4" name="Text Placeholder 11">
            <a:extLst>
              <a:ext uri="{FF2B5EF4-FFF2-40B4-BE49-F238E27FC236}">
                <a16:creationId xmlns:a16="http://schemas.microsoft.com/office/drawing/2014/main" id="{1F8BE077-0CD3-B240-A334-6D8B5F02F9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94381" y="3955179"/>
            <a:ext cx="950703" cy="124371"/>
          </a:xfrm>
        </p:spPr>
        <p:txBody>
          <a:bodyPr anchor="t"/>
          <a:lstStyle>
            <a:lvl1pPr>
              <a:spcAft>
                <a:spcPts val="0"/>
              </a:spcAft>
              <a:defRPr sz="650" b="0" i="0">
                <a:solidFill>
                  <a:srgbClr val="0021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</a:t>
            </a:r>
            <a:endParaRPr lang="en-US" dirty="0"/>
          </a:p>
        </p:txBody>
      </p:sp>
      <p:sp>
        <p:nvSpPr>
          <p:cNvPr id="75" name="Text Placeholder 16">
            <a:extLst>
              <a:ext uri="{FF2B5EF4-FFF2-40B4-BE49-F238E27FC236}">
                <a16:creationId xmlns:a16="http://schemas.microsoft.com/office/drawing/2014/main" id="{2DD68663-1D85-6246-9E4B-CAE0677A4CD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694381" y="3857075"/>
            <a:ext cx="950703" cy="97891"/>
          </a:xfrm>
        </p:spPr>
        <p:txBody>
          <a:bodyPr anchor="t"/>
          <a:lstStyle>
            <a:lvl1pPr>
              <a:spcAft>
                <a:spcPts val="0"/>
              </a:spcAft>
              <a:defRPr sz="650">
                <a:solidFill>
                  <a:srgbClr val="002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76" name="Picture Placeholder 5">
            <a:extLst>
              <a:ext uri="{FF2B5EF4-FFF2-40B4-BE49-F238E27FC236}">
                <a16:creationId xmlns:a16="http://schemas.microsoft.com/office/drawing/2014/main" id="{0121A677-4037-EC4E-9403-F0DA7180E14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694381" y="2856392"/>
            <a:ext cx="950702" cy="962113"/>
          </a:xfrm>
          <a:solidFill>
            <a:schemeClr val="bg1">
              <a:lumMod val="90000"/>
            </a:schemeClr>
          </a:solidFill>
        </p:spPr>
        <p:txBody>
          <a:bodyPr tIns="10800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 sz="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7" name="Text Placeholder 11">
            <a:extLst>
              <a:ext uri="{FF2B5EF4-FFF2-40B4-BE49-F238E27FC236}">
                <a16:creationId xmlns:a16="http://schemas.microsoft.com/office/drawing/2014/main" id="{10FA97E0-24B9-9344-A452-3BA88259ED2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36416" y="3955179"/>
            <a:ext cx="950703" cy="124371"/>
          </a:xfrm>
        </p:spPr>
        <p:txBody>
          <a:bodyPr anchor="t"/>
          <a:lstStyle>
            <a:lvl1pPr>
              <a:spcAft>
                <a:spcPts val="0"/>
              </a:spcAft>
              <a:defRPr sz="650" b="0" i="0">
                <a:solidFill>
                  <a:srgbClr val="0021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</a:t>
            </a:r>
            <a:endParaRPr lang="en-US" dirty="0"/>
          </a:p>
        </p:txBody>
      </p:sp>
      <p:sp>
        <p:nvSpPr>
          <p:cNvPr id="78" name="Text Placeholder 16">
            <a:extLst>
              <a:ext uri="{FF2B5EF4-FFF2-40B4-BE49-F238E27FC236}">
                <a16:creationId xmlns:a16="http://schemas.microsoft.com/office/drawing/2014/main" id="{F9C3880D-307B-0B4B-9714-1CB98B1D74E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836416" y="3857075"/>
            <a:ext cx="950703" cy="97891"/>
          </a:xfrm>
        </p:spPr>
        <p:txBody>
          <a:bodyPr anchor="t"/>
          <a:lstStyle>
            <a:lvl1pPr>
              <a:spcAft>
                <a:spcPts val="0"/>
              </a:spcAft>
              <a:defRPr sz="650">
                <a:solidFill>
                  <a:srgbClr val="002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79" name="Picture Placeholder 5">
            <a:extLst>
              <a:ext uri="{FF2B5EF4-FFF2-40B4-BE49-F238E27FC236}">
                <a16:creationId xmlns:a16="http://schemas.microsoft.com/office/drawing/2014/main" id="{54D7490D-B1C9-B145-BDDE-243D17B385B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836417" y="2856392"/>
            <a:ext cx="950702" cy="962113"/>
          </a:xfrm>
          <a:solidFill>
            <a:schemeClr val="bg1">
              <a:lumMod val="90000"/>
            </a:schemeClr>
          </a:solidFill>
        </p:spPr>
        <p:txBody>
          <a:bodyPr tIns="10800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 sz="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80" name="Text Placeholder 11">
            <a:extLst>
              <a:ext uri="{FF2B5EF4-FFF2-40B4-BE49-F238E27FC236}">
                <a16:creationId xmlns:a16="http://schemas.microsoft.com/office/drawing/2014/main" id="{5C105BCF-A35C-9041-A81D-63628EEE04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974053" y="3955179"/>
            <a:ext cx="950703" cy="124371"/>
          </a:xfrm>
        </p:spPr>
        <p:txBody>
          <a:bodyPr anchor="t"/>
          <a:lstStyle>
            <a:lvl1pPr>
              <a:spcAft>
                <a:spcPts val="0"/>
              </a:spcAft>
              <a:defRPr sz="650" b="0" i="0">
                <a:solidFill>
                  <a:srgbClr val="0021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</a:t>
            </a:r>
            <a:endParaRPr lang="en-US" dirty="0"/>
          </a:p>
        </p:txBody>
      </p:sp>
      <p:sp>
        <p:nvSpPr>
          <p:cNvPr id="81" name="Text Placeholder 16">
            <a:extLst>
              <a:ext uri="{FF2B5EF4-FFF2-40B4-BE49-F238E27FC236}">
                <a16:creationId xmlns:a16="http://schemas.microsoft.com/office/drawing/2014/main" id="{F9DD25DA-F5F6-2247-A864-A6B0662BA37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974053" y="3857075"/>
            <a:ext cx="950703" cy="97891"/>
          </a:xfrm>
        </p:spPr>
        <p:txBody>
          <a:bodyPr anchor="t"/>
          <a:lstStyle>
            <a:lvl1pPr>
              <a:spcAft>
                <a:spcPts val="0"/>
              </a:spcAft>
              <a:defRPr sz="650">
                <a:solidFill>
                  <a:srgbClr val="002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82" name="Picture Placeholder 5">
            <a:extLst>
              <a:ext uri="{FF2B5EF4-FFF2-40B4-BE49-F238E27FC236}">
                <a16:creationId xmlns:a16="http://schemas.microsoft.com/office/drawing/2014/main" id="{313E35F3-98A7-B544-BDDE-9A79E5FD7EA9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974054" y="2856392"/>
            <a:ext cx="950702" cy="962113"/>
          </a:xfrm>
          <a:solidFill>
            <a:schemeClr val="bg1">
              <a:lumMod val="90000"/>
            </a:schemeClr>
          </a:solidFill>
        </p:spPr>
        <p:txBody>
          <a:bodyPr tIns="10800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charset="0"/>
              <a:buNone/>
              <a:tabLst/>
              <a:defRPr sz="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403296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D4781730-827E-4A1A-AEB6-1728DF945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4C7A848-BE60-9C41-A377-4F66685DC52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7175" cy="5145088"/>
          </a:xfrm>
          <a:solidFill>
            <a:srgbClr val="FFFFFF"/>
          </a:solidFill>
        </p:spPr>
        <p:txBody>
          <a:bodyPr tIns="1800000"/>
          <a:lstStyle>
            <a:lvl1pPr algn="ctr"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14176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- logo neg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B6BC9D7-E255-444B-B3C7-B868BFA824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7175" cy="5145088"/>
          </a:xfrm>
          <a:solidFill>
            <a:schemeClr val="bg1"/>
          </a:solidFill>
        </p:spPr>
        <p:txBody>
          <a:bodyPr tIns="1800000"/>
          <a:lstStyle>
            <a:lvl1pPr algn="ctr"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39163-E3EC-7C42-AA55-52CC45AE5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A82556-77A3-054B-9437-90E2A82E7D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552FA292-C976-4E94-A319-278EC64951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093B29-761A-7845-96CA-8585A1B68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4" y="4654455"/>
            <a:ext cx="560898" cy="389384"/>
          </a:xfrm>
          <a:prstGeom prst="rect">
            <a:avLst/>
          </a:prstGeom>
        </p:spPr>
      </p:pic>
      <p:pic>
        <p:nvPicPr>
          <p:cNvPr id="8" name="Picture 7" descr="Logo-ERC-WHITE.png">
            <a:extLst>
              <a:ext uri="{FF2B5EF4-FFF2-40B4-BE49-F238E27FC236}">
                <a16:creationId xmlns:a16="http://schemas.microsoft.com/office/drawing/2014/main" id="{C8D8564D-617E-4E4E-8945-56340D1FC3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7" y="123479"/>
            <a:ext cx="1008112" cy="9726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B319F7-7518-494E-9E77-BF981E64BC5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95536" y="915566"/>
            <a:ext cx="1656184" cy="0"/>
          </a:xfrm>
          <a:prstGeom prst="line">
            <a:avLst/>
          </a:prstGeom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001BDB0A-9BF4-1F43-883C-F7DBE6DA7DB6}"/>
              </a:ext>
            </a:extLst>
          </p:cNvPr>
          <p:cNvSpPr txBox="1">
            <a:spLocks/>
          </p:cNvSpPr>
          <p:nvPr userDrawn="1"/>
        </p:nvSpPr>
        <p:spPr bwMode="gray">
          <a:xfrm rot="10800000">
            <a:off x="6624228" y="1769548"/>
            <a:ext cx="792088" cy="9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66788" indent="-509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309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717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125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828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1800">
                <a:solidFill>
                  <a:schemeClr val="tx2"/>
                </a:solidFill>
                <a:latin typeface="+mn-lt"/>
              </a:defRPr>
            </a:lvl6pPr>
            <a:lvl7pPr marL="30400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1800">
                <a:solidFill>
                  <a:schemeClr val="tx2"/>
                </a:solidFill>
                <a:latin typeface="+mn-lt"/>
              </a:defRPr>
            </a:lvl7pPr>
            <a:lvl8pPr marL="34972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1800">
                <a:solidFill>
                  <a:schemeClr val="tx2"/>
                </a:solidFill>
                <a:latin typeface="+mn-lt"/>
              </a:defRPr>
            </a:lvl8pPr>
            <a:lvl9pPr marL="39544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18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5000" i="1" kern="0" baseline="30000">
                <a:solidFill>
                  <a:schemeClr val="bg1"/>
                </a:solidFill>
              </a:rPr>
              <a:t>“</a:t>
            </a:r>
            <a:endParaRPr lang="en-GB" sz="15000" i="1" kern="0" baseline="300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0E9CB2-3363-2641-A6C5-1FBFD6576BDA}"/>
              </a:ext>
            </a:extLst>
          </p:cNvPr>
          <p:cNvSpPr txBox="1"/>
          <p:nvPr userDrawn="1"/>
        </p:nvSpPr>
        <p:spPr>
          <a:xfrm>
            <a:off x="1763688" y="176954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i="1" baseline="30000" dirty="0">
                <a:solidFill>
                  <a:srgbClr val="FAF5F5"/>
                </a:solidFill>
              </a:rPr>
              <a:t>Click here to add quote</a:t>
            </a:r>
          </a:p>
        </p:txBody>
      </p:sp>
    </p:spTree>
    <p:extLst>
      <p:ext uri="{BB962C8B-B14F-4D97-AF65-F5344CB8AC3E}">
        <p14:creationId xmlns:p14="http://schemas.microsoft.com/office/powerpoint/2010/main" val="118111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- logo 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B6BC9D7-E255-444B-B3C7-B868BFA824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7175" cy="5145088"/>
          </a:xfrm>
          <a:solidFill>
            <a:schemeClr val="bg1"/>
          </a:solidFill>
        </p:spPr>
        <p:txBody>
          <a:bodyPr tIns="1800000"/>
          <a:lstStyle>
            <a:lvl1pPr algn="ctr"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39163-E3EC-7C42-AA55-52CC45AE5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A82556-77A3-054B-9437-90E2A82E7D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552FA292-C976-4E94-A319-278EC64951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093B29-761A-7845-96CA-8585A1B68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4" y="4654455"/>
            <a:ext cx="560898" cy="389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D7BD12-2B0B-2C4F-BAD2-C49E82BFC8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7" y="123478"/>
            <a:ext cx="1008112" cy="97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3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4" y="175023"/>
            <a:ext cx="7458075" cy="678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  <a:lvl2pPr>
              <a:defRPr>
                <a:solidFill>
                  <a:srgbClr val="002140"/>
                </a:solidFill>
              </a:defRPr>
            </a:lvl2pPr>
            <a:lvl3pPr>
              <a:defRPr>
                <a:solidFill>
                  <a:srgbClr val="002140"/>
                </a:solidFill>
              </a:defRPr>
            </a:lvl3pPr>
            <a:lvl4pPr>
              <a:defRPr>
                <a:solidFill>
                  <a:srgbClr val="002140"/>
                </a:solidFill>
              </a:defRPr>
            </a:lvl4pPr>
            <a:lvl5pPr>
              <a:defRPr>
                <a:solidFill>
                  <a:srgbClr val="00214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ECDB6CD9-F0C4-48B3-BB06-3EB0C6FFE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DE5407-72F7-9549-A5F8-3B9CF198E71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95536" y="987574"/>
            <a:ext cx="1656184" cy="0"/>
          </a:xfrm>
          <a:prstGeom prst="line">
            <a:avLst/>
          </a:prstGeom>
          <a:ln>
            <a:solidFill>
              <a:srgbClr val="00214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5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32814" y="4731544"/>
            <a:ext cx="611187" cy="4119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60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552FA292-C976-4E94-A319-278EC64951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96864" y="1356122"/>
            <a:ext cx="8550275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73EDD2B9-815B-BC45-99E5-778454CCB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09564" y="175023"/>
            <a:ext cx="745807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00A7DD-DA51-9C42-9EFA-B19E5A6512A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7" y="4515973"/>
            <a:ext cx="551652" cy="5278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A0C689-D4FE-9645-B28C-742CA12A961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2" y="4654455"/>
            <a:ext cx="560898" cy="38938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A42AAF-2C48-1B47-A918-AEE17B0580B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95536" y="987574"/>
            <a:ext cx="1656184" cy="0"/>
          </a:xfrm>
          <a:prstGeom prst="line">
            <a:avLst/>
          </a:prstGeom>
          <a:ln>
            <a:solidFill>
              <a:srgbClr val="00214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AEEA168-78FA-5142-9E4D-890AFC953B4B}"/>
              </a:ext>
            </a:extLst>
          </p:cNvPr>
          <p:cNvCxnSpPr/>
          <p:nvPr userDrawn="1"/>
        </p:nvCxnSpPr>
        <p:spPr bwMode="auto">
          <a:xfrm>
            <a:off x="9144000" y="0"/>
            <a:ext cx="0" cy="5143500"/>
          </a:xfrm>
          <a:prstGeom prst="line">
            <a:avLst/>
          </a:prstGeom>
          <a:ln w="22225">
            <a:solidFill>
              <a:srgbClr val="00214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4" r:id="rId3"/>
    <p:sldLayoutId id="2147483716" r:id="rId4"/>
    <p:sldLayoutId id="2147483717" r:id="rId5"/>
    <p:sldLayoutId id="2147483707" r:id="rId6"/>
    <p:sldLayoutId id="2147483714" r:id="rId7"/>
    <p:sldLayoutId id="2147483715" r:id="rId8"/>
    <p:sldLayoutId id="2147483718" r:id="rId9"/>
    <p:sldLayoutId id="2147483719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None/>
        <a:defRPr sz="1400">
          <a:solidFill>
            <a:srgbClr val="FF6600"/>
          </a:solidFill>
          <a:latin typeface="+mn-lt"/>
          <a:ea typeface="ＭＳ Ｐゴシック" charset="0"/>
          <a:cs typeface="ＭＳ Ｐゴシック" charset="0"/>
        </a:defRPr>
      </a:lvl1pPr>
      <a:lvl2pPr marL="966788" indent="-5095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>
          <a:solidFill>
            <a:srgbClr val="002140"/>
          </a:solidFill>
          <a:latin typeface="+mn-lt"/>
          <a:ea typeface="ＭＳ Ｐゴシック" charset="0"/>
        </a:defRPr>
      </a:lvl2pPr>
      <a:lvl3pPr marL="1309688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Char char="•"/>
        <a:defRPr sz="1600">
          <a:solidFill>
            <a:srgbClr val="002140"/>
          </a:solidFill>
          <a:latin typeface="+mn-lt"/>
          <a:ea typeface="ＭＳ Ｐゴシック" charset="0"/>
        </a:defRPr>
      </a:lvl3pPr>
      <a:lvl4pPr marL="1717675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Arial" charset="0"/>
        <a:buChar char="–"/>
        <a:defRPr sz="1600">
          <a:solidFill>
            <a:srgbClr val="002140"/>
          </a:solidFill>
          <a:latin typeface="+mn-lt"/>
          <a:ea typeface="ＭＳ Ｐゴシック" charset="0"/>
        </a:defRPr>
      </a:lvl4pPr>
      <a:lvl5pPr marL="21256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 sz="1600">
          <a:solidFill>
            <a:srgbClr val="002140"/>
          </a:solidFill>
          <a:latin typeface="+mn-lt"/>
          <a:ea typeface="ＭＳ Ｐゴシック" charset="0"/>
        </a:defRPr>
      </a:lvl5pPr>
      <a:lvl6pPr marL="25828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6pPr>
      <a:lvl7pPr marL="30400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7pPr>
      <a:lvl8pPr marL="34972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8pPr>
      <a:lvl9pPr marL="39544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docs/2021-2027/horizon/guidance/programme-guide_horizon_en.pdf" TargetMode="External"/><Relationship Id="rId2" Type="http://schemas.openxmlformats.org/officeDocument/2006/relationships/hyperlink" Target="https://ec.europa.eu/info/funding-tenders/opportunities/docs/2021-2027/horizon/guidance/guidelines-on-serious-and-complex-cases_he_en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rc.europa.eu/managing-your-project/ethic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fo/funding-tenders/opportunities/docs/2021-2027/horizon/guidance/functional-magnetic-resonance-imaging_he_en.pdf" TargetMode="External"/><Relationship Id="rId13" Type="http://schemas.openxmlformats.org/officeDocument/2006/relationships/hyperlink" Target="https://echa.europa.eu/guidance-documents/guidance-on-information-requirements-and-chemical-safety-assessment" TargetMode="External"/><Relationship Id="rId3" Type="http://schemas.openxmlformats.org/officeDocument/2006/relationships/hyperlink" Target="https://ec.europa.eu/info/funding-tenders/opportunities/docs/2021-2027/horizon/guidance/guidance-note-research-focusing-exclusively-on-civil-applications_he_en.pdf" TargetMode="External"/><Relationship Id="rId7" Type="http://schemas.openxmlformats.org/officeDocument/2006/relationships/hyperlink" Target="http://www.eurecnet.org/documents/Position_EUREC_COVID_19.pdf" TargetMode="External"/><Relationship Id="rId12" Type="http://schemas.openxmlformats.org/officeDocument/2006/relationships/hyperlink" Target="https://ec.europa.eu/info/funding-tenders/opportunities/docs/2021-2027/horizon/guidance/ethics-by-design-and-ethics-of-use-approaches-for-artificial-intelligence_he_en.pdf" TargetMode="External"/><Relationship Id="rId2" Type="http://schemas.openxmlformats.org/officeDocument/2006/relationships/hyperlink" Target="https://ec.europa.eu/info/funding-tenders/opportunities/docs/2021-2027/horizon/guidance/guidance-note-potential-misuse-of-research-results_he_en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c.europa.eu/info/funding-tenders/opportunities/docs/2021-2027/horizon/guidance/ethics-in-social-science-and-humanities_he_en.pdf" TargetMode="External"/><Relationship Id="rId11" Type="http://schemas.openxmlformats.org/officeDocument/2006/relationships/hyperlink" Target="https://ec.europa.eu/info/funding-tenders/opportunities/docs/2021-2027/horizon/guidance/ethical-guidance-for-research-with-a-potential-for-human-enhancement-sienna_he_en.pdf" TargetMode="External"/><Relationship Id="rId5" Type="http://schemas.openxmlformats.org/officeDocument/2006/relationships/hyperlink" Target="https://ec.europa.eu/info/funding-tenders/opportunities/docs/2021-2027/horizon/guidance/ethics-and-data-protection_he_en.pdf" TargetMode="External"/><Relationship Id="rId10" Type="http://schemas.openxmlformats.org/officeDocument/2006/relationships/hyperlink" Target="https://ec.europa.eu/info/funding-tenders/opportunities/docs/2021-2027/horizon/guidance/roles-and-functions-of-ethics-advisory-ethics-advisory-boards-in-ec-funded-projects_he_en.pdf" TargetMode="External"/><Relationship Id="rId4" Type="http://schemas.openxmlformats.org/officeDocument/2006/relationships/hyperlink" Target="https://ec.europa.eu/info/funding-tenders/opportunities/docs/2021-2027/horizon/guidance/guidance-note-research-on-refugees-asylum-seekers-migrants_he_en.pdf" TargetMode="External"/><Relationship Id="rId9" Type="http://schemas.openxmlformats.org/officeDocument/2006/relationships/hyperlink" Target="https://ec.europa.eu/info/funding-tenders/opportunities/docs/2021-2027/horizon/guidance/research-ethics-in-ethnography-anthropology_he_en.pdf" TargetMode="External"/><Relationship Id="rId14" Type="http://schemas.openxmlformats.org/officeDocument/2006/relationships/hyperlink" Target="https://ec.europa.eu/research/participants/data/ref/h2020/other/hi/coc_research-resource-poor-settings_en.pd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rc_research/" TargetMode="External"/><Relationship Id="rId13" Type="http://schemas.openxmlformats.org/officeDocument/2006/relationships/image" Target="../media/image22.png"/><Relationship Id="rId3" Type="http://schemas.openxmlformats.org/officeDocument/2006/relationships/hyperlink" Target="https://erc.europa.eu/homepage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whatsapp.com/channel/0029VaDpZdr6hENkgBdbWQ1i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hyperlink" Target="https://www.linkedin.com/company/european-research-council/mycompany/" TargetMode="External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hyperlink" Target="https://www.facebook.com/EuropeanResearchCouncil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www.youtube.com/channel/UC7_ZP8emRUxHXv-JU4PZp8g" TargetMode="External"/><Relationship Id="rId14" Type="http://schemas.openxmlformats.org/officeDocument/2006/relationships/hyperlink" Target="https://x.com/ERC_Researc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Line 213"/>
          <p:cNvSpPr>
            <a:spLocks noChangeAspect="1" noChangeShapeType="1"/>
          </p:cNvSpPr>
          <p:nvPr/>
        </p:nvSpPr>
        <p:spPr bwMode="gray">
          <a:xfrm>
            <a:off x="6300192" y="1945393"/>
            <a:ext cx="0" cy="2371813"/>
          </a:xfrm>
          <a:prstGeom prst="line">
            <a:avLst/>
          </a:prstGeom>
          <a:noFill/>
          <a:ln w="9525">
            <a:solidFill>
              <a:srgbClr val="0021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084" name="Rectangle 215"/>
          <p:cNvSpPr>
            <a:spLocks noChangeArrowheads="1"/>
          </p:cNvSpPr>
          <p:nvPr/>
        </p:nvSpPr>
        <p:spPr bwMode="gray">
          <a:xfrm>
            <a:off x="296863" y="267494"/>
            <a:ext cx="68788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3600" dirty="0">
                <a:solidFill>
                  <a:srgbClr val="FF6600"/>
                </a:solidFill>
              </a:rPr>
              <a:t>The European Research Council</a:t>
            </a:r>
          </a:p>
          <a:p>
            <a:endParaRPr lang="en-GB" sz="2400" dirty="0">
              <a:solidFill>
                <a:srgbClr val="FF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320" y="2090011"/>
            <a:ext cx="2224144" cy="2224144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0295B4C-D652-2D4F-A8AA-86883FE9571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99147" y="1237620"/>
            <a:ext cx="65591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685800"/>
            <a:r>
              <a:rPr lang="en-US" altLang="en-US" sz="2400" b="1" dirty="0">
                <a:solidFill>
                  <a:srgbClr val="F16521"/>
                </a:solidFill>
                <a:latin typeface="Arial"/>
                <a:ea typeface="ＭＳ Ｐゴシック" charset="-128"/>
                <a:cs typeface="Arial" charset="0"/>
              </a:rPr>
              <a:t>    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37DB25B-06C9-7447-9B0B-2420316AD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19" y="6533510"/>
            <a:ext cx="409545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85800"/>
            <a:r>
              <a:rPr lang="en-US" sz="1100" dirty="0">
                <a:solidFill>
                  <a:srgbClr val="FFFFFF"/>
                </a:solidFill>
              </a:rPr>
              <a:t>© Art &amp; Build Architect / Montois Partners / credits: S. Brison</a:t>
            </a:r>
            <a:endParaRPr lang="en-GB" sz="110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011B26-A92C-454C-B988-3D07C4063149}"/>
              </a:ext>
            </a:extLst>
          </p:cNvPr>
          <p:cNvSpPr txBox="1"/>
          <p:nvPr/>
        </p:nvSpPr>
        <p:spPr>
          <a:xfrm>
            <a:off x="6069993" y="2996005"/>
            <a:ext cx="682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AF5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95DF1A-B112-C241-A369-5326B0D00EA7}"/>
              </a:ext>
            </a:extLst>
          </p:cNvPr>
          <p:cNvSpPr/>
          <p:nvPr/>
        </p:nvSpPr>
        <p:spPr>
          <a:xfrm>
            <a:off x="1143000" y="4812905"/>
            <a:ext cx="685800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GB" sz="1950" b="1" dirty="0">
                <a:solidFill>
                  <a:srgbClr val="FAF5F5"/>
                </a:solidFill>
              </a:rPr>
              <a:t> </a:t>
            </a:r>
          </a:p>
        </p:txBody>
      </p:sp>
      <p:sp>
        <p:nvSpPr>
          <p:cNvPr id="11" name="Line 213">
            <a:extLst>
              <a:ext uri="{FF2B5EF4-FFF2-40B4-BE49-F238E27FC236}">
                <a16:creationId xmlns:a16="http://schemas.microsoft.com/office/drawing/2014/main" id="{04896AD4-2E4B-8D4D-B971-E4702DFF7257}"/>
              </a:ext>
            </a:extLst>
          </p:cNvPr>
          <p:cNvSpPr>
            <a:spLocks noChangeAspect="1" noChangeShapeType="1"/>
          </p:cNvSpPr>
          <p:nvPr/>
        </p:nvSpPr>
        <p:spPr bwMode="gray">
          <a:xfrm rot="5400000">
            <a:off x="4572000" y="-3584426"/>
            <a:ext cx="0" cy="9144000"/>
          </a:xfrm>
          <a:prstGeom prst="line">
            <a:avLst/>
          </a:prstGeom>
          <a:noFill/>
          <a:ln w="9525">
            <a:solidFill>
              <a:srgbClr val="00214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574" name="Rectangle 214"/>
          <p:cNvSpPr>
            <a:spLocks noChangeArrowheads="1"/>
          </p:cNvSpPr>
          <p:nvPr/>
        </p:nvSpPr>
        <p:spPr bwMode="gray">
          <a:xfrm>
            <a:off x="395536" y="2830550"/>
            <a:ext cx="5737422" cy="114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r">
              <a:lnSpc>
                <a:spcPct val="12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E" sz="2400" dirty="0">
                <a:solidFill>
                  <a:srgbClr val="FB510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Guidance on Research Ethics requirements</a:t>
            </a:r>
          </a:p>
          <a:p>
            <a:pPr algn="r">
              <a:lnSpc>
                <a:spcPct val="12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Nicole Heine</a:t>
            </a:r>
            <a:endParaRPr lang="en-GB" sz="1600" dirty="0">
              <a:solidFill>
                <a:schemeClr val="accent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>
              <a:lnSpc>
                <a:spcPct val="12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>
                <a:solidFill>
                  <a:srgbClr val="0021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FB3EB-3343-BB3E-13EC-B8B87266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Helvetica" panose="020B0604020202020204" pitchFamily="34" charset="0"/>
                <a:cs typeface="Helvetica" panose="020B0604020202020204" pitchFamily="34" charset="0"/>
              </a:rPr>
              <a:t>Serious and/or complex ethics issues -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08C281-C605-ABEB-A3E9-D520CBED9F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552FA292-C976-4E94-A319-278EC64951B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7D5D5-3C5B-7C56-9FD9-F96CBBD9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Tx/>
              <a:buFont typeface="+mj-lt"/>
              <a:buAutoNum type="arabicPeriod" startAt="5"/>
            </a:pPr>
            <a:r>
              <a:rPr lang="en-IE" sz="1200" dirty="0"/>
              <a:t>Animals</a:t>
            </a:r>
          </a:p>
          <a:p>
            <a:pPr marL="554287" lvl="7">
              <a:spcBef>
                <a:spcPts val="450"/>
              </a:spcBef>
              <a:buClrTx/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002140"/>
                </a:solidFill>
              </a:rPr>
              <a:t>Severity of the experiments</a:t>
            </a:r>
          </a:p>
          <a:p>
            <a:pPr marL="554287" lvl="5">
              <a:spcBef>
                <a:spcPts val="450"/>
              </a:spcBef>
              <a:buClrTx/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002140"/>
                </a:solidFill>
              </a:rPr>
              <a:t>Work with Non-human primates</a:t>
            </a:r>
          </a:p>
          <a:p>
            <a:pPr marL="554287" lvl="5">
              <a:spcBef>
                <a:spcPts val="450"/>
              </a:spcBef>
              <a:buClrTx/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002140"/>
                </a:solidFill>
              </a:rPr>
              <a:t>Ethics committee/Institutional review Board</a:t>
            </a:r>
          </a:p>
          <a:p>
            <a:pPr marL="554287" lvl="5">
              <a:spcBef>
                <a:spcPts val="450"/>
              </a:spcBef>
              <a:buClrTx/>
              <a:buFont typeface="Wingdings" panose="05000000000000000000" pitchFamily="2" charset="2"/>
              <a:buChar char="§"/>
            </a:pPr>
            <a:endParaRPr lang="en-GB" sz="1200" dirty="0">
              <a:solidFill>
                <a:srgbClr val="002140"/>
              </a:solidFill>
            </a:endParaRPr>
          </a:p>
          <a:p>
            <a:pPr marL="228600" indent="-228600">
              <a:buClrTx/>
              <a:buFont typeface="+mj-lt"/>
              <a:buAutoNum type="arabicPeriod" startAt="5"/>
            </a:pPr>
            <a:r>
              <a:rPr lang="en-IE" sz="1200" dirty="0"/>
              <a:t>Non-EU countries</a:t>
            </a:r>
          </a:p>
          <a:p>
            <a:pPr marL="554287" lvl="7">
              <a:spcBef>
                <a:spcPts val="450"/>
              </a:spcBef>
              <a:buClrTx/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002140"/>
                </a:solidFill>
              </a:rPr>
              <a:t>Ethics dumping</a:t>
            </a:r>
          </a:p>
          <a:p>
            <a:pPr marL="554287" lvl="7">
              <a:spcBef>
                <a:spcPts val="450"/>
              </a:spcBef>
              <a:buClrTx/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002140"/>
                </a:solidFill>
              </a:rPr>
              <a:t>Dangerous settings</a:t>
            </a:r>
          </a:p>
          <a:p>
            <a:pPr marL="685800" lvl="1" indent="-228600">
              <a:buClrTx/>
              <a:buFont typeface="+mj-lt"/>
              <a:buAutoNum type="arabicPeriod" startAt="5"/>
            </a:pPr>
            <a:endParaRPr lang="en-IE" sz="1200" dirty="0"/>
          </a:p>
          <a:p>
            <a:pPr marL="228600" indent="-228600">
              <a:buClrTx/>
              <a:buFont typeface="+mj-lt"/>
              <a:buAutoNum type="arabicPeriod" startAt="8"/>
            </a:pPr>
            <a:r>
              <a:rPr lang="en-IE" sz="1200" dirty="0"/>
              <a:t>Artificial Intelligence</a:t>
            </a:r>
          </a:p>
          <a:p>
            <a:pPr marL="554287" lvl="7">
              <a:spcBef>
                <a:spcPts val="450"/>
              </a:spcBef>
              <a:buClrTx/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002140"/>
                </a:solidFill>
              </a:rPr>
              <a:t>Influence on human decision</a:t>
            </a:r>
          </a:p>
          <a:p>
            <a:pPr marL="554287" lvl="7">
              <a:spcBef>
                <a:spcPts val="450"/>
              </a:spcBef>
              <a:buClrTx/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002140"/>
                </a:solidFill>
              </a:rPr>
              <a:t>Profiling and bias</a:t>
            </a:r>
            <a:endParaRPr lang="en-IE" dirty="0">
              <a:solidFill>
                <a:srgbClr val="00214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2E8057-2193-09C4-E605-9266A46FD646}"/>
              </a:ext>
            </a:extLst>
          </p:cNvPr>
          <p:cNvGrpSpPr/>
          <p:nvPr/>
        </p:nvGrpSpPr>
        <p:grpSpPr>
          <a:xfrm>
            <a:off x="6660232" y="1203598"/>
            <a:ext cx="936104" cy="3312368"/>
            <a:chOff x="5822504" y="1317030"/>
            <a:chExt cx="1053752" cy="28557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3CCF87F-C47C-BC42-93E3-E4547E0914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55437" t="58237" r="6763" b="5797"/>
            <a:stretch/>
          </p:blipFill>
          <p:spPr>
            <a:xfrm>
              <a:off x="5822504" y="1317030"/>
              <a:ext cx="1053752" cy="8226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209CC59-3435-E8B4-9AC3-541BBA6571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7870" t="17870" r="17871" b="17871"/>
            <a:stretch/>
          </p:blipFill>
          <p:spPr>
            <a:xfrm flipH="1">
              <a:off x="5937776" y="2499742"/>
              <a:ext cx="823207" cy="67545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AEF5FE-1F1B-D557-6817-A733CBEA90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2201" t="13601" r="12201" b="13601"/>
            <a:stretch/>
          </p:blipFill>
          <p:spPr>
            <a:xfrm>
              <a:off x="5883067" y="3435846"/>
              <a:ext cx="932624" cy="736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63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1B300-58D1-958F-F478-EDC1E2DDB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Helvetica" panose="020B0604020202020204" pitchFamily="34" charset="0"/>
                <a:cs typeface="Helvetica" panose="020B0604020202020204" pitchFamily="34" charset="0"/>
              </a:rPr>
              <a:t>Ethics appraisal procedure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6FDC1B-B931-82AE-3290-BE42C22C91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552FA292-C976-4E94-A319-278EC64951B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3192A047-725A-DBE7-3DDD-CA5E2E601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774" y="1124347"/>
            <a:ext cx="2092804" cy="519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1600" dirty="0">
                <a:solidFill>
                  <a:srgbClr val="002060"/>
                </a:solidFill>
              </a:rPr>
              <a:t>End of scientific evaluation</a:t>
            </a: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D27C9B6B-BFCF-5AFF-80E8-50E90F277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458" y="3821512"/>
            <a:ext cx="3730670" cy="479501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1600" dirty="0" err="1">
                <a:solidFill>
                  <a:srgbClr val="002060"/>
                </a:solidFill>
              </a:rPr>
              <a:t>hESCs</a:t>
            </a:r>
            <a:r>
              <a:rPr lang="en-GB" altLang="en-US" sz="1600" dirty="0">
                <a:solidFill>
                  <a:srgbClr val="002060"/>
                </a:solidFill>
              </a:rPr>
              <a:t> submitted to Programme Committee + EC for decision</a:t>
            </a:r>
          </a:p>
        </p:txBody>
      </p:sp>
      <p:sp>
        <p:nvSpPr>
          <p:cNvPr id="8" name="Rectangle 64">
            <a:extLst>
              <a:ext uri="{FF2B5EF4-FFF2-40B4-BE49-F238E27FC236}">
                <a16:creationId xmlns:a16="http://schemas.microsoft.com/office/drawing/2014/main" id="{DC5D9719-C9BC-4619-BE72-789524E19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101" y="2460029"/>
            <a:ext cx="1944687" cy="471487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dirty="0">
                <a:solidFill>
                  <a:srgbClr val="002060"/>
                </a:solidFill>
              </a:rPr>
              <a:t>Ethics screening</a:t>
            </a:r>
          </a:p>
        </p:txBody>
      </p:sp>
      <p:sp>
        <p:nvSpPr>
          <p:cNvPr id="9" name="Rectangle 67">
            <a:extLst>
              <a:ext uri="{FF2B5EF4-FFF2-40B4-BE49-F238E27FC236}">
                <a16:creationId xmlns:a16="http://schemas.microsoft.com/office/drawing/2014/main" id="{2E8550C6-2A2A-DA33-4694-9667AA119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4919" y="1099218"/>
            <a:ext cx="582613" cy="33087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eaLnBrk="1" hangingPunct="1">
              <a:defRPr/>
            </a:pPr>
            <a:r>
              <a:rPr lang="en-GB" altLang="en-US" sz="1600" dirty="0">
                <a:solidFill>
                  <a:srgbClr val="002060"/>
                </a:solidFill>
              </a:rPr>
              <a:t>Signature</a:t>
            </a:r>
            <a:r>
              <a:rPr lang="en-GB" altLang="en-US" dirty="0">
                <a:solidFill>
                  <a:srgbClr val="002060"/>
                </a:solidFill>
              </a:rPr>
              <a:t> Grant Agreement</a:t>
            </a:r>
          </a:p>
        </p:txBody>
      </p:sp>
      <p:sp>
        <p:nvSpPr>
          <p:cNvPr id="10" name="Rectangle 82">
            <a:extLst>
              <a:ext uri="{FF2B5EF4-FFF2-40B4-BE49-F238E27FC236}">
                <a16:creationId xmlns:a16="http://schemas.microsoft.com/office/drawing/2014/main" id="{975B00EF-E4D0-1D9A-25CE-D6166938C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014" y="3216131"/>
            <a:ext cx="2795587" cy="493713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sz="1600" dirty="0">
                <a:solidFill>
                  <a:srgbClr val="002060"/>
                </a:solidFill>
              </a:rPr>
              <a:t>Ethics assessment</a:t>
            </a:r>
          </a:p>
        </p:txBody>
      </p:sp>
      <p:sp>
        <p:nvSpPr>
          <p:cNvPr id="11" name="AutoShape 103">
            <a:extLst>
              <a:ext uri="{FF2B5EF4-FFF2-40B4-BE49-F238E27FC236}">
                <a16:creationId xmlns:a16="http://schemas.microsoft.com/office/drawing/2014/main" id="{80E3D05B-896C-4E08-7C75-4B914F854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558" y="1273418"/>
            <a:ext cx="1728788" cy="510778"/>
          </a:xfrm>
          <a:prstGeom prst="flowChartAlternateProcess">
            <a:avLst/>
          </a:prstGeom>
          <a:solidFill>
            <a:schemeClr val="bg1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FF3300"/>
                </a:solidFill>
              </a:rPr>
              <a:t>Ethics tables &amp; annexes, Parts B 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04F8C8CD-FA4D-138B-610D-D055F7A5CC3B}"/>
              </a:ext>
            </a:extLst>
          </p:cNvPr>
          <p:cNvSpPr/>
          <p:nvPr/>
        </p:nvSpPr>
        <p:spPr>
          <a:xfrm>
            <a:off x="432727" y="1739684"/>
            <a:ext cx="1954213" cy="476250"/>
          </a:xfrm>
          <a:prstGeom prst="flowChartProcess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>
                <a:solidFill>
                  <a:srgbClr val="002060"/>
                </a:solidFill>
              </a:rPr>
              <a:t>Ethics pre-screening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23C4F814-E00D-B623-90EA-772E77D65F0C}"/>
              </a:ext>
            </a:extLst>
          </p:cNvPr>
          <p:cNvCxnSpPr>
            <a:cxnSpLocks/>
            <a:stCxn id="12" idx="2"/>
            <a:endCxn id="8" idx="0"/>
          </p:cNvCxnSpPr>
          <p:nvPr/>
        </p:nvCxnSpPr>
        <p:spPr>
          <a:xfrm rot="16200000" flipH="1">
            <a:off x="1655092" y="1970675"/>
            <a:ext cx="244095" cy="734611"/>
          </a:xfrm>
          <a:prstGeom prst="bentConnector3">
            <a:avLst>
              <a:gd name="adj1" fmla="val 50000"/>
            </a:avLst>
          </a:prstGeom>
          <a:ln w="9525">
            <a:solidFill>
              <a:srgbClr val="336699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7A60CB3D-C221-8C79-CCEB-5A21ADE28592}"/>
              </a:ext>
            </a:extLst>
          </p:cNvPr>
          <p:cNvCxnSpPr>
            <a:cxnSpLocks/>
            <a:stCxn id="6" idx="1"/>
            <a:endCxn id="12" idx="1"/>
          </p:cNvCxnSpPr>
          <p:nvPr/>
        </p:nvCxnSpPr>
        <p:spPr>
          <a:xfrm rot="10800000" flipH="1" flipV="1">
            <a:off x="300773" y="1384341"/>
            <a:ext cx="131953" cy="593468"/>
          </a:xfrm>
          <a:prstGeom prst="bentConnector3">
            <a:avLst>
              <a:gd name="adj1" fmla="val -173244"/>
            </a:avLst>
          </a:prstGeom>
          <a:ln w="9525">
            <a:solidFill>
              <a:srgbClr val="33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88B5C182-9F0F-7681-939C-A3D2CFD4754F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rot="16200000" flipH="1">
            <a:off x="2621819" y="2454141"/>
            <a:ext cx="284615" cy="1239363"/>
          </a:xfrm>
          <a:prstGeom prst="bentConnector3">
            <a:avLst>
              <a:gd name="adj1" fmla="val 50000"/>
            </a:avLst>
          </a:prstGeom>
          <a:ln w="9525">
            <a:solidFill>
              <a:srgbClr val="33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60434">
            <a:extLst>
              <a:ext uri="{FF2B5EF4-FFF2-40B4-BE49-F238E27FC236}">
                <a16:creationId xmlns:a16="http://schemas.microsoft.com/office/drawing/2014/main" id="{92F79618-6919-70BB-1097-46682B67E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907" y="3753227"/>
            <a:ext cx="1019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i="1" dirty="0"/>
              <a:t>2-4 months</a:t>
            </a:r>
          </a:p>
        </p:txBody>
      </p:sp>
      <p:sp>
        <p:nvSpPr>
          <p:cNvPr id="17" name="TextBox 105">
            <a:extLst>
              <a:ext uri="{FF2B5EF4-FFF2-40B4-BE49-F238E27FC236}">
                <a16:creationId xmlns:a16="http://schemas.microsoft.com/office/drawing/2014/main" id="{73F44680-D4F9-C2AF-E583-31F00E51D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907" y="3178069"/>
            <a:ext cx="10572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i="1" dirty="0"/>
              <a:t> 3 months</a:t>
            </a:r>
          </a:p>
        </p:txBody>
      </p:sp>
      <p:sp>
        <p:nvSpPr>
          <p:cNvPr id="18" name="TextBox 106">
            <a:extLst>
              <a:ext uri="{FF2B5EF4-FFF2-40B4-BE49-F238E27FC236}">
                <a16:creationId xmlns:a16="http://schemas.microsoft.com/office/drawing/2014/main" id="{90B0C4F9-A09A-FB98-DCAD-5DCDCC6AB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6842" y="2439935"/>
            <a:ext cx="996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i="1" dirty="0"/>
              <a:t>7 weeks</a:t>
            </a:r>
          </a:p>
        </p:txBody>
      </p:sp>
      <p:sp>
        <p:nvSpPr>
          <p:cNvPr id="19" name="TextBox 107">
            <a:extLst>
              <a:ext uri="{FF2B5EF4-FFF2-40B4-BE49-F238E27FC236}">
                <a16:creationId xmlns:a16="http://schemas.microsoft.com/office/drawing/2014/main" id="{131BE026-2906-F434-17BC-FE3CDEA25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849" y="1514425"/>
            <a:ext cx="760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i="1" dirty="0"/>
              <a:t>3 weeks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7E34E0-25C0-832C-D0F7-FC583D272C9C}"/>
              </a:ext>
            </a:extLst>
          </p:cNvPr>
          <p:cNvSpPr txBox="1"/>
          <p:nvPr/>
        </p:nvSpPr>
        <p:spPr>
          <a:xfrm>
            <a:off x="7042914" y="2378290"/>
            <a:ext cx="714765" cy="373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dirty="0">
                <a:latin typeface="Arial" charset="0"/>
              </a:rPr>
              <a:t>15%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9D7543-41B4-AD53-E6F8-0C9B5D0C47D4}"/>
              </a:ext>
            </a:extLst>
          </p:cNvPr>
          <p:cNvSpPr txBox="1"/>
          <p:nvPr/>
        </p:nvSpPr>
        <p:spPr>
          <a:xfrm>
            <a:off x="7042914" y="1484174"/>
            <a:ext cx="72463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dirty="0">
                <a:latin typeface="Arial" charset="0"/>
              </a:rPr>
              <a:t>70%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927947-2F9A-3F8D-9738-C8BCE7297B54}"/>
              </a:ext>
            </a:extLst>
          </p:cNvPr>
          <p:cNvSpPr txBox="1"/>
          <p:nvPr/>
        </p:nvSpPr>
        <p:spPr>
          <a:xfrm>
            <a:off x="7205322" y="3736505"/>
            <a:ext cx="54373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dirty="0">
                <a:latin typeface="Arial" charset="0"/>
              </a:rPr>
              <a:t>2%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2EA10A-CC23-92A2-A72D-6B4208727957}"/>
              </a:ext>
            </a:extLst>
          </p:cNvPr>
          <p:cNvSpPr txBox="1"/>
          <p:nvPr/>
        </p:nvSpPr>
        <p:spPr>
          <a:xfrm>
            <a:off x="7204763" y="3157157"/>
            <a:ext cx="54373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>
                <a:latin typeface="Arial" charset="0"/>
              </a:rPr>
              <a:t>13%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0808C80D-1692-16F7-AFC9-B5DC9861AEDC}"/>
              </a:ext>
            </a:extLst>
          </p:cNvPr>
          <p:cNvCxnSpPr>
            <a:stCxn id="11" idx="1"/>
          </p:cNvCxnSpPr>
          <p:nvPr/>
        </p:nvCxnSpPr>
        <p:spPr>
          <a:xfrm rot="10800000" flipV="1">
            <a:off x="2393960" y="1528807"/>
            <a:ext cx="424598" cy="38229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03">
            <a:extLst>
              <a:ext uri="{FF2B5EF4-FFF2-40B4-BE49-F238E27FC236}">
                <a16:creationId xmlns:a16="http://schemas.microsoft.com/office/drawing/2014/main" id="{3D0778B8-D594-83E2-713D-02E3ADE82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70" y="3651197"/>
            <a:ext cx="1651674" cy="510778"/>
          </a:xfrm>
          <a:prstGeom prst="flowChartAlternateProcess">
            <a:avLst/>
          </a:prstGeom>
          <a:solidFill>
            <a:schemeClr val="bg1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FF3300"/>
                </a:solidFill>
              </a:rPr>
              <a:t>New documentation from PI</a:t>
            </a:r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3EFE5A25-AEC9-0EE8-72A6-584092FA7715}"/>
              </a:ext>
            </a:extLst>
          </p:cNvPr>
          <p:cNvCxnSpPr>
            <a:stCxn id="25" idx="0"/>
            <a:endCxn id="10" idx="1"/>
          </p:cNvCxnSpPr>
          <p:nvPr/>
        </p:nvCxnSpPr>
        <p:spPr>
          <a:xfrm rot="5400000" flipH="1" flipV="1">
            <a:off x="1448606" y="3113790"/>
            <a:ext cx="188209" cy="886607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545AD0-19D6-7249-320F-0B57AEFEBF2D}"/>
              </a:ext>
            </a:extLst>
          </p:cNvPr>
          <p:cNvCxnSpPr>
            <a:cxnSpLocks/>
            <a:stCxn id="10" idx="2"/>
            <a:endCxn id="7" idx="0"/>
          </p:cNvCxnSpPr>
          <p:nvPr/>
        </p:nvCxnSpPr>
        <p:spPr>
          <a:xfrm>
            <a:off x="3383808" y="3709844"/>
            <a:ext cx="474985" cy="111668"/>
          </a:xfrm>
          <a:prstGeom prst="line">
            <a:avLst/>
          </a:prstGeom>
          <a:ln w="31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67AC01A-2758-06E8-31B3-5B119A760825}"/>
              </a:ext>
            </a:extLst>
          </p:cNvPr>
          <p:cNvCxnSpPr>
            <a:cxnSpLocks/>
            <a:stCxn id="10" idx="3"/>
            <a:endCxn id="38" idx="1"/>
          </p:cNvCxnSpPr>
          <p:nvPr/>
        </p:nvCxnSpPr>
        <p:spPr>
          <a:xfrm flipV="1">
            <a:off x="4781601" y="3448776"/>
            <a:ext cx="174505" cy="14212"/>
          </a:xfrm>
          <a:prstGeom prst="straightConnector1">
            <a:avLst/>
          </a:prstGeom>
          <a:ln w="9525">
            <a:solidFill>
              <a:srgbClr val="33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D50E1F0-E754-B60E-8812-AB90CD15D195}"/>
              </a:ext>
            </a:extLst>
          </p:cNvPr>
          <p:cNvCxnSpPr>
            <a:cxnSpLocks/>
          </p:cNvCxnSpPr>
          <p:nvPr/>
        </p:nvCxnSpPr>
        <p:spPr>
          <a:xfrm>
            <a:off x="5719352" y="4116300"/>
            <a:ext cx="2038327" cy="3437"/>
          </a:xfrm>
          <a:prstGeom prst="straightConnector1">
            <a:avLst/>
          </a:prstGeom>
          <a:ln w="9525">
            <a:solidFill>
              <a:srgbClr val="33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47E2787-E918-61DD-8D7C-906C2EBED730}"/>
              </a:ext>
            </a:extLst>
          </p:cNvPr>
          <p:cNvCxnSpPr>
            <a:stCxn id="8" idx="3"/>
          </p:cNvCxnSpPr>
          <p:nvPr/>
        </p:nvCxnSpPr>
        <p:spPr>
          <a:xfrm flipV="1">
            <a:off x="3116787" y="2695772"/>
            <a:ext cx="1209172" cy="1"/>
          </a:xfrm>
          <a:prstGeom prst="straightConnector1">
            <a:avLst/>
          </a:prstGeom>
          <a:ln w="9525">
            <a:solidFill>
              <a:srgbClr val="33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utoShape 103">
            <a:extLst>
              <a:ext uri="{FF2B5EF4-FFF2-40B4-BE49-F238E27FC236}">
                <a16:creationId xmlns:a16="http://schemas.microsoft.com/office/drawing/2014/main" id="{D293FECC-EBCD-57E4-F60F-8C95F2B3E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8" y="3033093"/>
            <a:ext cx="1945953" cy="306467"/>
          </a:xfrm>
          <a:prstGeom prst="flowChartAlternateProcess">
            <a:avLst/>
          </a:prstGeom>
          <a:solidFill>
            <a:schemeClr val="bg1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FF3300"/>
                </a:solidFill>
              </a:rPr>
              <a:t>Ask information to the PI</a:t>
            </a:r>
          </a:p>
        </p:txBody>
      </p:sp>
      <p:cxnSp>
        <p:nvCxnSpPr>
          <p:cNvPr id="32" name="Curved Connector 33">
            <a:extLst>
              <a:ext uri="{FF2B5EF4-FFF2-40B4-BE49-F238E27FC236}">
                <a16:creationId xmlns:a16="http://schemas.microsoft.com/office/drawing/2014/main" id="{BAE8D1B2-0187-E51A-D442-D4901062ED5F}"/>
              </a:ext>
            </a:extLst>
          </p:cNvPr>
          <p:cNvCxnSpPr>
            <a:stCxn id="8" idx="1"/>
            <a:endCxn id="31" idx="0"/>
          </p:cNvCxnSpPr>
          <p:nvPr/>
        </p:nvCxnSpPr>
        <p:spPr>
          <a:xfrm rot="10800000" flipV="1">
            <a:off x="992465" y="2695773"/>
            <a:ext cx="179636" cy="337320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830DDF3-EC95-57C4-B823-06910B05E465}"/>
              </a:ext>
            </a:extLst>
          </p:cNvPr>
          <p:cNvSpPr/>
          <p:nvPr/>
        </p:nvSpPr>
        <p:spPr bwMode="auto">
          <a:xfrm>
            <a:off x="3810960" y="1876916"/>
            <a:ext cx="1968251" cy="422274"/>
          </a:xfrm>
          <a:prstGeom prst="rect">
            <a:avLst/>
          </a:prstGeom>
          <a:solidFill>
            <a:srgbClr val="FB510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1200" dirty="0">
                <a:solidFill>
                  <a:schemeClr val="bg1"/>
                </a:solidFill>
                <a:latin typeface="Arial" charset="0"/>
              </a:rPr>
              <a:t>Clearance </a:t>
            </a:r>
            <a:r>
              <a:rPr lang="fr-BE" sz="1200" dirty="0" err="1">
                <a:solidFill>
                  <a:schemeClr val="bg1"/>
                </a:solidFill>
                <a:latin typeface="Arial" charset="0"/>
              </a:rPr>
              <a:t>with</a:t>
            </a:r>
            <a:r>
              <a:rPr lang="fr-BE" sz="1200" dirty="0">
                <a:solidFill>
                  <a:schemeClr val="bg1"/>
                </a:solidFill>
                <a:latin typeface="Arial" charset="0"/>
              </a:rPr>
              <a:t> or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1200" dirty="0" err="1">
                <a:solidFill>
                  <a:schemeClr val="bg1"/>
                </a:solidFill>
                <a:latin typeface="Arial" charset="0"/>
              </a:rPr>
              <a:t>without</a:t>
            </a:r>
            <a:r>
              <a:rPr lang="fr-BE" sz="12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1200" dirty="0" err="1">
                <a:solidFill>
                  <a:schemeClr val="bg1"/>
                </a:solidFill>
                <a:latin typeface="Arial" charset="0"/>
              </a:rPr>
              <a:t>Keep</a:t>
            </a:r>
            <a:r>
              <a:rPr lang="fr-BE" sz="1200" dirty="0">
                <a:solidFill>
                  <a:schemeClr val="bg1"/>
                </a:solidFill>
                <a:latin typeface="Arial" charset="0"/>
              </a:rPr>
              <a:t> on file</a:t>
            </a:r>
            <a:endParaRPr lang="en-GB" sz="12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AB4F6D2-4240-4F7B-B82D-2B26DF098D64}"/>
              </a:ext>
            </a:extLst>
          </p:cNvPr>
          <p:cNvCxnSpPr>
            <a:stCxn id="12" idx="3"/>
          </p:cNvCxnSpPr>
          <p:nvPr/>
        </p:nvCxnSpPr>
        <p:spPr>
          <a:xfrm>
            <a:off x="2386939" y="1977809"/>
            <a:ext cx="1409388" cy="0"/>
          </a:xfrm>
          <a:prstGeom prst="straightConnector1">
            <a:avLst/>
          </a:prstGeom>
          <a:ln w="9525">
            <a:solidFill>
              <a:srgbClr val="33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8476F2B-222C-A9BE-3C50-9A6F4C33FF46}"/>
              </a:ext>
            </a:extLst>
          </p:cNvPr>
          <p:cNvCxnSpPr>
            <a:stCxn id="33" idx="3"/>
          </p:cNvCxnSpPr>
          <p:nvPr/>
        </p:nvCxnSpPr>
        <p:spPr>
          <a:xfrm flipV="1">
            <a:off x="5779211" y="2082187"/>
            <a:ext cx="1923417" cy="5867"/>
          </a:xfrm>
          <a:prstGeom prst="straightConnector1">
            <a:avLst/>
          </a:prstGeom>
          <a:ln w="9525">
            <a:solidFill>
              <a:srgbClr val="33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866A5499-C55F-F60C-AE2E-57D6EE264EAB}"/>
              </a:ext>
            </a:extLst>
          </p:cNvPr>
          <p:cNvSpPr/>
          <p:nvPr/>
        </p:nvSpPr>
        <p:spPr bwMode="auto">
          <a:xfrm>
            <a:off x="4301698" y="2547878"/>
            <a:ext cx="2195675" cy="422274"/>
          </a:xfrm>
          <a:prstGeom prst="rect">
            <a:avLst/>
          </a:prstGeom>
          <a:solidFill>
            <a:srgbClr val="FB510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1200" dirty="0">
                <a:solidFill>
                  <a:schemeClr val="bg1"/>
                </a:solidFill>
                <a:latin typeface="Arial" charset="0"/>
              </a:rPr>
              <a:t>Clearance </a:t>
            </a:r>
            <a:r>
              <a:rPr lang="fr-BE" sz="1200" dirty="0" err="1">
                <a:solidFill>
                  <a:schemeClr val="bg1"/>
                </a:solidFill>
                <a:latin typeface="Arial" charset="0"/>
              </a:rPr>
              <a:t>with</a:t>
            </a:r>
            <a:r>
              <a:rPr lang="fr-BE" sz="12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1200" dirty="0" err="1">
                <a:solidFill>
                  <a:schemeClr val="bg1"/>
                </a:solidFill>
                <a:latin typeface="Arial" charset="0"/>
              </a:rPr>
              <a:t>Keep</a:t>
            </a:r>
            <a:r>
              <a:rPr lang="fr-BE" sz="1200" dirty="0">
                <a:solidFill>
                  <a:schemeClr val="bg1"/>
                </a:solidFill>
                <a:latin typeface="Arial" charset="0"/>
              </a:rPr>
              <a:t> on file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1200" dirty="0">
                <a:solidFill>
                  <a:schemeClr val="bg1"/>
                </a:solidFill>
                <a:latin typeface="Arial" charset="0"/>
              </a:rPr>
              <a:t>and/or </a:t>
            </a:r>
            <a:r>
              <a:rPr lang="fr-BE" sz="1200" dirty="0" err="1">
                <a:solidFill>
                  <a:schemeClr val="bg1"/>
                </a:solidFill>
                <a:latin typeface="Arial" charset="0"/>
              </a:rPr>
              <a:t>Ethics</a:t>
            </a:r>
            <a:r>
              <a:rPr lang="fr-BE" sz="12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1200" dirty="0" err="1">
                <a:solidFill>
                  <a:schemeClr val="bg1"/>
                </a:solidFill>
                <a:latin typeface="Arial" charset="0"/>
              </a:rPr>
              <a:t>advisor</a:t>
            </a:r>
            <a:r>
              <a:rPr lang="fr-BE" sz="1200" dirty="0">
                <a:solidFill>
                  <a:schemeClr val="bg1"/>
                </a:solidFill>
                <a:latin typeface="Arial" charset="0"/>
              </a:rPr>
              <a:t> or </a:t>
            </a:r>
            <a:r>
              <a:rPr lang="fr-BE" sz="1200" dirty="0" err="1">
                <a:solidFill>
                  <a:schemeClr val="bg1"/>
                </a:solidFill>
                <a:latin typeface="Arial" charset="0"/>
              </a:rPr>
              <a:t>board</a:t>
            </a:r>
            <a:endParaRPr lang="en-GB" sz="12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EFCD3B5-7327-EACB-DB56-DA02D4379D7F}"/>
              </a:ext>
            </a:extLst>
          </p:cNvPr>
          <p:cNvCxnSpPr/>
          <p:nvPr/>
        </p:nvCxnSpPr>
        <p:spPr>
          <a:xfrm flipV="1">
            <a:off x="6534602" y="2796638"/>
            <a:ext cx="1209172" cy="1"/>
          </a:xfrm>
          <a:prstGeom prst="straightConnector1">
            <a:avLst/>
          </a:prstGeom>
          <a:ln w="9525">
            <a:solidFill>
              <a:srgbClr val="33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BD565B62-FCA8-88E3-62B5-FD612C2A399D}"/>
              </a:ext>
            </a:extLst>
          </p:cNvPr>
          <p:cNvSpPr/>
          <p:nvPr/>
        </p:nvSpPr>
        <p:spPr bwMode="auto">
          <a:xfrm>
            <a:off x="4956106" y="3237639"/>
            <a:ext cx="2195675" cy="422274"/>
          </a:xfrm>
          <a:prstGeom prst="rect">
            <a:avLst/>
          </a:prstGeom>
          <a:solidFill>
            <a:srgbClr val="FB510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1200" dirty="0">
                <a:solidFill>
                  <a:schemeClr val="bg1"/>
                </a:solidFill>
                <a:latin typeface="Arial" charset="0"/>
              </a:rPr>
              <a:t>Clearance </a:t>
            </a:r>
            <a:r>
              <a:rPr lang="fr-BE" sz="1200" dirty="0" err="1">
                <a:solidFill>
                  <a:schemeClr val="bg1"/>
                </a:solidFill>
                <a:latin typeface="Arial" charset="0"/>
              </a:rPr>
              <a:t>with</a:t>
            </a:r>
            <a:r>
              <a:rPr lang="fr-BE" sz="12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1200" dirty="0" err="1">
                <a:solidFill>
                  <a:schemeClr val="bg1"/>
                </a:solidFill>
                <a:latin typeface="Arial" charset="0"/>
              </a:rPr>
              <a:t>deliverables</a:t>
            </a:r>
            <a:endParaRPr lang="fr-BE" sz="1200" dirty="0">
              <a:solidFill>
                <a:schemeClr val="bg1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1200" dirty="0">
                <a:solidFill>
                  <a:schemeClr val="bg1"/>
                </a:solidFill>
                <a:latin typeface="Arial" charset="0"/>
              </a:rPr>
              <a:t>and/or </a:t>
            </a:r>
            <a:r>
              <a:rPr lang="fr-BE" sz="1200" dirty="0" err="1">
                <a:solidFill>
                  <a:schemeClr val="bg1"/>
                </a:solidFill>
                <a:latin typeface="Arial" charset="0"/>
              </a:rPr>
              <a:t>Ethics</a:t>
            </a:r>
            <a:r>
              <a:rPr lang="fr-BE" sz="12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sz="1200" dirty="0" err="1">
                <a:solidFill>
                  <a:schemeClr val="bg1"/>
                </a:solidFill>
                <a:latin typeface="Arial" charset="0"/>
              </a:rPr>
              <a:t>advisor</a:t>
            </a:r>
            <a:r>
              <a:rPr lang="fr-BE" sz="1200" dirty="0">
                <a:solidFill>
                  <a:schemeClr val="bg1"/>
                </a:solidFill>
                <a:latin typeface="Arial" charset="0"/>
              </a:rPr>
              <a:t> or </a:t>
            </a:r>
            <a:r>
              <a:rPr lang="fr-BE" sz="1200" dirty="0" err="1">
                <a:solidFill>
                  <a:schemeClr val="bg1"/>
                </a:solidFill>
                <a:latin typeface="Arial" charset="0"/>
              </a:rPr>
              <a:t>board</a:t>
            </a:r>
            <a:endParaRPr lang="en-GB" sz="12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40E23B4-81F3-AB5E-46F7-7B90B9F586EC}"/>
              </a:ext>
            </a:extLst>
          </p:cNvPr>
          <p:cNvCxnSpPr>
            <a:cxnSpLocks/>
          </p:cNvCxnSpPr>
          <p:nvPr/>
        </p:nvCxnSpPr>
        <p:spPr>
          <a:xfrm flipV="1">
            <a:off x="7223806" y="3550980"/>
            <a:ext cx="516720" cy="960"/>
          </a:xfrm>
          <a:prstGeom prst="straightConnector1">
            <a:avLst/>
          </a:prstGeom>
          <a:ln w="9525">
            <a:solidFill>
              <a:srgbClr val="33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722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1CCE9-9EF3-47F0-3DED-92062974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Helvetica" panose="020B0604020202020204" pitchFamily="34" charset="0"/>
                <a:cs typeface="Helvetica" panose="020B0604020202020204" pitchFamily="34" charset="0"/>
              </a:rPr>
              <a:t>Ethics appraisal procedure – Review (Assessment)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8AF45-DCB7-BA23-BC45-7381D703D8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552FA292-C976-4E94-A319-278EC64951B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EB9EA-ECDE-2416-5228-2DFDD72C1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32" y="1137128"/>
            <a:ext cx="8550275" cy="3308747"/>
          </a:xfrm>
        </p:spPr>
        <p:txBody>
          <a:bodyPr/>
          <a:lstStyle/>
          <a:p>
            <a:pPr marL="171450" indent="-171450" eaLnBrk="1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endParaRPr lang="en-US" altLang="en-US" sz="1200" dirty="0">
              <a:solidFill>
                <a:schemeClr val="accent4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171450" indent="-171450" eaLnBrk="1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endParaRPr lang="en-US" altLang="en-US" sz="1200" dirty="0">
              <a:solidFill>
                <a:schemeClr val="accent4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171450" indent="-171450" eaLnBrk="1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200" dirty="0">
                <a:ea typeface="Verdana" panose="020B0604030504040204" pitchFamily="34" charset="0"/>
                <a:cs typeface="Calibri" panose="020F0502020204030204" pitchFamily="34" charset="0"/>
              </a:rPr>
              <a:t>Assessment for proposals with </a:t>
            </a:r>
            <a:r>
              <a:rPr lang="en-US" altLang="en-US" sz="1200" b="1" dirty="0">
                <a:ea typeface="Verdana" panose="020B0604030504040204" pitchFamily="34" charset="0"/>
                <a:cs typeface="Calibri" panose="020F0502020204030204" pitchFamily="34" charset="0"/>
              </a:rPr>
              <a:t>Serious and/or Complex ethics issues </a:t>
            </a:r>
          </a:p>
          <a:p>
            <a:pPr marL="171450" indent="-171450" eaLnBrk="1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endParaRPr lang="en-US" altLang="en-US" sz="700" dirty="0"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171450" indent="-171450" eaLnBrk="1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200" dirty="0">
                <a:ea typeface="Verdana" panose="020B0604030504040204" pitchFamily="34" charset="0"/>
                <a:cs typeface="Calibri" panose="020F0502020204030204" pitchFamily="34" charset="0"/>
              </a:rPr>
              <a:t>A </a:t>
            </a:r>
            <a:r>
              <a:rPr lang="en-US" altLang="en-US" sz="1200" b="1" dirty="0">
                <a:ea typeface="Verdana" panose="020B0604030504040204" pitchFamily="34" charset="0"/>
                <a:cs typeface="Calibri" panose="020F0502020204030204" pitchFamily="34" charset="0"/>
              </a:rPr>
              <a:t>hybrid approach </a:t>
            </a:r>
            <a:r>
              <a:rPr lang="en-US" altLang="en-US" sz="1200" dirty="0">
                <a:ea typeface="Verdana" panose="020B0604030504040204" pitchFamily="34" charset="0"/>
                <a:cs typeface="Calibri" panose="020F0502020204030204" pitchFamily="34" charset="0"/>
              </a:rPr>
              <a:t>for complex ethics in ERC research grants </a:t>
            </a:r>
          </a:p>
          <a:p>
            <a:pPr marL="628650" lvl="1" indent="-171450" eaLnBrk="1" hangingPunct="1">
              <a:spcBef>
                <a:spcPts val="600"/>
              </a:spcBef>
              <a:buClrTx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ea typeface="Verdana" panose="020B0604030504040204" pitchFamily="34" charset="0"/>
                <a:cs typeface="Calibri" panose="020F0502020204030204" pitchFamily="34" charset="0"/>
              </a:rPr>
              <a:t>Keep on File </a:t>
            </a:r>
            <a:r>
              <a:rPr lang="en-US" altLang="en-US" sz="1200" dirty="0">
                <a:ea typeface="Verdana" panose="020B0604030504040204" pitchFamily="34" charset="0"/>
                <a:cs typeface="Calibri" panose="020F0502020204030204" pitchFamily="34" charset="0"/>
              </a:rPr>
              <a:t>documents for non-Complex/Serious ethics issues</a:t>
            </a:r>
          </a:p>
          <a:p>
            <a:pPr marL="628650" lvl="1" indent="-171450" eaLnBrk="1" hangingPunct="1">
              <a:spcBef>
                <a:spcPts val="600"/>
              </a:spcBef>
              <a:buClrTx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ea typeface="Verdana" panose="020B0604030504040204" pitchFamily="34" charset="0"/>
                <a:cs typeface="Calibri" panose="020F0502020204030204" pitchFamily="34" charset="0"/>
              </a:rPr>
              <a:t>Requirements</a:t>
            </a:r>
            <a:r>
              <a:rPr lang="en-US" altLang="en-US" sz="1200" dirty="0">
                <a:ea typeface="Verdana" panose="020B0604030504040204" pitchFamily="34" charset="0"/>
                <a:cs typeface="Calibri" panose="020F0502020204030204" pitchFamily="34" charset="0"/>
              </a:rPr>
              <a:t> for Serious and/or Complex ethics issues  </a:t>
            </a:r>
          </a:p>
          <a:p>
            <a:pPr marL="171450" indent="-171450" eaLnBrk="1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endParaRPr lang="en-US" altLang="en-US" sz="700" dirty="0"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171450" indent="-171450" eaLnBrk="1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200" dirty="0">
                <a:ea typeface="Verdana" panose="020B0604030504040204" pitchFamily="34" charset="0"/>
                <a:cs typeface="Calibri" panose="020F0502020204030204" pitchFamily="34" charset="0"/>
              </a:rPr>
              <a:t>Pending ethics requirements become </a:t>
            </a:r>
            <a:r>
              <a:rPr lang="en-US" altLang="en-US" sz="1200" b="1" dirty="0">
                <a:ea typeface="Verdana" panose="020B0604030504040204" pitchFamily="34" charset="0"/>
                <a:cs typeface="Calibri" panose="020F0502020204030204" pitchFamily="34" charset="0"/>
              </a:rPr>
              <a:t>deliverables</a:t>
            </a:r>
            <a:r>
              <a:rPr lang="en-US" altLang="en-US" sz="1200" dirty="0">
                <a:ea typeface="Verdana" panose="020B0604030504040204" pitchFamily="34" charset="0"/>
                <a:cs typeface="Calibri" panose="020F0502020204030204" pitchFamily="34" charset="0"/>
              </a:rPr>
              <a:t>  </a:t>
            </a:r>
          </a:p>
          <a:p>
            <a:pPr marL="171450" indent="-171450" eaLnBrk="1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endParaRPr lang="en-US" altLang="en-US" sz="700" dirty="0"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171450" indent="-171450" eaLnBrk="1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200" dirty="0">
                <a:ea typeface="Verdana" panose="020B0604030504040204" pitchFamily="34" charset="0"/>
                <a:cs typeface="Calibri" panose="020F0502020204030204" pitchFamily="34" charset="0"/>
              </a:rPr>
              <a:t>May also include </a:t>
            </a:r>
            <a:r>
              <a:rPr lang="en-US" altLang="en-US" sz="1200" b="1" dirty="0">
                <a:ea typeface="Verdana" panose="020B0604030504040204" pitchFamily="34" charset="0"/>
                <a:cs typeface="Calibri" panose="020F0502020204030204" pitchFamily="34" charset="0"/>
              </a:rPr>
              <a:t>Ethics Advisor/Board </a:t>
            </a:r>
            <a:r>
              <a:rPr lang="en-US" altLang="en-US" sz="1200" dirty="0">
                <a:ea typeface="Verdana" panose="020B0604030504040204" pitchFamily="34" charset="0"/>
                <a:cs typeface="Calibri" panose="020F0502020204030204" pitchFamily="34" charset="0"/>
              </a:rPr>
              <a:t>and/or </a:t>
            </a:r>
            <a:r>
              <a:rPr lang="en-US" altLang="en-US" sz="1200" b="1" dirty="0">
                <a:ea typeface="Verdana" panose="020B0604030504040204" pitchFamily="34" charset="0"/>
                <a:cs typeface="Calibri" panose="020F0502020204030204" pitchFamily="34" charset="0"/>
              </a:rPr>
              <a:t>Ethics Review </a:t>
            </a:r>
            <a:r>
              <a:rPr lang="en-US" altLang="en-US" sz="1200" dirty="0">
                <a:ea typeface="Verdana" panose="020B0604030504040204" pitchFamily="34" charset="0"/>
                <a:cs typeface="Calibri" panose="020F0502020204030204" pitchFamily="34" charset="0"/>
              </a:rPr>
              <a:t>after the start </a:t>
            </a:r>
          </a:p>
          <a:p>
            <a:pPr eaLnBrk="1" hangingPunct="1">
              <a:spcBef>
                <a:spcPts val="600"/>
              </a:spcBef>
              <a:buClrTx/>
            </a:pPr>
            <a:r>
              <a:rPr lang="en-US" altLang="en-US" sz="1200" dirty="0">
                <a:ea typeface="Verdana" panose="020B0604030504040204" pitchFamily="34" charset="0"/>
                <a:cs typeface="Calibri" panose="020F0502020204030204" pitchFamily="34" charset="0"/>
              </a:rPr>
              <a:t>    of the grant (also possible for Screening)</a:t>
            </a:r>
            <a:endParaRPr lang="en-US" altLang="en-US" sz="1200" dirty="0"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en-I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D6B3E2-15B0-F9D2-0E1C-F174F75D6D45}"/>
              </a:ext>
            </a:extLst>
          </p:cNvPr>
          <p:cNvGrpSpPr/>
          <p:nvPr/>
        </p:nvGrpSpPr>
        <p:grpSpPr>
          <a:xfrm>
            <a:off x="5652120" y="1775080"/>
            <a:ext cx="1440161" cy="1325170"/>
            <a:chOff x="6798945" y="1918380"/>
            <a:chExt cx="1396363" cy="15627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261FB8F-29A6-08D6-4A81-62E6AF676B3A}"/>
                </a:ext>
              </a:extLst>
            </p:cNvPr>
            <p:cNvGrpSpPr/>
            <p:nvPr/>
          </p:nvGrpSpPr>
          <p:grpSpPr>
            <a:xfrm>
              <a:off x="6798945" y="1918380"/>
              <a:ext cx="1396363" cy="703779"/>
              <a:chOff x="1951501" y="3691514"/>
              <a:chExt cx="1396363" cy="703779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156A346E-87BC-FF63-0A9D-4FCF6ACCE3FB}"/>
                  </a:ext>
                </a:extLst>
              </p:cNvPr>
              <p:cNvSpPr/>
              <p:nvPr/>
            </p:nvSpPr>
            <p:spPr bwMode="auto">
              <a:xfrm>
                <a:off x="1951501" y="3691514"/>
                <a:ext cx="1396363" cy="703779"/>
              </a:xfrm>
              <a:prstGeom prst="roundRect">
                <a:avLst/>
              </a:prstGeom>
              <a:gradFill flip="none" rotWithShape="1">
                <a:gsLst>
                  <a:gs pos="90000">
                    <a:schemeClr val="accent1">
                      <a:alpha val="4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IE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F2D425-AF30-8A82-6182-E5614456818C}"/>
                  </a:ext>
                </a:extLst>
              </p:cNvPr>
              <p:cNvSpPr txBox="1"/>
              <p:nvPr/>
            </p:nvSpPr>
            <p:spPr>
              <a:xfrm>
                <a:off x="1951501" y="3723878"/>
                <a:ext cx="139636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4"/>
                    </a:solidFill>
                  </a:rPr>
                  <a:t>PI-HI</a:t>
                </a:r>
              </a:p>
              <a:p>
                <a:r>
                  <a:rPr lang="en-US" sz="1600" dirty="0">
                    <a:solidFill>
                      <a:schemeClr val="accent4"/>
                    </a:solidFill>
                  </a:rPr>
                  <a:t>Collaboration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873B502-EC71-562F-81AF-4144B1CBF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037948" y="2667393"/>
              <a:ext cx="813687" cy="81368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750682-239E-0AE7-DD50-33BECACAEF8E}"/>
              </a:ext>
            </a:extLst>
          </p:cNvPr>
          <p:cNvGrpSpPr/>
          <p:nvPr/>
        </p:nvGrpSpPr>
        <p:grpSpPr>
          <a:xfrm>
            <a:off x="7588853" y="1775080"/>
            <a:ext cx="752982" cy="2376264"/>
            <a:chOff x="7182394" y="1635646"/>
            <a:chExt cx="629466" cy="237626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D982547-8501-1CB0-FC61-09D8E178D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29543" y="3450636"/>
              <a:ext cx="535168" cy="56127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EB9D370-2477-57A6-DE4B-F871900CEF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 l="33368" t="23400" r="31857" b="43000"/>
            <a:stretch/>
          </p:blipFill>
          <p:spPr>
            <a:xfrm>
              <a:off x="7251658" y="2567636"/>
              <a:ext cx="490938" cy="51228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22F7137-6C47-56B9-9F37-383295566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182394" y="1635646"/>
              <a:ext cx="629466" cy="561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92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45A50-B32C-4FBE-E712-7BB8C2685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Helvetica" panose="020B0604020202020204" pitchFamily="34" charset="0"/>
                <a:cs typeface="Helvetica" panose="020B0604020202020204" pitchFamily="34" charset="0"/>
              </a:rPr>
              <a:t>Practical information – useful links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6CCC08-0BF9-67F2-AE69-B2836A8E60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552FA292-C976-4E94-A319-278EC64951B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8FAAE-6600-013C-6ACD-391E6D625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s-ES" sz="1600" dirty="0" err="1">
                <a:latin typeface="+mn-lt"/>
                <a:ea typeface="Verdana" panose="020B0604030504040204" pitchFamily="34" charset="0"/>
              </a:rPr>
              <a:t>Guidelines</a:t>
            </a:r>
            <a:r>
              <a:rPr lang="es-ES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es-ES" sz="1600" dirty="0" err="1">
                <a:latin typeface="+mn-lt"/>
                <a:ea typeface="Verdana" panose="020B0604030504040204" pitchFamily="34" charset="0"/>
              </a:rPr>
              <a:t>on</a:t>
            </a:r>
            <a:r>
              <a:rPr lang="es-ES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en-US" sz="1600" dirty="0">
                <a:latin typeface="+mn-lt"/>
                <a:ea typeface="Verdana" panose="020B0604030504040204" pitchFamily="34" charset="0"/>
              </a:rPr>
              <a:t>identifying serious and complex ethics issues in EU-funded research</a:t>
            </a:r>
            <a:r>
              <a:rPr lang="es-ES" sz="1600" dirty="0">
                <a:latin typeface="+mn-lt"/>
                <a:ea typeface="Verdana" panose="020B0604030504040204" pitchFamily="34" charset="0"/>
              </a:rPr>
              <a:t> </a:t>
            </a:r>
          </a:p>
          <a:p>
            <a:pPr>
              <a:buClrTx/>
            </a:pPr>
            <a:r>
              <a:rPr lang="es-ES" sz="1600" dirty="0">
                <a:latin typeface="+mn-lt"/>
                <a:ea typeface="Verdana" panose="020B0604030504040204" pitchFamily="34" charset="0"/>
                <a:hlinkClick r:id="rId2"/>
              </a:rPr>
              <a:t>https://ec.europa.eu/info/funding-tenders/opportunities/docs/2021-2027/horizon/guidance/guidelines-on-serious-and-complex-cases_he_en.pdf</a:t>
            </a:r>
            <a:r>
              <a:rPr lang="es-ES" sz="1600" dirty="0">
                <a:latin typeface="+mn-lt"/>
                <a:ea typeface="Verdana" panose="020B0604030504040204" pitchFamily="34" charset="0"/>
              </a:rPr>
              <a:t>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es-ES" sz="1600" dirty="0">
              <a:latin typeface="+mn-lt"/>
              <a:ea typeface="Verdana" panose="020B0604030504040204" pitchFamily="34" charset="0"/>
            </a:endParaRPr>
          </a:p>
          <a:p>
            <a:pPr marL="285750" lvl="0" indent="-285750">
              <a:buClrTx/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ea typeface="Verdana" panose="020B0604030504040204" pitchFamily="34" charset="0"/>
              </a:rPr>
              <a:t>Horizon Europe Programme Guide</a:t>
            </a:r>
          </a:p>
          <a:p>
            <a:pPr lvl="0">
              <a:buClrTx/>
            </a:pPr>
            <a:r>
              <a:rPr lang="es-ES" sz="1600" dirty="0">
                <a:latin typeface="+mn-lt"/>
                <a:ea typeface="Verdana" panose="020B0604030504040204" pitchFamily="34" charset="0"/>
                <a:hlinkClick r:id="rId3"/>
              </a:rPr>
              <a:t>https://ec.europa.eu/info/funding-tenders/opportunities/docs/2021-2027/horizon/guidance/programme-guide_horizon_en.pdf</a:t>
            </a:r>
            <a:endParaRPr lang="es-ES" sz="1600" dirty="0">
              <a:latin typeface="+mn-lt"/>
              <a:ea typeface="Verdana" panose="020B0604030504040204" pitchFamily="34" charset="0"/>
            </a:endParaRPr>
          </a:p>
          <a:p>
            <a:pPr marL="285750" lvl="0" indent="-285750">
              <a:buClrTx/>
              <a:buFont typeface="Arial" panose="020B0604020202020204" pitchFamily="34" charset="0"/>
              <a:buChar char="•"/>
            </a:pPr>
            <a:endParaRPr lang="es-ES" sz="1600" dirty="0">
              <a:latin typeface="+mn-lt"/>
              <a:ea typeface="Verdana" panose="020B0604030504040204" pitchFamily="34" charset="0"/>
            </a:endParaRPr>
          </a:p>
          <a:p>
            <a:pPr marL="285750" lvl="0" indent="-285750">
              <a:buClrTx/>
              <a:buFont typeface="Arial" panose="020B0604020202020204" pitchFamily="34" charset="0"/>
              <a:buChar char="•"/>
            </a:pPr>
            <a:r>
              <a:rPr lang="es-ES" sz="1600" dirty="0">
                <a:latin typeface="+mn-lt"/>
                <a:ea typeface="Verdana" panose="020B0604030504040204" pitchFamily="34" charset="0"/>
              </a:rPr>
              <a:t>ERC </a:t>
            </a:r>
            <a:r>
              <a:rPr lang="es-ES" sz="1600" dirty="0" err="1">
                <a:latin typeface="+mn-lt"/>
                <a:ea typeface="Verdana" panose="020B0604030504040204" pitchFamily="34" charset="0"/>
              </a:rPr>
              <a:t>Website</a:t>
            </a:r>
            <a:r>
              <a:rPr lang="es-ES" sz="1600" dirty="0">
                <a:latin typeface="+mn-lt"/>
                <a:ea typeface="Verdana" panose="020B0604030504040204" pitchFamily="34" charset="0"/>
              </a:rPr>
              <a:t> – </a:t>
            </a:r>
            <a:r>
              <a:rPr lang="es-ES" sz="1600" dirty="0" err="1">
                <a:latin typeface="+mn-lt"/>
                <a:ea typeface="Verdana" panose="020B0604030504040204" pitchFamily="34" charset="0"/>
              </a:rPr>
              <a:t>Managing</a:t>
            </a:r>
            <a:r>
              <a:rPr lang="es-ES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es-ES" sz="1600" dirty="0" err="1">
                <a:latin typeface="+mn-lt"/>
                <a:ea typeface="Verdana" panose="020B0604030504040204" pitchFamily="34" charset="0"/>
              </a:rPr>
              <a:t>your</a:t>
            </a:r>
            <a:r>
              <a:rPr lang="es-ES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es-ES" sz="1600" dirty="0" err="1">
                <a:latin typeface="+mn-lt"/>
                <a:ea typeface="Verdana" panose="020B0604030504040204" pitchFamily="34" charset="0"/>
              </a:rPr>
              <a:t>projects</a:t>
            </a:r>
            <a:r>
              <a:rPr lang="es-ES" sz="1600" dirty="0">
                <a:latin typeface="+mn-lt"/>
                <a:ea typeface="Verdana" panose="020B0604030504040204" pitchFamily="34" charset="0"/>
              </a:rPr>
              <a:t> – </a:t>
            </a:r>
            <a:r>
              <a:rPr lang="es-ES" sz="1600" dirty="0" err="1">
                <a:latin typeface="+mn-lt"/>
                <a:ea typeface="Verdana" panose="020B0604030504040204" pitchFamily="34" charset="0"/>
              </a:rPr>
              <a:t>Ethics</a:t>
            </a:r>
            <a:endParaRPr lang="es-ES" sz="1600" dirty="0">
              <a:latin typeface="+mn-lt"/>
              <a:ea typeface="Verdana" panose="020B0604030504040204" pitchFamily="34" charset="0"/>
            </a:endParaRPr>
          </a:p>
          <a:p>
            <a:pPr>
              <a:buClrTx/>
            </a:pPr>
            <a:r>
              <a:rPr lang="es-ES" sz="1600" dirty="0">
                <a:latin typeface="+mn-lt"/>
                <a:ea typeface="Verdana" panose="020B0604030504040204" pitchFamily="34" charset="0"/>
                <a:hlinkClick r:id="rId4"/>
              </a:rPr>
              <a:t>https://erc.europa.eu/managing-your-project/ethics</a:t>
            </a:r>
            <a:r>
              <a:rPr lang="es-ES" sz="1600" dirty="0">
                <a:latin typeface="+mn-lt"/>
                <a:ea typeface="Verdana" panose="020B0604030504040204" pitchFamily="34" charset="0"/>
              </a:rPr>
              <a:t> </a:t>
            </a:r>
            <a:endParaRPr lang="en-GB" sz="1600" dirty="0">
              <a:latin typeface="+mn-lt"/>
              <a:ea typeface="Verdana" panose="020B0604030504040204" pitchFamily="34" charset="0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6519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19ACA-4FC8-45B9-E497-327E2D46E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Helvetica" panose="020B0604020202020204" pitchFamily="34" charset="0"/>
                <a:cs typeface="Helvetica" panose="020B0604020202020204" pitchFamily="34" charset="0"/>
              </a:rPr>
              <a:t>Practical information – useful documents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BCC93A-92D9-8C68-936B-40EBA692A7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552FA292-C976-4E94-A319-278EC64951B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1538A-92A6-91E7-904E-EFAE40C5A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buClrTx/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  <a:ea typeface="Verdana" panose="020B0604030504040204" pitchFamily="34" charset="0"/>
                <a:hlinkClick r:id="rId2"/>
              </a:rPr>
              <a:t>Guidance note on potential misuse of research results</a:t>
            </a:r>
            <a:endParaRPr lang="en-GB" sz="1200" dirty="0">
              <a:latin typeface="+mn-lt"/>
              <a:ea typeface="Verdana" panose="020B0604030504040204" pitchFamily="34" charset="0"/>
            </a:endParaRPr>
          </a:p>
          <a:p>
            <a:pPr marL="285750" lvl="0" indent="-285750">
              <a:buClrTx/>
              <a:buFont typeface="Arial" panose="020B0604020202020204" pitchFamily="34" charset="0"/>
              <a:buChar char="•"/>
            </a:pPr>
            <a:r>
              <a:rPr lang="en-GB" sz="1200" u="sng" dirty="0">
                <a:latin typeface="+mn-lt"/>
                <a:ea typeface="Verdana" panose="020B0604030504040204" pitchFamily="34" charset="0"/>
                <a:hlinkClick r:id="rId3"/>
              </a:rPr>
              <a:t>Guidance note on research focusing exclusively on civil applications</a:t>
            </a:r>
            <a:endParaRPr lang="en-GB" sz="1200" dirty="0">
              <a:latin typeface="+mn-lt"/>
              <a:ea typeface="Verdana" panose="020B0604030504040204" pitchFamily="34" charset="0"/>
            </a:endParaRPr>
          </a:p>
          <a:p>
            <a:pPr marL="285750" lvl="0" indent="-285750">
              <a:buClrTx/>
              <a:buFont typeface="Arial" panose="020B0604020202020204" pitchFamily="34" charset="0"/>
              <a:buChar char="•"/>
            </a:pPr>
            <a:r>
              <a:rPr lang="en-GB" sz="1200" u="sng" dirty="0">
                <a:latin typeface="+mn-lt"/>
                <a:ea typeface="Verdana" panose="020B0604030504040204" pitchFamily="34" charset="0"/>
                <a:hlinkClick r:id="rId4"/>
              </a:rPr>
              <a:t>Guidance note on research on refugees, asylum seekers and migrants</a:t>
            </a:r>
            <a:endParaRPr lang="en-GB" sz="1200" dirty="0">
              <a:latin typeface="+mn-lt"/>
              <a:ea typeface="Verdana" panose="020B0604030504040204" pitchFamily="34" charset="0"/>
            </a:endParaRPr>
          </a:p>
          <a:p>
            <a:pPr marL="285750" lvl="0" indent="-285750">
              <a:buClrTx/>
              <a:buFont typeface="Arial" panose="020B0604020202020204" pitchFamily="34" charset="0"/>
              <a:buChar char="•"/>
            </a:pPr>
            <a:r>
              <a:rPr lang="en-GB" sz="1200" u="sng" dirty="0">
                <a:latin typeface="+mn-lt"/>
                <a:ea typeface="Verdana" panose="020B0604030504040204" pitchFamily="34" charset="0"/>
                <a:hlinkClick r:id="rId5"/>
              </a:rPr>
              <a:t>Ethics and data protection</a:t>
            </a:r>
            <a:endParaRPr lang="en-GB" sz="1200" dirty="0">
              <a:latin typeface="+mn-lt"/>
              <a:ea typeface="Verdana" panose="020B0604030504040204" pitchFamily="34" charset="0"/>
            </a:endParaRPr>
          </a:p>
          <a:p>
            <a:pPr marL="285750" lvl="0" indent="-285750">
              <a:buClrTx/>
              <a:buFont typeface="Arial" panose="020B0604020202020204" pitchFamily="34" charset="0"/>
              <a:buChar char="•"/>
            </a:pPr>
            <a:r>
              <a:rPr lang="en-GB" sz="1200" u="sng" dirty="0">
                <a:latin typeface="+mn-lt"/>
                <a:ea typeface="Verdana" panose="020B0604030504040204" pitchFamily="34" charset="0"/>
                <a:hlinkClick r:id="rId6"/>
              </a:rPr>
              <a:t>Ethics in Social Science and Humanities</a:t>
            </a:r>
            <a:endParaRPr lang="en-GB" sz="1200" dirty="0">
              <a:latin typeface="+mn-lt"/>
              <a:ea typeface="Verdana" panose="020B0604030504040204" pitchFamily="34" charset="0"/>
            </a:endParaRPr>
          </a:p>
          <a:p>
            <a:pPr marL="285750" lvl="0" indent="-285750">
              <a:buClrTx/>
              <a:buFont typeface="Arial" panose="020B0604020202020204" pitchFamily="34" charset="0"/>
              <a:buChar char="•"/>
            </a:pPr>
            <a:r>
              <a:rPr lang="en-GB" sz="1200" u="sng" dirty="0">
                <a:latin typeface="+mn-lt"/>
                <a:ea typeface="Verdana" panose="020B0604030504040204" pitchFamily="34" charset="0"/>
                <a:hlinkClick r:id="rId7"/>
              </a:rPr>
              <a:t>Position of the European Network of Research Ethics Committees (EUREC) on the Responsibility of Research Ethics Committees during the COVID-19 Pandemic</a:t>
            </a:r>
            <a:endParaRPr lang="en-GB" sz="1200" dirty="0">
              <a:latin typeface="+mn-lt"/>
              <a:ea typeface="Verdana" panose="020B0604030504040204" pitchFamily="34" charset="0"/>
            </a:endParaRPr>
          </a:p>
          <a:p>
            <a:pPr marL="285750" lvl="0" indent="-285750">
              <a:buClrTx/>
              <a:buFont typeface="Arial" panose="020B0604020202020204" pitchFamily="34" charset="0"/>
              <a:buChar char="•"/>
            </a:pPr>
            <a:r>
              <a:rPr lang="en-GB" sz="1200" u="sng" dirty="0">
                <a:latin typeface="+mn-lt"/>
                <a:ea typeface="Verdana" panose="020B0604030504040204" pitchFamily="34" charset="0"/>
                <a:hlinkClick r:id="rId8"/>
              </a:rPr>
              <a:t>Functional Magnetic Resonance Imaging</a:t>
            </a:r>
            <a:endParaRPr lang="en-GB" sz="1200" dirty="0">
              <a:latin typeface="+mn-lt"/>
              <a:ea typeface="Verdana" panose="020B0604030504040204" pitchFamily="34" charset="0"/>
            </a:endParaRPr>
          </a:p>
          <a:p>
            <a:pPr marL="285750" lvl="0" indent="-285750">
              <a:buClrTx/>
              <a:buFont typeface="Arial" panose="020B0604020202020204" pitchFamily="34" charset="0"/>
              <a:buChar char="•"/>
            </a:pPr>
            <a:r>
              <a:rPr lang="en-GB" sz="1200" u="sng" dirty="0">
                <a:latin typeface="+mn-lt"/>
                <a:ea typeface="Verdana" panose="020B0604030504040204" pitchFamily="34" charset="0"/>
                <a:hlinkClick r:id="rId9"/>
              </a:rPr>
              <a:t>Research Ethics in Ethnography/Anthropology</a:t>
            </a:r>
            <a:endParaRPr lang="en-GB" sz="1200" dirty="0">
              <a:latin typeface="+mn-lt"/>
              <a:ea typeface="Verdana" panose="020B0604030504040204" pitchFamily="34" charset="0"/>
            </a:endParaRPr>
          </a:p>
          <a:p>
            <a:pPr marL="285750" lvl="0" indent="-285750">
              <a:buClrTx/>
              <a:buFont typeface="Arial" panose="020B0604020202020204" pitchFamily="34" charset="0"/>
              <a:buChar char="•"/>
            </a:pPr>
            <a:r>
              <a:rPr lang="en-GB" sz="1200" u="sng" dirty="0">
                <a:latin typeface="+mn-lt"/>
                <a:ea typeface="Verdana" panose="020B0604030504040204" pitchFamily="34" charset="0"/>
                <a:hlinkClick r:id="rId10"/>
              </a:rPr>
              <a:t>Roles and Functions of Ethics Advisors/Ethics Advisory Boards in EC-funded Projects</a:t>
            </a:r>
            <a:endParaRPr lang="en-GB" sz="1200" dirty="0">
              <a:latin typeface="+mn-lt"/>
              <a:ea typeface="Verdana" panose="020B0604030504040204" pitchFamily="34" charset="0"/>
            </a:endParaRPr>
          </a:p>
          <a:p>
            <a:pPr marL="285750" lvl="0" indent="-285750">
              <a:buClrTx/>
              <a:buFont typeface="Arial" panose="020B0604020202020204" pitchFamily="34" charset="0"/>
              <a:buChar char="•"/>
            </a:pPr>
            <a:r>
              <a:rPr lang="en-GB" sz="1200" u="sng" dirty="0">
                <a:latin typeface="+mn-lt"/>
                <a:ea typeface="Verdana" panose="020B0604030504040204" pitchFamily="34" charset="0"/>
                <a:hlinkClick r:id="rId11"/>
              </a:rPr>
              <a:t>SIENNA Ethical guidance for research with a potential for human enhancement</a:t>
            </a:r>
            <a:endParaRPr lang="en-GB" sz="1200" dirty="0">
              <a:latin typeface="+mn-lt"/>
              <a:ea typeface="Verdana" panose="020B0604030504040204" pitchFamily="34" charset="0"/>
            </a:endParaRPr>
          </a:p>
          <a:p>
            <a:pPr marL="285750" lvl="0" indent="-285750">
              <a:buClrTx/>
              <a:buFont typeface="Arial" panose="020B0604020202020204" pitchFamily="34" charset="0"/>
              <a:buChar char="•"/>
            </a:pPr>
            <a:r>
              <a:rPr lang="en-GB" sz="1200" u="sng" dirty="0">
                <a:latin typeface="+mn-lt"/>
                <a:ea typeface="Verdana" panose="020B0604030504040204" pitchFamily="34" charset="0"/>
                <a:hlinkClick r:id="rId12"/>
              </a:rPr>
              <a:t>Guidelines on ethics by design/operational use for Artificial Intelligence</a:t>
            </a:r>
            <a:endParaRPr lang="en-GB" sz="1200" dirty="0">
              <a:latin typeface="+mn-lt"/>
              <a:ea typeface="Verdana" panose="020B0604030504040204" pitchFamily="34" charset="0"/>
            </a:endParaRPr>
          </a:p>
          <a:p>
            <a:pPr marL="285750" lvl="0" indent="-285750">
              <a:buClrTx/>
              <a:buFont typeface="Arial" panose="020B0604020202020204" pitchFamily="34" charset="0"/>
              <a:buChar char="•"/>
            </a:pPr>
            <a:r>
              <a:rPr lang="en-GB" sz="1200" u="sng" dirty="0">
                <a:latin typeface="+mn-lt"/>
                <a:ea typeface="Verdana" panose="020B0604030504040204" pitchFamily="34" charset="0"/>
                <a:hlinkClick r:id="rId13"/>
              </a:rPr>
              <a:t>Guidance</a:t>
            </a:r>
            <a:r>
              <a:rPr lang="en-US" sz="1200" u="sng" dirty="0">
                <a:latin typeface="+mn-lt"/>
                <a:ea typeface="Verdana" panose="020B0604030504040204" pitchFamily="34" charset="0"/>
                <a:hlinkClick r:id="rId13"/>
              </a:rPr>
              <a:t> on Information Requirements and Chemical Safety Assessment</a:t>
            </a:r>
            <a:endParaRPr lang="en-GB" sz="1200" dirty="0">
              <a:latin typeface="+mn-lt"/>
              <a:ea typeface="Verdana" panose="020B0604030504040204" pitchFamily="34" charset="0"/>
            </a:endParaRPr>
          </a:p>
          <a:p>
            <a:pPr marL="285750" lvl="0" indent="-285750">
              <a:buClrTx/>
              <a:buFont typeface="Arial" panose="020B0604020202020204" pitchFamily="34" charset="0"/>
              <a:buChar char="•"/>
            </a:pPr>
            <a:r>
              <a:rPr lang="en-US" sz="1200" u="sng" dirty="0">
                <a:latin typeface="+mn-lt"/>
                <a:ea typeface="Verdana" panose="020B0604030504040204" pitchFamily="34" charset="0"/>
                <a:hlinkClick r:id="rId14"/>
              </a:rPr>
              <a:t>Global Code of Conduct for Research in Resource-Poor Settings</a:t>
            </a:r>
            <a:endParaRPr lang="en-GB" sz="1200" dirty="0">
              <a:latin typeface="+mn-lt"/>
              <a:ea typeface="Verdana" panose="020B0604030504040204" pitchFamily="34" charset="0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59854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02478" y="353383"/>
            <a:ext cx="1724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altLang="en-US" sz="2400" dirty="0">
                <a:solidFill>
                  <a:srgbClr val="FF6600"/>
                </a:solidFill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34" y="1059582"/>
            <a:ext cx="8799046" cy="1944216"/>
          </a:xfrm>
        </p:spPr>
        <p:txBody>
          <a:bodyPr/>
          <a:lstStyle/>
          <a:p>
            <a:pPr algn="ctr"/>
            <a:r>
              <a:rPr lang="de-DE" altLang="en-US" sz="1600" dirty="0">
                <a:solidFill>
                  <a:srgbClr val="002140"/>
                </a:solidFill>
                <a:ea typeface="ＭＳ Ｐゴシック" pitchFamily="34" charset="-128"/>
              </a:rPr>
              <a:t>More </a:t>
            </a:r>
            <a:r>
              <a:rPr lang="de-DE" altLang="en-US" sz="1600" dirty="0" err="1">
                <a:solidFill>
                  <a:srgbClr val="002140"/>
                </a:solidFill>
                <a:ea typeface="ＭＳ Ｐゴシック" pitchFamily="34" charset="-128"/>
              </a:rPr>
              <a:t>information</a:t>
            </a:r>
            <a:r>
              <a:rPr lang="de-DE" altLang="en-US" sz="1600" dirty="0">
                <a:solidFill>
                  <a:srgbClr val="002140"/>
                </a:solidFill>
                <a:ea typeface="ＭＳ Ｐゴシック" pitchFamily="34" charset="-128"/>
              </a:rPr>
              <a:t>: </a:t>
            </a:r>
            <a:r>
              <a:rPr lang="de-DE" altLang="en-US" sz="1600" dirty="0">
                <a:ea typeface="ＭＳ Ｐゴシック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erc.europa.eu</a:t>
            </a:r>
            <a:endParaRPr lang="de-DE" altLang="en-US" sz="1600" dirty="0">
              <a:ea typeface="ＭＳ Ｐゴシック" pitchFamily="34" charset="-128"/>
            </a:endParaRPr>
          </a:p>
          <a:p>
            <a:pPr algn="ctr"/>
            <a:endParaRPr lang="de-DE" altLang="en-US" sz="1400" dirty="0">
              <a:ea typeface="ＭＳ Ｐゴシック" pitchFamily="34" charset="-128"/>
            </a:endParaRPr>
          </a:p>
          <a:p>
            <a:pPr algn="ctr"/>
            <a:endParaRPr lang="de-DE" altLang="en-US" sz="1400" dirty="0">
              <a:ea typeface="ＭＳ Ｐゴシック" pitchFamily="34" charset="-128"/>
            </a:endParaRPr>
          </a:p>
          <a:p>
            <a:pPr algn="ctr"/>
            <a:endParaRPr lang="en-GB" altLang="en-US" sz="1400" dirty="0">
              <a:ea typeface="ＭＳ Ｐゴシック" pitchFamily="34" charset="-128"/>
            </a:endParaRPr>
          </a:p>
          <a:p>
            <a:pPr algn="ctr"/>
            <a:endParaRPr lang="de-DE" altLang="en-US" sz="1400" dirty="0">
              <a:ea typeface="ＭＳ Ｐゴシック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1CEE19-73C5-C247-BCBB-8CABB39B3E83}"/>
              </a:ext>
            </a:extLst>
          </p:cNvPr>
          <p:cNvSpPr/>
          <p:nvPr/>
        </p:nvSpPr>
        <p:spPr bwMode="auto">
          <a:xfrm>
            <a:off x="323528" y="915566"/>
            <a:ext cx="1800200" cy="14401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EC48B6-F127-458E-99FA-815DBB6A3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851" y="1586836"/>
            <a:ext cx="679172" cy="679172"/>
          </a:xfrm>
          <a:prstGeom prst="rect">
            <a:avLst/>
          </a:prstGeom>
        </p:spPr>
      </p:pic>
      <p:sp>
        <p:nvSpPr>
          <p:cNvPr id="18" name="AutoShape 4">
            <a:extLst>
              <a:ext uri="{FF2B5EF4-FFF2-40B4-BE49-F238E27FC236}">
                <a16:creationId xmlns:a16="http://schemas.microsoft.com/office/drawing/2014/main" id="{96F44CAB-A79C-94A3-C287-C90D34BD6B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EE8E36F5-71FF-6982-BAC8-0B8F062214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49" y="3884214"/>
            <a:ext cx="562198" cy="562198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6E5354EC-6D30-5CE3-08EF-F8E3AB5FB4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33" y="3967073"/>
            <a:ext cx="1314318" cy="294992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501FC5D3-6216-2DDE-8C0D-E68B6A188E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98" y="3046552"/>
            <a:ext cx="490528" cy="49052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2DCA149-BED9-DF72-D937-9D123B5B8F44}"/>
              </a:ext>
            </a:extLst>
          </p:cNvPr>
          <p:cNvSpPr/>
          <p:nvPr/>
        </p:nvSpPr>
        <p:spPr>
          <a:xfrm>
            <a:off x="3036808" y="2531680"/>
            <a:ext cx="31935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altLang="en-US" sz="2000" dirty="0">
                <a:solidFill>
                  <a:srgbClr val="FF6600"/>
                </a:solidFill>
              </a:rPr>
              <a:t>Follow us on social media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677228-59F3-1A3C-84FA-B238EEDAFA15}"/>
              </a:ext>
            </a:extLst>
          </p:cNvPr>
          <p:cNvSpPr txBox="1"/>
          <p:nvPr/>
        </p:nvSpPr>
        <p:spPr>
          <a:xfrm>
            <a:off x="3793632" y="3569606"/>
            <a:ext cx="13957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000" dirty="0">
                <a:solidFill>
                  <a:srgbClr val="FF66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@ERC_Research</a:t>
            </a:r>
            <a:endParaRPr lang="en-IE" sz="1000" dirty="0">
              <a:solidFill>
                <a:srgbClr val="FF66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7F0A6F-D4DE-618E-AD89-B155DC494DCB}"/>
              </a:ext>
            </a:extLst>
          </p:cNvPr>
          <p:cNvSpPr txBox="1"/>
          <p:nvPr/>
        </p:nvSpPr>
        <p:spPr>
          <a:xfrm>
            <a:off x="5706222" y="4475896"/>
            <a:ext cx="18756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altLang="en-US" sz="1000" dirty="0">
                <a:solidFill>
                  <a:srgbClr val="FF66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 Research Council</a:t>
            </a:r>
            <a:endParaRPr lang="en-IE" sz="1000" dirty="0">
              <a:solidFill>
                <a:srgbClr val="FF66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9286BF-2E44-56F1-C1B3-A2BE997AD793}"/>
              </a:ext>
            </a:extLst>
          </p:cNvPr>
          <p:cNvSpPr txBox="1"/>
          <p:nvPr/>
        </p:nvSpPr>
        <p:spPr>
          <a:xfrm>
            <a:off x="1259678" y="4500790"/>
            <a:ext cx="18521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altLang="en-US" sz="1000" dirty="0">
                <a:solidFill>
                  <a:srgbClr val="FF66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 Research Council</a:t>
            </a:r>
            <a:endParaRPr lang="en-IE" sz="1000" dirty="0">
              <a:solidFill>
                <a:srgbClr val="FF66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BD99C-A96C-5D44-4C3E-60E8BBDCED66}"/>
              </a:ext>
            </a:extLst>
          </p:cNvPr>
          <p:cNvSpPr txBox="1"/>
          <p:nvPr/>
        </p:nvSpPr>
        <p:spPr>
          <a:xfrm>
            <a:off x="4931803" y="3569605"/>
            <a:ext cx="342451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altLang="en-US" sz="1000" dirty="0">
                <a:solidFill>
                  <a:srgbClr val="FF660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European-Research-Council</a:t>
            </a:r>
            <a:endParaRPr lang="en-IE" sz="1000" dirty="0">
              <a:solidFill>
                <a:srgbClr val="FF66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B1091E-6687-C484-872F-178400043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84" y="3021552"/>
            <a:ext cx="548054" cy="54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New Twitter Logo Probably Not Stolen Just Bad – Mother Jones">
            <a:extLst>
              <a:ext uri="{FF2B5EF4-FFF2-40B4-BE49-F238E27FC236}">
                <a16:creationId xmlns:a16="http://schemas.microsoft.com/office/drawing/2014/main" id="{52F4F049-3963-3A8C-F795-BFFABD8809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9B0BED8-3398-D9D9-0788-6341609AD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272" y="3096970"/>
            <a:ext cx="488952" cy="45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29ECBB-0FAA-2055-272F-F169A6694039}"/>
              </a:ext>
            </a:extLst>
          </p:cNvPr>
          <p:cNvSpPr txBox="1"/>
          <p:nvPr/>
        </p:nvSpPr>
        <p:spPr>
          <a:xfrm>
            <a:off x="1549161" y="3569604"/>
            <a:ext cx="13957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000" dirty="0">
                <a:solidFill>
                  <a:srgbClr val="FF660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@ERC_Research</a:t>
            </a:r>
            <a:endParaRPr lang="en-IE" sz="1000" dirty="0">
              <a:solidFill>
                <a:srgbClr val="FF6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FDCE76-0EBE-7746-7318-8A8AC103AD7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86098" y="3870401"/>
            <a:ext cx="656825" cy="6516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107C0C-4552-1AC4-A777-A8D48F2D04E1}"/>
              </a:ext>
            </a:extLst>
          </p:cNvPr>
          <p:cNvSpPr txBox="1"/>
          <p:nvPr/>
        </p:nvSpPr>
        <p:spPr>
          <a:xfrm>
            <a:off x="2736178" y="4504982"/>
            <a:ext cx="342451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altLang="en-US" sz="1000" dirty="0">
                <a:solidFill>
                  <a:srgbClr val="FF6600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 Research Council - ERC</a:t>
            </a:r>
            <a:endParaRPr lang="en-IE" sz="1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26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5AA1A-910C-FCB3-2414-ECB110D03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400" dirty="0" err="1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Overview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FC0212-5E2A-73BE-7D1A-85DDEF3F98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552FA292-C976-4E94-A319-278EC64951B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30B6DB-35EA-4998-755C-89C5573253C1}"/>
              </a:ext>
            </a:extLst>
          </p:cNvPr>
          <p:cNvGrpSpPr/>
          <p:nvPr/>
        </p:nvGrpSpPr>
        <p:grpSpPr>
          <a:xfrm>
            <a:off x="683568" y="1419622"/>
            <a:ext cx="1944216" cy="3024336"/>
            <a:chOff x="1259632" y="1276052"/>
            <a:chExt cx="2096399" cy="331192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054CA5E-E13B-CCC1-8E7D-7FB3AFA99B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551" t="4621" r="18354" b="5195"/>
            <a:stretch/>
          </p:blipFill>
          <p:spPr>
            <a:xfrm>
              <a:off x="1259632" y="1276052"/>
              <a:ext cx="2096399" cy="331192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1CF795-8E8E-6E46-6878-BE349830410F}"/>
                </a:ext>
              </a:extLst>
            </p:cNvPr>
            <p:cNvSpPr txBox="1"/>
            <p:nvPr/>
          </p:nvSpPr>
          <p:spPr>
            <a:xfrm rot="21411478">
              <a:off x="1860856" y="1578019"/>
              <a:ext cx="1288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b="1" dirty="0">
                  <a:latin typeface="Lucida Calligraphy" panose="03010101010101010101" pitchFamily="66" charset="0"/>
                </a:rPr>
                <a:t>Ethics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4CFC9A-88DC-B9EB-2326-A5AA8748DE10}"/>
                </a:ext>
              </a:extLst>
            </p:cNvPr>
            <p:cNvSpPr txBox="1"/>
            <p:nvPr/>
          </p:nvSpPr>
          <p:spPr>
            <a:xfrm rot="285598">
              <a:off x="1873340" y="2455220"/>
              <a:ext cx="1288774" cy="572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dirty="0">
                  <a:latin typeface="Agency FB" panose="020B0503020202020204" pitchFamily="34" charset="0"/>
                </a:rPr>
                <a:t>Serious and complex?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2A3D6F-73C9-474F-DC71-99246DC3BCFE}"/>
                </a:ext>
              </a:extLst>
            </p:cNvPr>
            <p:cNvSpPr txBox="1"/>
            <p:nvPr/>
          </p:nvSpPr>
          <p:spPr>
            <a:xfrm rot="21430194">
              <a:off x="1438663" y="3570901"/>
              <a:ext cx="993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200" dirty="0">
                  <a:latin typeface="Nordique Inline" panose="020B0604020202020204" pitchFamily="2" charset="0"/>
                </a:rPr>
                <a:t>Practical information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622F6C-C8BA-BFE3-7463-77B7A37CE90C}"/>
                </a:ext>
              </a:extLst>
            </p:cNvPr>
            <p:cNvSpPr txBox="1"/>
            <p:nvPr/>
          </p:nvSpPr>
          <p:spPr>
            <a:xfrm>
              <a:off x="1432431" y="2078892"/>
              <a:ext cx="10572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000" dirty="0">
                  <a:solidFill>
                    <a:schemeClr val="accent1"/>
                  </a:solidFill>
                  <a:latin typeface="Trade Gothic Next HvyCd" panose="020B0604020202020204" pitchFamily="34" charset="0"/>
                </a:rPr>
                <a:t>Your application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E2254B-DEEB-A3ED-1BCC-36519E3B94C8}"/>
                </a:ext>
              </a:extLst>
            </p:cNvPr>
            <p:cNvSpPr txBox="1"/>
            <p:nvPr/>
          </p:nvSpPr>
          <p:spPr>
            <a:xfrm rot="21243117">
              <a:off x="1701291" y="3014652"/>
              <a:ext cx="78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dirty="0">
                  <a:solidFill>
                    <a:schemeClr val="accent1"/>
                  </a:solidFill>
                  <a:latin typeface="Trade Gothic Next HvyCd" panose="020B0604020202020204" pitchFamily="34" charset="0"/>
                </a:rPr>
                <a:t>Ethics appraisal</a:t>
              </a:r>
            </a:p>
          </p:txBody>
        </p:sp>
      </p:grp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A50A859-4CAB-5565-BB8F-929D817A60E1}"/>
              </a:ext>
            </a:extLst>
          </p:cNvPr>
          <p:cNvSpPr txBox="1">
            <a:spLocks noGrp="1"/>
          </p:cNvSpPr>
          <p:nvPr>
            <p:ph idx="1"/>
          </p:nvPr>
        </p:nvSpPr>
        <p:spPr bwMode="gray">
          <a:xfrm>
            <a:off x="2339752" y="1419622"/>
            <a:ext cx="8550275" cy="20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Arial" panose="020B0604020202020204" pitchFamily="34" charset="0"/>
              <a:buChar char="•"/>
              <a:defRPr sz="1400">
                <a:solidFill>
                  <a:srgbClr val="00214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400">
                <a:solidFill>
                  <a:srgbClr val="002140"/>
                </a:solidFill>
                <a:latin typeface="+mn-lt"/>
                <a:ea typeface="ＭＳ Ｐゴシック" charset="0"/>
              </a:defRPr>
            </a:lvl2pPr>
            <a:lvl3pPr marL="1309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Char char="•"/>
              <a:defRPr sz="1600">
                <a:solidFill>
                  <a:srgbClr val="002140"/>
                </a:solidFill>
                <a:latin typeface="+mn-lt"/>
                <a:ea typeface="ＭＳ Ｐゴシック" charset="0"/>
              </a:defRPr>
            </a:lvl3pPr>
            <a:lvl4pPr marL="1717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Arial" charset="0"/>
              <a:buChar char="–"/>
              <a:defRPr sz="1600">
                <a:solidFill>
                  <a:srgbClr val="002140"/>
                </a:solidFill>
                <a:latin typeface="+mn-lt"/>
                <a:ea typeface="ＭＳ Ｐゴシック" charset="0"/>
              </a:defRPr>
            </a:lvl4pPr>
            <a:lvl5pPr marL="2125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1600">
                <a:solidFill>
                  <a:srgbClr val="002140"/>
                </a:solidFill>
                <a:latin typeface="+mn-lt"/>
                <a:ea typeface="ＭＳ Ｐゴシック" charset="0"/>
              </a:defRPr>
            </a:lvl5pPr>
            <a:lvl6pPr marL="25828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>
                <a:solidFill>
                  <a:schemeClr val="tx2"/>
                </a:solidFill>
                <a:latin typeface="+mn-lt"/>
              </a:defRPr>
            </a:lvl6pPr>
            <a:lvl7pPr marL="30400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>
                <a:solidFill>
                  <a:schemeClr val="tx2"/>
                </a:solidFill>
                <a:latin typeface="+mn-lt"/>
              </a:defRPr>
            </a:lvl7pPr>
            <a:lvl8pPr marL="34972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>
                <a:solidFill>
                  <a:schemeClr val="tx2"/>
                </a:solidFill>
                <a:latin typeface="+mn-lt"/>
              </a:defRPr>
            </a:lvl8pPr>
            <a:lvl9pPr marL="39544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>
                <a:solidFill>
                  <a:schemeClr val="tx2"/>
                </a:solidFill>
                <a:latin typeface="+mn-lt"/>
              </a:defRPr>
            </a:lvl9pPr>
          </a:lstStyle>
          <a:p>
            <a:pPr lvl="2" indent="-285750">
              <a:buClrTx/>
              <a:buFont typeface="Arial" panose="020B0604020202020204" pitchFamily="34" charset="0"/>
              <a:buChar char="•"/>
            </a:pPr>
            <a:r>
              <a:rPr lang="en-US" dirty="0">
                <a:cs typeface="Aparajita" panose="020B0502040204020203" pitchFamily="18" charset="0"/>
              </a:rPr>
              <a:t>Ethics process in Horizon Europe – </a:t>
            </a:r>
            <a:r>
              <a:rPr lang="en-US" b="1" dirty="0">
                <a:cs typeface="Aparajita" panose="020B0502040204020203" pitchFamily="18" charset="0"/>
              </a:rPr>
              <a:t>key aspects</a:t>
            </a:r>
          </a:p>
          <a:p>
            <a:pPr marL="1023938" lvl="2">
              <a:buClrTx/>
            </a:pPr>
            <a:endParaRPr lang="en-US" sz="700" dirty="0">
              <a:cs typeface="Aparajita" panose="020B0502040204020203" pitchFamily="18" charset="0"/>
            </a:endParaRPr>
          </a:p>
          <a:p>
            <a:pPr lvl="2" indent="-285750">
              <a:buClrTx/>
              <a:buFont typeface="Arial" panose="020B0604020202020204" pitchFamily="34" charset="0"/>
              <a:buChar char="•"/>
            </a:pPr>
            <a:r>
              <a:rPr lang="en-US" dirty="0">
                <a:cs typeface="Aparajita" panose="020B0502040204020203" pitchFamily="18" charset="0"/>
              </a:rPr>
              <a:t>Ethics in </a:t>
            </a:r>
            <a:r>
              <a:rPr lang="en-US" b="1" dirty="0">
                <a:cs typeface="Aparajita" panose="020B0502040204020203" pitchFamily="18" charset="0"/>
              </a:rPr>
              <a:t>your application </a:t>
            </a:r>
            <a:r>
              <a:rPr lang="en-US" dirty="0">
                <a:cs typeface="Aparajita" panose="020B0502040204020203" pitchFamily="18" charset="0"/>
              </a:rPr>
              <a:t>– information to include</a:t>
            </a:r>
          </a:p>
          <a:p>
            <a:pPr lvl="2" indent="-285750">
              <a:buClrTx/>
              <a:buFont typeface="Arial" panose="020B0604020202020204" pitchFamily="34" charset="0"/>
              <a:buChar char="•"/>
            </a:pPr>
            <a:endParaRPr lang="en-US" sz="700" dirty="0">
              <a:cs typeface="Aparajita" panose="020B0502040204020203" pitchFamily="18" charset="0"/>
            </a:endParaRPr>
          </a:p>
          <a:p>
            <a:pPr lvl="2" indent="-285750">
              <a:buClrTx/>
              <a:buFont typeface="Arial" panose="020B0604020202020204" pitchFamily="34" charset="0"/>
              <a:buChar char="•"/>
            </a:pPr>
            <a:r>
              <a:rPr lang="en-US" b="1" dirty="0">
                <a:cs typeface="Aparajita" panose="020B0502040204020203" pitchFamily="18" charset="0"/>
              </a:rPr>
              <a:t>Serious and Complex ethics issues</a:t>
            </a:r>
          </a:p>
          <a:p>
            <a:pPr marL="1023938" lvl="2">
              <a:buClrTx/>
            </a:pPr>
            <a:endParaRPr lang="en-US" sz="700" dirty="0">
              <a:cs typeface="Aparajita" panose="020B0502040204020203" pitchFamily="18" charset="0"/>
            </a:endParaRPr>
          </a:p>
          <a:p>
            <a:pPr lvl="2" indent="-285750">
              <a:buClrTx/>
              <a:buFont typeface="Arial" panose="020B0604020202020204" pitchFamily="34" charset="0"/>
              <a:buChar char="•"/>
            </a:pPr>
            <a:r>
              <a:rPr lang="en-US" b="1" dirty="0">
                <a:cs typeface="Aparajita" panose="020B0502040204020203" pitchFamily="18" charset="0"/>
              </a:rPr>
              <a:t>Ethics appraisal </a:t>
            </a:r>
            <a:r>
              <a:rPr lang="en-US" dirty="0">
                <a:cs typeface="Aparajita" panose="020B0502040204020203" pitchFamily="18" charset="0"/>
              </a:rPr>
              <a:t>process</a:t>
            </a:r>
            <a:endParaRPr lang="en-US" sz="1200" dirty="0">
              <a:cs typeface="Aparajita" panose="020B0502040204020203" pitchFamily="18" charset="0"/>
            </a:endParaRPr>
          </a:p>
          <a:p>
            <a:pPr marL="1195388" lvl="2" indent="-171450">
              <a:buClrTx/>
            </a:pPr>
            <a:endParaRPr lang="en-US" sz="700" dirty="0">
              <a:cs typeface="Aparajita" panose="020B0502040204020203" pitchFamily="18" charset="0"/>
            </a:endParaRPr>
          </a:p>
          <a:p>
            <a:pPr lvl="2" indent="-285750">
              <a:buClrTx/>
              <a:buFont typeface="Arial" panose="020B0604020202020204" pitchFamily="34" charset="0"/>
              <a:buChar char="•"/>
            </a:pPr>
            <a:r>
              <a:rPr lang="en-US" b="1" dirty="0">
                <a:cs typeface="Aparajita" panose="020B0502040204020203" pitchFamily="18" charset="0"/>
              </a:rPr>
              <a:t>Practical information</a:t>
            </a:r>
          </a:p>
        </p:txBody>
      </p:sp>
    </p:spTree>
    <p:extLst>
      <p:ext uri="{BB962C8B-B14F-4D97-AF65-F5344CB8AC3E}">
        <p14:creationId xmlns:p14="http://schemas.microsoft.com/office/powerpoint/2010/main" val="92792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ED8E1-A968-82D3-2859-68E62D5D8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BE" sz="240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BE" sz="2400" dirty="0" err="1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Ethics</a:t>
            </a:r>
            <a:r>
              <a:rPr lang="fr-BE" sz="240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process in Horizon Europe – key aspect: </a:t>
            </a:r>
            <a:br>
              <a:rPr lang="fr-BE" sz="240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BE" sz="2400" dirty="0" err="1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Why</a:t>
            </a:r>
            <a:r>
              <a:rPr lang="fr-BE" sz="240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BE" sz="2400" dirty="0" err="1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</a:t>
            </a:r>
            <a:r>
              <a:rPr lang="fr-BE" sz="240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BE" sz="2400" dirty="0" err="1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matters</a:t>
            </a:r>
            <a:br>
              <a:rPr lang="en-GB" sz="1800" dirty="0"/>
            </a:b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87544-6F9C-4402-77EB-12F5A6E480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552FA292-C976-4E94-A319-278EC64951B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13C3B-9FB1-99AF-96AD-A80B7CF30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000" dirty="0">
                <a:cs typeface="Helvetica" panose="020B0604020202020204" pitchFamily="34" charset="0"/>
              </a:rPr>
              <a:t>To ensure that each ERC grants respect EU ethics principles in research</a:t>
            </a:r>
          </a:p>
          <a:p>
            <a:pPr eaLnBrk="1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endParaRPr lang="en-GB" altLang="en-US" sz="2000" dirty="0">
              <a:cs typeface="Helvetica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000" dirty="0">
                <a:cs typeface="Helvetica" panose="020B0604020202020204" pitchFamily="34" charset="0"/>
              </a:rPr>
              <a:t>To respect legal obligations</a:t>
            </a:r>
          </a:p>
          <a:p>
            <a:pPr eaLnBrk="1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endParaRPr lang="en-GB" altLang="en-US" sz="2000" i="1" dirty="0">
              <a:cs typeface="Helvetica" panose="020B0604020202020204" pitchFamily="34" charset="0"/>
            </a:endParaRPr>
          </a:p>
          <a:p>
            <a:pPr lvl="1" eaLnBrk="1" hangingPunct="1">
              <a:spcBef>
                <a:spcPts val="600"/>
              </a:spcBef>
              <a:buClrTx/>
              <a:buFont typeface="Wingdings" panose="05000000000000000000" pitchFamily="2" charset="2"/>
              <a:buChar char="ü"/>
            </a:pPr>
            <a:r>
              <a:rPr lang="en-US" altLang="en-US" sz="1600" i="1" dirty="0">
                <a:cs typeface="Helvetica" panose="020B0604020202020204" pitchFamily="34" charset="0"/>
              </a:rPr>
              <a:t>HE Framework </a:t>
            </a:r>
            <a:r>
              <a:rPr lang="en-US" altLang="en-US" sz="1600" i="1" dirty="0" err="1">
                <a:cs typeface="Helvetica" panose="020B0604020202020204" pitchFamily="34" charset="0"/>
              </a:rPr>
              <a:t>Programme</a:t>
            </a:r>
            <a:r>
              <a:rPr lang="en-US" altLang="en-US" sz="1600" i="1" dirty="0">
                <a:cs typeface="Helvetica" panose="020B0604020202020204" pitchFamily="34" charset="0"/>
              </a:rPr>
              <a:t> - Regulation 2021/695: Eligible actions and ethical principles </a:t>
            </a:r>
            <a:r>
              <a:rPr lang="en-US" altLang="en-US" sz="1600" b="1" i="1" dirty="0">
                <a:cs typeface="Helvetica" panose="020B0604020202020204" pitchFamily="34" charset="0"/>
              </a:rPr>
              <a:t>(Article 18</a:t>
            </a:r>
            <a:r>
              <a:rPr lang="en-US" altLang="en-US" sz="1600" i="1" dirty="0">
                <a:cs typeface="Helvetica" panose="020B0604020202020204" pitchFamily="34" charset="0"/>
              </a:rPr>
              <a:t>) and Ethics </a:t>
            </a:r>
            <a:r>
              <a:rPr lang="en-US" altLang="en-US" sz="1600" b="1" i="1" dirty="0">
                <a:cs typeface="Helvetica" panose="020B0604020202020204" pitchFamily="34" charset="0"/>
              </a:rPr>
              <a:t>(Article 19)</a:t>
            </a:r>
          </a:p>
          <a:p>
            <a:pPr lvl="1" eaLnBrk="1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endParaRPr lang="en-US" altLang="en-US" sz="2000" i="1" dirty="0">
              <a:cs typeface="Helvetica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000" dirty="0">
                <a:cs typeface="Helvetica" panose="020B0604020202020204" pitchFamily="34" charset="0"/>
              </a:rPr>
              <a:t>To support researchers handling ethics aspects of their proposals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9998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C0E2-8853-9A7D-F1B7-EB94D808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Ethics process in Horizon Europe – Key aspects: responsibility and trust</a:t>
            </a:r>
            <a:endParaRPr lang="en-IE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211B5F-F868-F319-1BCD-C8C8CD3FD6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552FA292-C976-4E94-A319-278EC64951B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CC880-8EA0-CEB1-69B9-82A37E0D4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0070C0"/>
                </a:solidFill>
              </a:rPr>
              <a:t>Responsibility and Trust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pPr marL="900113" lvl="1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600" u="sng" dirty="0">
                <a:ea typeface="ＭＳ Ｐゴシック" pitchFamily="34" charset="-128"/>
                <a:cs typeface="Helvetica" panose="020B0604020202020204" pitchFamily="34" charset="0"/>
              </a:rPr>
              <a:t>Responsibility</a:t>
            </a:r>
            <a:r>
              <a:rPr lang="en-US" sz="1600" dirty="0">
                <a:ea typeface="ＭＳ Ｐゴシック" pitchFamily="34" charset="-128"/>
                <a:cs typeface="Helvetica" panose="020B0604020202020204" pitchFamily="34" charset="0"/>
              </a:rPr>
              <a:t> for ethics lies with the ones performing the research, the </a:t>
            </a:r>
            <a:r>
              <a:rPr lang="en-US" sz="1600" b="1" dirty="0">
                <a:ea typeface="ＭＳ Ｐゴシック" pitchFamily="34" charset="-128"/>
                <a:cs typeface="Helvetica" panose="020B0604020202020204" pitchFamily="34" charset="0"/>
              </a:rPr>
              <a:t>researchers</a:t>
            </a:r>
          </a:p>
          <a:p>
            <a:pPr marL="557213" lvl="1" indent="0" eaLnBrk="1" hangingPunct="1">
              <a:spcBef>
                <a:spcPct val="0"/>
              </a:spcBef>
              <a:buClrTx/>
              <a:buNone/>
              <a:defRPr/>
            </a:pPr>
            <a:endParaRPr lang="en-US" sz="1600" dirty="0">
              <a:ea typeface="ＭＳ Ｐゴシック" pitchFamily="34" charset="-128"/>
              <a:cs typeface="Helvetica" panose="020B0604020202020204" pitchFamily="34" charset="0"/>
            </a:endParaRPr>
          </a:p>
          <a:p>
            <a:pPr marL="900113" lvl="1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600" u="sng" dirty="0">
                <a:ea typeface="ＭＳ Ｐゴシック" pitchFamily="34" charset="-128"/>
                <a:cs typeface="Helvetica" panose="020B0604020202020204" pitchFamily="34" charset="0"/>
              </a:rPr>
              <a:t>Accountability</a:t>
            </a:r>
            <a:r>
              <a:rPr lang="en-US" sz="1600" dirty="0">
                <a:ea typeface="ＭＳ Ｐゴシック" pitchFamily="34" charset="-128"/>
                <a:cs typeface="Helvetica" panose="020B0604020202020204" pitchFamily="34" charset="0"/>
              </a:rPr>
              <a:t> lies with the signatory of the Grant Agreement, the </a:t>
            </a:r>
            <a:r>
              <a:rPr lang="en-US" sz="1600" b="1" dirty="0">
                <a:ea typeface="ＭＳ Ｐゴシック" pitchFamily="34" charset="-128"/>
                <a:cs typeface="Helvetica" panose="020B0604020202020204" pitchFamily="34" charset="0"/>
              </a:rPr>
              <a:t>Host Institution (Host Institution)</a:t>
            </a:r>
          </a:p>
          <a:p>
            <a:pPr marL="557213" lvl="1" indent="0" eaLnBrk="1" hangingPunct="1">
              <a:spcBef>
                <a:spcPct val="0"/>
              </a:spcBef>
              <a:buClrTx/>
              <a:buNone/>
              <a:defRPr/>
            </a:pPr>
            <a:endParaRPr lang="en-US" sz="1600" dirty="0">
              <a:ea typeface="ＭＳ Ｐゴシック" pitchFamily="34" charset="-128"/>
              <a:cs typeface="Helvetica" panose="020B0604020202020204" pitchFamily="34" charset="0"/>
            </a:endParaRPr>
          </a:p>
          <a:p>
            <a:pPr marL="900113" lvl="1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600" u="sng" dirty="0">
                <a:ea typeface="ＭＳ Ｐゴシック" pitchFamily="34" charset="-128"/>
                <a:cs typeface="Calibri" panose="020F0502020204030204" pitchFamily="34" charset="0"/>
              </a:rPr>
              <a:t>Trust</a:t>
            </a:r>
            <a:r>
              <a:rPr lang="en-US" sz="1600" dirty="0">
                <a:ea typeface="ＭＳ Ｐゴシック" pitchFamily="34" charset="-128"/>
                <a:cs typeface="Calibri" panose="020F0502020204030204" pitchFamily="34" charset="0"/>
              </a:rPr>
              <a:t> in researchers and HI to comply with ethics principles, </a:t>
            </a:r>
            <a:r>
              <a:rPr lang="en-GB" alt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Union, national and international law</a:t>
            </a:r>
            <a:endParaRPr lang="en-US" sz="1600" dirty="0">
              <a:ea typeface="ＭＳ Ｐゴシック" pitchFamily="34" charset="-128"/>
              <a:cs typeface="Calibri" panose="020F0502020204030204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4887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AB0F-DB40-810E-FDB7-C8C378E4C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Ethics process in Horizon Europe – Key aspects</a:t>
            </a:r>
            <a:endParaRPr lang="en-IE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B3A99C-AADC-99CF-BE68-7FE7907B5B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552FA292-C976-4E94-A319-278EC64951B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FF7B8-0B98-BC0F-215C-173277EAF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64" y="1356123"/>
            <a:ext cx="8550275" cy="3015828"/>
          </a:xfrm>
        </p:spPr>
        <p:txBody>
          <a:bodyPr/>
          <a:lstStyle/>
          <a:p>
            <a:r>
              <a:rPr lang="en-US" sz="1600" dirty="0">
                <a:solidFill>
                  <a:srgbClr val="0070C0"/>
                </a:solidFill>
                <a:cs typeface="Helvetica" panose="020B0604020202020204" pitchFamily="34" charset="0"/>
              </a:rPr>
              <a:t>Proposals involving serious and Complex ethics issues</a:t>
            </a:r>
          </a:p>
          <a:p>
            <a:endParaRPr lang="en-US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00113" lvl="1" indent="-342900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pitchFamily="34" charset="-128"/>
                <a:cs typeface="Helvetica" panose="020B0604020202020204" pitchFamily="34" charset="0"/>
              </a:rPr>
              <a:t>Guidelines </a:t>
            </a:r>
          </a:p>
          <a:p>
            <a:pPr marL="1308100" lvl="3" indent="0" eaLnBrk="1" hangingPunct="1"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r>
              <a:rPr lang="en-US" u="sng" dirty="0">
                <a:ea typeface="ＭＳ Ｐゴシック" pitchFamily="34" charset="-128"/>
                <a:cs typeface="Helvetica" panose="020B0604020202020204" pitchFamily="34" charset="0"/>
              </a:rPr>
              <a:t>Identifying serious and complex ethics issues in EU-funded research</a:t>
            </a:r>
          </a:p>
          <a:p>
            <a:pPr marL="900113" lvl="1" indent="-342900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pitchFamily="34" charset="-128"/>
                <a:cs typeface="Helvetica" panose="020B0604020202020204" pitchFamily="34" charset="0"/>
              </a:rPr>
              <a:t>Undergo an ethics assessment</a:t>
            </a:r>
          </a:p>
          <a:p>
            <a:pPr marL="900113" lvl="1" indent="-342900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accent4"/>
                </a:solidFill>
                <a:ea typeface="ＭＳ Ｐゴシック" pitchFamily="34" charset="-128"/>
                <a:cs typeface="Helvetica" panose="020B0604020202020204" pitchFamily="34" charset="0"/>
              </a:rPr>
              <a:t>Pending </a:t>
            </a:r>
            <a:r>
              <a:rPr lang="en-US" sz="1600" dirty="0">
                <a:ea typeface="ＭＳ Ｐゴシック" pitchFamily="34" charset="-128"/>
                <a:cs typeface="Helvetica" panose="020B0604020202020204" pitchFamily="34" charset="0"/>
              </a:rPr>
              <a:t>ethics requirements become contractual obligations as part of the grant agreement</a:t>
            </a:r>
          </a:p>
          <a:p>
            <a:endParaRPr lang="en-US" sz="14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69953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468FE-2168-A94A-552F-54E9B9F5A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Helvetica" panose="020B0604020202020204" pitchFamily="34" charset="0"/>
                <a:cs typeface="Helvetica" panose="020B0604020202020204" pitchFamily="34" charset="0"/>
              </a:rPr>
              <a:t>Ethics process in Horizon Europe – Key aspects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DCC1BD-B14F-C285-5203-005A1A3173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552FA292-C976-4E94-A319-278EC64951B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48207-2C6C-1E3F-742B-6DA9791ED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0070C0"/>
                </a:solidFill>
                <a:cs typeface="Helvetica" panose="020B0604020202020204" pitchFamily="34" charset="0"/>
              </a:rPr>
              <a:t>Serious and Complex ethics issues</a:t>
            </a:r>
          </a:p>
          <a:p>
            <a:endParaRPr lang="en-US" sz="14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00113" lvl="1" indent="-342900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pitchFamily="34" charset="-128"/>
                <a:cs typeface="Helvetica" panose="020B0604020202020204" pitchFamily="34" charset="0"/>
              </a:rPr>
              <a:t>Potential to violate </a:t>
            </a:r>
            <a:r>
              <a:rPr lang="en-US" sz="1600" b="1" dirty="0">
                <a:ea typeface="ＭＳ Ｐゴシック" pitchFamily="34" charset="-128"/>
                <a:cs typeface="Helvetica" panose="020B0604020202020204" pitchFamily="34" charset="0"/>
              </a:rPr>
              <a:t>fundamental rights </a:t>
            </a:r>
            <a:r>
              <a:rPr lang="en-US" sz="1600" dirty="0">
                <a:ea typeface="ＭＳ Ｐゴシック" pitchFamily="34" charset="-128"/>
                <a:cs typeface="Helvetica" panose="020B0604020202020204" pitchFamily="34" charset="0"/>
              </a:rPr>
              <a:t>or freedoms </a:t>
            </a:r>
          </a:p>
          <a:p>
            <a:pPr marL="900113" lvl="1" indent="-342900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pitchFamily="34" charset="-128"/>
                <a:cs typeface="Helvetica" panose="020B0604020202020204" pitchFamily="34" charset="0"/>
              </a:rPr>
              <a:t>Potential to result in significant </a:t>
            </a:r>
            <a:r>
              <a:rPr lang="en-US" sz="1600" b="1" dirty="0">
                <a:ea typeface="ＭＳ Ｐゴシック" pitchFamily="34" charset="-128"/>
                <a:cs typeface="Helvetica" panose="020B0604020202020204" pitchFamily="34" charset="0"/>
              </a:rPr>
              <a:t>harm</a:t>
            </a:r>
          </a:p>
          <a:p>
            <a:pPr marL="900113" lvl="1" indent="-342900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pitchFamily="34" charset="-128"/>
                <a:cs typeface="Helvetica" panose="020B0604020202020204" pitchFamily="34" charset="0"/>
              </a:rPr>
              <a:t>Particularly complicated methods or </a:t>
            </a:r>
            <a:r>
              <a:rPr lang="en-US" sz="1600" b="1" dirty="0">
                <a:ea typeface="ＭＳ Ｐゴシック" pitchFamily="34" charset="-128"/>
                <a:cs typeface="Helvetica" panose="020B0604020202020204" pitchFamily="34" charset="0"/>
              </a:rPr>
              <a:t>technologies</a:t>
            </a:r>
            <a:r>
              <a:rPr lang="en-US" sz="1600" dirty="0">
                <a:ea typeface="ＭＳ Ｐゴシック" pitchFamily="34" charset="-128"/>
                <a:cs typeface="Helvetica" panose="020B0604020202020204" pitchFamily="34" charset="0"/>
              </a:rPr>
              <a:t> that have not been sufficiently tested and give rise to uncertainty</a:t>
            </a:r>
          </a:p>
          <a:p>
            <a:pPr marL="900113" lvl="1" indent="-342900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pitchFamily="34" charset="-128"/>
                <a:cs typeface="Helvetica" panose="020B0604020202020204" pitchFamily="34" charset="0"/>
              </a:rPr>
              <a:t>Raise significant ethics issues </a:t>
            </a:r>
            <a:r>
              <a:rPr lang="en-US" sz="1600" b="1" dirty="0">
                <a:ea typeface="ＭＳ Ｐゴシック" pitchFamily="34" charset="-128"/>
                <a:cs typeface="Helvetica" panose="020B0604020202020204" pitchFamily="34" charset="0"/>
              </a:rPr>
              <a:t>‘at scale’ </a:t>
            </a:r>
          </a:p>
          <a:p>
            <a:pPr marL="900113" lvl="1" indent="-342900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pitchFamily="34" charset="-128"/>
                <a:cs typeface="Helvetica" panose="020B0604020202020204" pitchFamily="34" charset="0"/>
              </a:rPr>
              <a:t>Raise multiple or </a:t>
            </a:r>
            <a:r>
              <a:rPr lang="en-US" sz="1600" b="1" dirty="0">
                <a:ea typeface="ＭＳ Ｐゴシック" pitchFamily="34" charset="-128"/>
                <a:cs typeface="Helvetica" panose="020B0604020202020204" pitchFamily="34" charset="0"/>
              </a:rPr>
              <a:t>‘intersectional’ </a:t>
            </a:r>
            <a:r>
              <a:rPr lang="en-US" sz="1600" dirty="0">
                <a:ea typeface="ＭＳ Ｐゴシック" pitchFamily="34" charset="-128"/>
                <a:cs typeface="Helvetica" panose="020B0604020202020204" pitchFamily="34" charset="0"/>
              </a:rPr>
              <a:t>ethics issu</a:t>
            </a:r>
            <a:r>
              <a:rPr lang="en-US" sz="140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47725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88410-183F-733A-EA79-1F0C819F5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Helvetica" panose="020B0604020202020204" pitchFamily="34" charset="0"/>
                <a:cs typeface="Helvetica" panose="020B0604020202020204" pitchFamily="34" charset="0"/>
              </a:rPr>
              <a:t>Ethics in your application – information to include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F69A3F-1699-8D57-BE8D-439AAA1AFE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552FA292-C976-4E94-A319-278EC64951B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4E433-7B58-4A5B-B026-7C1548CC0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64" y="1356123"/>
            <a:ext cx="8550275" cy="3015828"/>
          </a:xfrm>
        </p:spPr>
        <p:txBody>
          <a:bodyPr/>
          <a:lstStyle/>
          <a:p>
            <a:pPr marL="900113" lvl="1" indent="-342900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ea typeface="ＭＳ Ｐゴシック" pitchFamily="34" charset="-128"/>
                <a:cs typeface="Helvetica" panose="020B0604020202020204" pitchFamily="34" charset="0"/>
              </a:rPr>
              <a:t>Guidelines </a:t>
            </a:r>
          </a:p>
          <a:p>
            <a:pPr marL="557213" lvl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1600" u="sng" dirty="0">
                <a:ea typeface="ＭＳ Ｐゴシック" pitchFamily="34" charset="-128"/>
                <a:cs typeface="Helvetica" panose="020B0604020202020204" pitchFamily="34" charset="0"/>
              </a:rPr>
              <a:t>How to complete your ethics self-assessment</a:t>
            </a:r>
            <a:endParaRPr lang="en-US" sz="1600" dirty="0">
              <a:ea typeface="ＭＳ Ｐゴシック" pitchFamily="34" charset="-128"/>
              <a:cs typeface="Helvetica" panose="020B0604020202020204" pitchFamily="34" charset="0"/>
            </a:endParaRPr>
          </a:p>
          <a:p>
            <a:pPr marL="900113" lvl="1" indent="-342900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cs typeface="Helvetica" panose="020B0604020202020204" pitchFamily="34" charset="0"/>
              </a:rPr>
              <a:t>Ethics Issues table</a:t>
            </a:r>
          </a:p>
          <a:p>
            <a:pPr marL="900113" lvl="1" indent="-342900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cs typeface="Helvetica" panose="020B0604020202020204" pitchFamily="34" charset="0"/>
              </a:rPr>
              <a:t>Ethics self-assessment (Part A)</a:t>
            </a:r>
          </a:p>
          <a:p>
            <a:pPr marL="557213" lvl="1"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en-GB" sz="1600" b="1" dirty="0">
                <a:cs typeface="Helvetica" panose="020B0604020202020204" pitchFamily="34" charset="0"/>
              </a:rPr>
              <a:t>	</a:t>
            </a:r>
            <a:r>
              <a:rPr lang="en-GB" sz="1600" i="1" dirty="0">
                <a:cs typeface="Helvetica" panose="020B0604020202020204" pitchFamily="34" charset="0"/>
              </a:rPr>
              <a:t>i)</a:t>
            </a:r>
            <a:r>
              <a:rPr lang="en-GB" sz="1600" b="1" i="1" dirty="0">
                <a:cs typeface="Helvetica" panose="020B0604020202020204" pitchFamily="34" charset="0"/>
              </a:rPr>
              <a:t> </a:t>
            </a:r>
            <a:r>
              <a:rPr lang="en-GB" sz="1600" i="1" dirty="0">
                <a:cs typeface="Helvetica" panose="020B0604020202020204" pitchFamily="34" charset="0"/>
              </a:rPr>
              <a:t>Ethical dimension of the objectives, methodology and likely impact</a:t>
            </a:r>
          </a:p>
          <a:p>
            <a:pPr marL="557213" lvl="1"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en-GB" sz="1600" i="1" dirty="0">
                <a:cs typeface="Helvetica" panose="020B0604020202020204" pitchFamily="34" charset="0"/>
              </a:rPr>
              <a:t>	ii) Compliance with ethical principles and relevant legislation</a:t>
            </a:r>
          </a:p>
          <a:p>
            <a:pPr marL="900113" lvl="1" indent="-342900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cs typeface="Helvetica" panose="020B0604020202020204" pitchFamily="34" charset="0"/>
              </a:rPr>
              <a:t>Annexes</a:t>
            </a:r>
            <a:r>
              <a:rPr lang="en-GB" sz="1600" b="0" i="0" u="none" strike="noStrike" cap="none" dirty="0">
                <a:cs typeface="Helvetica" panose="020B0604020202020204" pitchFamily="34" charset="0"/>
                <a:sym typeface="Arial"/>
              </a:rPr>
              <a:t> can be included (approvals, authorizations,…)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57980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DCE87-27A9-5175-B325-F86B9B02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Helvetica" panose="020B0604020202020204" pitchFamily="34" charset="0"/>
                <a:cs typeface="Helvetica" panose="020B0604020202020204" pitchFamily="34" charset="0"/>
              </a:rPr>
              <a:t>Ethics in your application – information to include in the EIT (Ethics Issues Table)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D62122-DE59-B0C8-CAC6-E14A10F599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552FA292-C976-4E94-A319-278EC64951B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F1207-355F-263A-993D-EC720AFBD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03598"/>
            <a:ext cx="8280920" cy="3312368"/>
          </a:xfrm>
        </p:spPr>
        <p:txBody>
          <a:bodyPr/>
          <a:lstStyle/>
          <a:p>
            <a:r>
              <a:rPr lang="en-GB" sz="1600" dirty="0">
                <a:cs typeface="Helvetica" panose="020B0604020202020204" pitchFamily="34" charset="0"/>
              </a:rPr>
              <a:t>1. Human embryonic stem cells (</a:t>
            </a:r>
            <a:r>
              <a:rPr lang="en-GB" sz="1600" dirty="0" err="1">
                <a:cs typeface="Helvetica" panose="020B0604020202020204" pitchFamily="34" charset="0"/>
              </a:rPr>
              <a:t>hESCs</a:t>
            </a:r>
            <a:r>
              <a:rPr lang="en-GB" sz="1600" dirty="0">
                <a:cs typeface="Helvetica" panose="020B0604020202020204" pitchFamily="34" charset="0"/>
              </a:rPr>
              <a:t>) &amp; human embryos</a:t>
            </a:r>
          </a:p>
          <a:p>
            <a:r>
              <a:rPr lang="en-GB" sz="1600" dirty="0">
                <a:cs typeface="Helvetica" panose="020B0604020202020204" pitchFamily="34" charset="0"/>
              </a:rPr>
              <a:t>2. Research involving humans</a:t>
            </a:r>
          </a:p>
          <a:p>
            <a:r>
              <a:rPr lang="en-GB" sz="1600" dirty="0">
                <a:cs typeface="Helvetica" panose="020B0604020202020204" pitchFamily="34" charset="0"/>
              </a:rPr>
              <a:t>3. Human cells or tissues</a:t>
            </a:r>
          </a:p>
          <a:p>
            <a:r>
              <a:rPr lang="en-GB" sz="1600" dirty="0">
                <a:cs typeface="Helvetica" panose="020B0604020202020204" pitchFamily="34" charset="0"/>
              </a:rPr>
              <a:t>4. Personal data	</a:t>
            </a:r>
          </a:p>
          <a:p>
            <a:r>
              <a:rPr lang="en-GB" sz="1600" dirty="0">
                <a:cs typeface="Helvetica" panose="020B0604020202020204" pitchFamily="34" charset="0"/>
              </a:rPr>
              <a:t>5. Animals</a:t>
            </a:r>
          </a:p>
          <a:p>
            <a:r>
              <a:rPr lang="en-GB" sz="1600" dirty="0">
                <a:cs typeface="Helvetica" panose="020B0604020202020204" pitchFamily="34" charset="0"/>
              </a:rPr>
              <a:t>6. Non-EU countries	</a:t>
            </a:r>
          </a:p>
          <a:p>
            <a:r>
              <a:rPr lang="en-GB" sz="1600" dirty="0">
                <a:cs typeface="Helvetica" panose="020B0604020202020204" pitchFamily="34" charset="0"/>
              </a:rPr>
              <a:t>7. Environment, health and safety</a:t>
            </a:r>
          </a:p>
          <a:p>
            <a:r>
              <a:rPr lang="en-GB" sz="1600" dirty="0">
                <a:cs typeface="Helvetica" panose="020B0604020202020204" pitchFamily="34" charset="0"/>
              </a:rPr>
              <a:t>8. Artificial intelligence</a:t>
            </a:r>
          </a:p>
          <a:p>
            <a:r>
              <a:rPr lang="en-GB" sz="1600" dirty="0">
                <a:cs typeface="Helvetica" panose="020B0604020202020204" pitchFamily="34" charset="0"/>
              </a:rPr>
              <a:t>9. Other ethics issues	</a:t>
            </a:r>
          </a:p>
          <a:p>
            <a:r>
              <a:rPr lang="en-GB" sz="1600" dirty="0">
                <a:cs typeface="Helvetica" panose="020B0604020202020204" pitchFamily="34" charset="0"/>
              </a:rPr>
              <a:t>Crosscutting issue: potential misuse of results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70470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7B71F-1EE9-E569-5A50-B1597BD4D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Helvetica" panose="020B0604020202020204" pitchFamily="34" charset="0"/>
                <a:cs typeface="Helvetica" panose="020B0604020202020204" pitchFamily="34" charset="0"/>
              </a:rPr>
              <a:t>Serious and/or complex ethics issues -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18387B-F38E-9B57-A5D6-D6B034519E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552FA292-C976-4E94-A319-278EC64951B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FACD4-4551-65E2-F419-3900842C1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IE" sz="1200" dirty="0"/>
              <a:t>Human Embryonic Stem Cells and Human Embryos</a:t>
            </a:r>
          </a:p>
          <a:p>
            <a:pPr marL="554287" lvl="7">
              <a:spcBef>
                <a:spcPts val="450"/>
              </a:spcBef>
              <a:buClrTx/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002140"/>
                </a:solidFill>
              </a:rPr>
              <a:t>Scientific Evaluators to confirm necessity to use </a:t>
            </a:r>
            <a:r>
              <a:rPr lang="en-GB" sz="1200" dirty="0" err="1">
                <a:solidFill>
                  <a:srgbClr val="002140"/>
                </a:solidFill>
              </a:rPr>
              <a:t>hESC</a:t>
            </a:r>
            <a:endParaRPr lang="en-GB" sz="1200" dirty="0">
              <a:solidFill>
                <a:srgbClr val="002140"/>
              </a:solidFill>
            </a:endParaRPr>
          </a:p>
          <a:p>
            <a:pPr marL="554287" lvl="5">
              <a:spcBef>
                <a:spcPts val="450"/>
              </a:spcBef>
              <a:buClrTx/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002140"/>
                </a:solidFill>
              </a:rPr>
              <a:t>Programme Committee vote and EC decisions</a:t>
            </a:r>
          </a:p>
          <a:p>
            <a:pPr marL="554287" lvl="5">
              <a:spcBef>
                <a:spcPts val="450"/>
              </a:spcBef>
              <a:buClrTx/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002140"/>
                </a:solidFill>
              </a:rPr>
              <a:t>HI’s past experience</a:t>
            </a:r>
          </a:p>
          <a:p>
            <a:pPr lvl="1">
              <a:buClrTx/>
              <a:buFont typeface="+mj-lt"/>
              <a:buAutoNum type="arabicPeriod"/>
            </a:pPr>
            <a:endParaRPr lang="en-IE" sz="1200" dirty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IE" sz="1200" dirty="0"/>
              <a:t>Human participants</a:t>
            </a:r>
          </a:p>
          <a:p>
            <a:pPr marL="554287" lvl="7">
              <a:spcBef>
                <a:spcPts val="450"/>
              </a:spcBef>
              <a:buClrTx/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002140"/>
                </a:solidFill>
              </a:rPr>
              <a:t>Medical/invasive studies</a:t>
            </a:r>
          </a:p>
          <a:p>
            <a:pPr marL="554287" lvl="7">
              <a:spcBef>
                <a:spcPts val="450"/>
              </a:spcBef>
              <a:buClrTx/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002140"/>
                </a:solidFill>
              </a:rPr>
              <a:t>Experiments with vulnerable individuals such as certain patients, prisoners and/or children</a:t>
            </a:r>
          </a:p>
          <a:p>
            <a:pPr marL="554287" lvl="7">
              <a:spcBef>
                <a:spcPts val="450"/>
              </a:spcBef>
              <a:buClrTx/>
              <a:buFont typeface="Wingdings" panose="05000000000000000000" pitchFamily="2" charset="2"/>
              <a:buChar char="§"/>
            </a:pPr>
            <a:endParaRPr lang="en-GB" sz="1200" dirty="0">
              <a:solidFill>
                <a:srgbClr val="002140"/>
              </a:solidFill>
            </a:endParaRPr>
          </a:p>
          <a:p>
            <a:pPr marL="457200" indent="-457200">
              <a:buClrTx/>
              <a:buFont typeface="+mj-lt"/>
              <a:buAutoNum type="arabicPeriod" startAt="4"/>
            </a:pPr>
            <a:r>
              <a:rPr lang="en-IE" sz="1200" dirty="0"/>
              <a:t>Personal data</a:t>
            </a:r>
          </a:p>
          <a:p>
            <a:pPr marL="554287" lvl="7">
              <a:spcBef>
                <a:spcPts val="450"/>
              </a:spcBef>
              <a:buClrTx/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002140"/>
                </a:solidFill>
              </a:rPr>
              <a:t>Special categories of personal data – minimisation principle</a:t>
            </a:r>
          </a:p>
          <a:p>
            <a:pPr marL="554287" lvl="7">
              <a:spcBef>
                <a:spcPts val="450"/>
              </a:spcBef>
              <a:buClrTx/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002140"/>
                </a:solidFill>
              </a:rPr>
              <a:t>Unclear roles and data processing techniques under GDPR</a:t>
            </a:r>
          </a:p>
          <a:p>
            <a:pPr marL="554287" lvl="7">
              <a:spcBef>
                <a:spcPts val="450"/>
              </a:spcBef>
              <a:buClrTx/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002140"/>
                </a:solidFill>
              </a:rPr>
              <a:t>Consult with the HI’s Data Protection Officer</a:t>
            </a:r>
          </a:p>
          <a:p>
            <a:endParaRPr lang="en-I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BF6632-0B1F-A1D5-5767-94EFF843B8C4}"/>
              </a:ext>
            </a:extLst>
          </p:cNvPr>
          <p:cNvGrpSpPr/>
          <p:nvPr/>
        </p:nvGrpSpPr>
        <p:grpSpPr>
          <a:xfrm>
            <a:off x="7308304" y="1130698"/>
            <a:ext cx="1080120" cy="3600846"/>
            <a:chOff x="7000170" y="1232486"/>
            <a:chExt cx="919202" cy="32834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7CEE7E-B142-44DE-B9CD-B8E5F070E8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335" t="17288" r="6647" b="13562"/>
            <a:stretch/>
          </p:blipFill>
          <p:spPr>
            <a:xfrm>
              <a:off x="7095230" y="3795886"/>
              <a:ext cx="729082" cy="720080"/>
            </a:xfrm>
            <a:prstGeom prst="ellipse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FD76A88-A446-887C-5ED9-E5DB68020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000170" y="1232486"/>
              <a:ext cx="919202" cy="91920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037FB4-3CDD-D7D1-0D61-00D480C758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0679" t="10801" r="10679" b="16400"/>
            <a:stretch/>
          </p:blipFill>
          <p:spPr>
            <a:xfrm>
              <a:off x="7027641" y="2461148"/>
              <a:ext cx="864260" cy="8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577644"/>
      </p:ext>
    </p:extLst>
  </p:cSld>
  <p:clrMapOvr>
    <a:masterClrMapping/>
  </p:clrMapOvr>
</p:sld>
</file>

<file path=ppt/theme/theme1.xml><?xml version="1.0" encoding="utf-8"?>
<a:theme xmlns:a="http://schemas.openxmlformats.org/drawingml/2006/main" name="erc-standard-presentation">
  <a:themeElements>
    <a:clrScheme name="ERCEA">
      <a:dk1>
        <a:srgbClr val="FE6600"/>
      </a:dk1>
      <a:lt1>
        <a:srgbClr val="FAF5F5"/>
      </a:lt1>
      <a:dk2>
        <a:srgbClr val="7F7F7E"/>
      </a:dk2>
      <a:lt2>
        <a:srgbClr val="E6E1DC"/>
      </a:lt2>
      <a:accent1>
        <a:srgbClr val="368ECA"/>
      </a:accent1>
      <a:accent2>
        <a:srgbClr val="AA225C"/>
      </a:accent2>
      <a:accent3>
        <a:srgbClr val="FCF9F9"/>
      </a:accent3>
      <a:accent4>
        <a:srgbClr val="3F3632"/>
      </a:accent4>
      <a:accent5>
        <a:srgbClr val="AEC6E1"/>
      </a:accent5>
      <a:accent6>
        <a:srgbClr val="9A1E53"/>
      </a:accent6>
      <a:hlink>
        <a:srgbClr val="00CC99"/>
      </a:hlink>
      <a:folHlink>
        <a:srgbClr val="FD5C0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B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B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4B413C"/>
        </a:dk1>
        <a:lt1>
          <a:srgbClr val="FAF5F5"/>
        </a:lt1>
        <a:dk2>
          <a:srgbClr val="000000"/>
        </a:dk2>
        <a:lt2>
          <a:srgbClr val="E6E1DC"/>
        </a:lt2>
        <a:accent1>
          <a:srgbClr val="FF4100"/>
        </a:accent1>
        <a:accent2>
          <a:srgbClr val="FFD714"/>
        </a:accent2>
        <a:accent3>
          <a:srgbClr val="FCF9F9"/>
        </a:accent3>
        <a:accent4>
          <a:srgbClr val="3F3632"/>
        </a:accent4>
        <a:accent5>
          <a:srgbClr val="FFB0AA"/>
        </a:accent5>
        <a:accent6>
          <a:srgbClr val="E7C311"/>
        </a:accent6>
        <a:hlink>
          <a:srgbClr val="73003C"/>
        </a:hlink>
        <a:folHlink>
          <a:srgbClr val="1414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B413C"/>
        </a:dk1>
        <a:lt1>
          <a:srgbClr val="FAF5F5"/>
        </a:lt1>
        <a:dk2>
          <a:srgbClr val="000000"/>
        </a:dk2>
        <a:lt2>
          <a:srgbClr val="E6E1DC"/>
        </a:lt2>
        <a:accent1>
          <a:srgbClr val="368ECA"/>
        </a:accent1>
        <a:accent2>
          <a:srgbClr val="FFE24F"/>
        </a:accent2>
        <a:accent3>
          <a:srgbClr val="FCF9F9"/>
        </a:accent3>
        <a:accent4>
          <a:srgbClr val="3F3632"/>
        </a:accent4>
        <a:accent5>
          <a:srgbClr val="AEC6E1"/>
        </a:accent5>
        <a:accent6>
          <a:srgbClr val="E7CD47"/>
        </a:accent6>
        <a:hlink>
          <a:srgbClr val="73003C"/>
        </a:hlink>
        <a:folHlink>
          <a:srgbClr val="1414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4B413C"/>
        </a:dk1>
        <a:lt1>
          <a:srgbClr val="FAF5F5"/>
        </a:lt1>
        <a:dk2>
          <a:srgbClr val="000000"/>
        </a:dk2>
        <a:lt2>
          <a:srgbClr val="E6E1DC"/>
        </a:lt2>
        <a:accent1>
          <a:srgbClr val="368ECA"/>
        </a:accent1>
        <a:accent2>
          <a:srgbClr val="AA225C"/>
        </a:accent2>
        <a:accent3>
          <a:srgbClr val="FCF9F9"/>
        </a:accent3>
        <a:accent4>
          <a:srgbClr val="3F3632"/>
        </a:accent4>
        <a:accent5>
          <a:srgbClr val="AEC6E1"/>
        </a:accent5>
        <a:accent6>
          <a:srgbClr val="9A1E53"/>
        </a:accent6>
        <a:hlink>
          <a:srgbClr val="00CC99"/>
        </a:hlink>
        <a:folHlink>
          <a:srgbClr val="FD5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TER-030622.potx" id="{259D30C2-928E-45C4-A54B-4A887DC109AF}" vid="{3C692432-41B9-46FD-A777-5EA3D744F04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ac84a34c-e85d-4e7a-b80a-b6fd7c88c36e">Template</Documenttype>
    <Internal_x002f_Externalcommunication xmlns="ac84a34c-e85d-4e7a-b80a-b6fd7c88c36e">
      <Value>Internal-External Communication</Value>
    </Internal_x002f_Externalcommunication>
    <Topic xmlns="ac84a34c-e85d-4e7a-b80a-b6fd7c88c36e">Visual identity</Topic>
    <lcf76f155ced4ddcb4097134ff3c332f xmlns="ac84a34c-e85d-4e7a-b80a-b6fd7c88c36e">
      <Terms xmlns="http://schemas.microsoft.com/office/infopath/2007/PartnerControls"/>
    </lcf76f155ced4ddcb4097134ff3c332f>
    <TaxCatchAll xmlns="92c0be8b-c8d9-4d71-862b-436b854680b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C3A85F1DE9CE448784E5E8CF801D20" ma:contentTypeVersion="13" ma:contentTypeDescription="Create a new document." ma:contentTypeScope="" ma:versionID="1feb70c2fb0e9c4869490e9d7657835e">
  <xsd:schema xmlns:xsd="http://www.w3.org/2001/XMLSchema" xmlns:xs="http://www.w3.org/2001/XMLSchema" xmlns:p="http://schemas.microsoft.com/office/2006/metadata/properties" xmlns:ns2="ac84a34c-e85d-4e7a-b80a-b6fd7c88c36e" xmlns:ns3="92c0be8b-c8d9-4d71-862b-436b854680ba" targetNamespace="http://schemas.microsoft.com/office/2006/metadata/properties" ma:root="true" ma:fieldsID="46b68c047a09cfb85f7a4d73fa729cec" ns2:_="" ns3:_="">
    <xsd:import namespace="ac84a34c-e85d-4e7a-b80a-b6fd7c88c36e"/>
    <xsd:import namespace="92c0be8b-c8d9-4d71-862b-436b854680ba"/>
    <xsd:element name="properties">
      <xsd:complexType>
        <xsd:sequence>
          <xsd:element name="documentManagement">
            <xsd:complexType>
              <xsd:all>
                <xsd:element ref="ns2:Internal_x002f_Externalcommunication" minOccurs="0"/>
                <xsd:element ref="ns2:Documenttype"/>
                <xsd:element ref="ns2:Topic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84a34c-e85d-4e7a-b80a-b6fd7c88c36e" elementFormDefault="qualified">
    <xsd:import namespace="http://schemas.microsoft.com/office/2006/documentManagement/types"/>
    <xsd:import namespace="http://schemas.microsoft.com/office/infopath/2007/PartnerControls"/>
    <xsd:element name="Internal_x002f_Externalcommunication" ma:index="8" nillable="true" ma:displayName="Internal / External communication" ma:format="Dropdown" ma:internalName="Internal_x002f_Externalcommunication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ternal Communication"/>
                    <xsd:enumeration value="External Communication"/>
                    <xsd:enumeration value="Internal-External Communication"/>
                  </xsd:restriction>
                </xsd:simpleType>
              </xsd:element>
            </xsd:sequence>
          </xsd:extension>
        </xsd:complexContent>
      </xsd:complexType>
    </xsd:element>
    <xsd:element name="Documenttype" ma:index="9" ma:displayName="Document type" ma:format="Dropdown" ma:internalName="Documenttype">
      <xsd:simpleType>
        <xsd:restriction base="dms:Choice">
          <xsd:enumeration value="Procedure"/>
          <xsd:enumeration value="Template"/>
          <xsd:enumeration value="Guidelines"/>
          <xsd:enumeration value="Other"/>
          <xsd:enumeration value="Logo"/>
        </xsd:restriction>
      </xsd:simpleType>
    </xsd:element>
    <xsd:element name="Topic" ma:index="10" nillable="true" ma:displayName="Topic" ma:format="Dropdown" ma:internalName="Topic">
      <xsd:simpleType>
        <xsd:restriction base="dms:Choice">
          <xsd:enumeration value="Visual identity"/>
          <xsd:enumeration value="Choice 2"/>
          <xsd:enumeration value="Choice 3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c0be8b-c8d9-4d71-862b-436b854680b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c2d1fc3-6207-4354-b25f-a49b2b073f7b}" ma:internalName="TaxCatchAll" ma:showField="CatchAllData" ma:web="92c0be8b-c8d9-4d71-862b-436b854680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D40ED9-5925-4167-B408-0E297DCD1317}">
  <ds:schemaRefs>
    <ds:schemaRef ds:uri="9241faf6-c830-4470-bd44-a4b1ed3b9030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sharepoint/v3/fields"/>
    <ds:schemaRef ds:uri="C87AAD2A-82A0-464B-B1AB-819A87C62F86"/>
    <ds:schemaRef ds:uri="http://schemas.microsoft.com/sharepoint/v3"/>
    <ds:schemaRef ds:uri="http://www.w3.org/XML/1998/namespace"/>
    <ds:schemaRef ds:uri="http://purl.org/dc/terms/"/>
    <ds:schemaRef ds:uri="ac84a34c-e85d-4e7a-b80a-b6fd7c88c36e"/>
    <ds:schemaRef ds:uri="92c0be8b-c8d9-4d71-862b-436b854680ba"/>
  </ds:schemaRefs>
</ds:datastoreItem>
</file>

<file path=customXml/itemProps2.xml><?xml version="1.0" encoding="utf-8"?>
<ds:datastoreItem xmlns:ds="http://schemas.openxmlformats.org/officeDocument/2006/customXml" ds:itemID="{A611991E-E5BC-464E-A47C-FB4B942B68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84a34c-e85d-4e7a-b80a-b6fd7c88c36e"/>
    <ds:schemaRef ds:uri="92c0be8b-c8d9-4d71-862b-436b854680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1C750F-8FA7-41BC-9820-F885E66506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MASTER-030622 (6)</Template>
  <TotalTime>254</TotalTime>
  <Words>994</Words>
  <Application>Microsoft Office PowerPoint</Application>
  <PresentationFormat>On-screen Show (16:9)</PresentationFormat>
  <Paragraphs>187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Agency FB</vt:lpstr>
      <vt:lpstr>Arial</vt:lpstr>
      <vt:lpstr>Calibri Light</vt:lpstr>
      <vt:lpstr>Courier New</vt:lpstr>
      <vt:lpstr>Helvetica</vt:lpstr>
      <vt:lpstr>Lucida Calligraphy</vt:lpstr>
      <vt:lpstr>Nordique Inline</vt:lpstr>
      <vt:lpstr>Trade Gothic Next HvyCd</vt:lpstr>
      <vt:lpstr>Wingdings</vt:lpstr>
      <vt:lpstr>erc-standard-presentation</vt:lpstr>
      <vt:lpstr>PowerPoint Presentation</vt:lpstr>
      <vt:lpstr>Overview</vt:lpstr>
      <vt:lpstr> Ethics process in Horizon Europe – key aspect:  Why it matters </vt:lpstr>
      <vt:lpstr>Ethics process in Horizon Europe – Key aspects: responsibility and trust</vt:lpstr>
      <vt:lpstr>Ethics process in Horizon Europe – Key aspects</vt:lpstr>
      <vt:lpstr>Ethics process in Horizon Europe – Key aspects</vt:lpstr>
      <vt:lpstr>Ethics in your application – information to include</vt:lpstr>
      <vt:lpstr>Ethics in your application – information to include in the EIT (Ethics Issues Table)</vt:lpstr>
      <vt:lpstr>Serious and/or complex ethics issues - Examples</vt:lpstr>
      <vt:lpstr>Serious and/or complex ethics issues - Examples</vt:lpstr>
      <vt:lpstr>Ethics appraisal procedure</vt:lpstr>
      <vt:lpstr>Ethics appraisal procedure – Review (Assessment)</vt:lpstr>
      <vt:lpstr>Practical information – useful links</vt:lpstr>
      <vt:lpstr>Practical information – useful documents</vt:lpstr>
      <vt:lpstr>PowerPoint Presentation</vt:lpstr>
    </vt:vector>
  </TitlesOfParts>
  <Manager>Fabio.VELARDO@ec.europa.eu</Manager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ERC presentation</dc:subject>
  <dc:creator>PERKO Srdjan (ERCEA)</dc:creator>
  <cp:keywords/>
  <dc:description/>
  <cp:lastModifiedBy>BEUF-REIG Laura (ERCEA)</cp:lastModifiedBy>
  <cp:revision>42</cp:revision>
  <cp:lastPrinted>2020-02-21T16:06:24Z</cp:lastPrinted>
  <dcterms:created xsi:type="dcterms:W3CDTF">2023-10-07T16:52:46Z</dcterms:created>
  <dcterms:modified xsi:type="dcterms:W3CDTF">2024-07-09T13:00:15Z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0x01010009C3A85F1DE9CE448784E5E8CF801D20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2023-10-07T16:52:47Z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151302fe-cb08-40bf-bbbf-dcd90b8f1b38</vt:lpwstr>
  </property>
  <property fmtid="{D5CDD505-2E9C-101B-9397-08002B2CF9AE}" pid="9" name="MSIP_Label_6bd9ddd1-4d20-43f6-abfa-fc3c07406f94_ContentBits">
    <vt:lpwstr>0</vt:lpwstr>
  </property>
  <property fmtid="{D5CDD505-2E9C-101B-9397-08002B2CF9AE}" pid="10" name="xd_ProgID">
    <vt:lpwstr/>
  </property>
  <property fmtid="{D5CDD505-2E9C-101B-9397-08002B2CF9AE}" pid="11" name="_SourceUrl">
    <vt:lpwstr/>
  </property>
  <property fmtid="{D5CDD505-2E9C-101B-9397-08002B2CF9AE}" pid="12" name="_SharedFileIndex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bool>false</vt:bool>
  </property>
  <property fmtid="{D5CDD505-2E9C-101B-9397-08002B2CF9AE}" pid="18" name="Topic">
    <vt:lpwstr>Template</vt:lpwstr>
  </property>
  <property fmtid="{D5CDD505-2E9C-101B-9397-08002B2CF9AE}" pid="19" name="MediaServiceImageTags">
    <vt:lpwstr/>
  </property>
</Properties>
</file>